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6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image19.jpg" ContentType="image/jpeg"/>
  <Override PartName="/ppt/notesSlides/notesSlide1.xml" ContentType="application/vnd.openxmlformats-officedocument.presentationml.notesSlide+xml"/>
  <Override PartName="/ppt/media/image214.jpg" ContentType="image/jpe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218.jpg" ContentType="image/jpe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media/image219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0" r:id="rId3"/>
    <p:sldMasterId id="2147483700" r:id="rId4"/>
    <p:sldMasterId id="2147483712" r:id="rId5"/>
    <p:sldMasterId id="2147483718" r:id="rId6"/>
    <p:sldMasterId id="2147483724" r:id="rId7"/>
  </p:sldMasterIdLst>
  <p:notesMasterIdLst>
    <p:notesMasterId r:id="rId167"/>
  </p:notesMasterIdLst>
  <p:sldIdLst>
    <p:sldId id="256" r:id="rId8"/>
    <p:sldId id="403" r:id="rId9"/>
    <p:sldId id="258" r:id="rId10"/>
    <p:sldId id="390" r:id="rId11"/>
    <p:sldId id="395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60" r:id="rId21"/>
    <p:sldId id="396" r:id="rId22"/>
    <p:sldId id="261" r:id="rId23"/>
    <p:sldId id="402" r:id="rId24"/>
    <p:sldId id="349" r:id="rId25"/>
    <p:sldId id="350" r:id="rId26"/>
    <p:sldId id="351" r:id="rId27"/>
    <p:sldId id="352" r:id="rId28"/>
    <p:sldId id="353" r:id="rId29"/>
    <p:sldId id="354" r:id="rId30"/>
    <p:sldId id="355" r:id="rId31"/>
    <p:sldId id="356" r:id="rId32"/>
    <p:sldId id="357" r:id="rId33"/>
    <p:sldId id="358" r:id="rId34"/>
    <p:sldId id="359" r:id="rId35"/>
    <p:sldId id="360" r:id="rId36"/>
    <p:sldId id="361" r:id="rId37"/>
    <p:sldId id="362" r:id="rId38"/>
    <p:sldId id="363" r:id="rId39"/>
    <p:sldId id="364" r:id="rId40"/>
    <p:sldId id="365" r:id="rId41"/>
    <p:sldId id="366" r:id="rId42"/>
    <p:sldId id="367" r:id="rId43"/>
    <p:sldId id="368" r:id="rId44"/>
    <p:sldId id="369" r:id="rId45"/>
    <p:sldId id="370" r:id="rId46"/>
    <p:sldId id="371" r:id="rId47"/>
    <p:sldId id="372" r:id="rId48"/>
    <p:sldId id="373" r:id="rId49"/>
    <p:sldId id="374" r:id="rId50"/>
    <p:sldId id="375" r:id="rId51"/>
    <p:sldId id="376" r:id="rId52"/>
    <p:sldId id="377" r:id="rId53"/>
    <p:sldId id="378" r:id="rId54"/>
    <p:sldId id="286" r:id="rId55"/>
    <p:sldId id="287" r:id="rId56"/>
    <p:sldId id="288" r:id="rId57"/>
    <p:sldId id="289" r:id="rId58"/>
    <p:sldId id="290" r:id="rId59"/>
    <p:sldId id="291" r:id="rId60"/>
    <p:sldId id="292" r:id="rId61"/>
    <p:sldId id="293" r:id="rId62"/>
    <p:sldId id="294" r:id="rId63"/>
    <p:sldId id="295" r:id="rId64"/>
    <p:sldId id="296" r:id="rId65"/>
    <p:sldId id="379" r:id="rId66"/>
    <p:sldId id="298" r:id="rId67"/>
    <p:sldId id="299" r:id="rId68"/>
    <p:sldId id="300" r:id="rId69"/>
    <p:sldId id="301" r:id="rId70"/>
    <p:sldId id="302" r:id="rId71"/>
    <p:sldId id="303" r:id="rId72"/>
    <p:sldId id="304" r:id="rId73"/>
    <p:sldId id="305" r:id="rId74"/>
    <p:sldId id="306" r:id="rId75"/>
    <p:sldId id="307" r:id="rId76"/>
    <p:sldId id="308" r:id="rId77"/>
    <p:sldId id="309" r:id="rId78"/>
    <p:sldId id="310" r:id="rId79"/>
    <p:sldId id="311" r:id="rId80"/>
    <p:sldId id="312" r:id="rId81"/>
    <p:sldId id="313" r:id="rId82"/>
    <p:sldId id="314" r:id="rId83"/>
    <p:sldId id="380" r:id="rId84"/>
    <p:sldId id="316" r:id="rId85"/>
    <p:sldId id="381" r:id="rId86"/>
    <p:sldId id="318" r:id="rId87"/>
    <p:sldId id="382" r:id="rId88"/>
    <p:sldId id="320" r:id="rId89"/>
    <p:sldId id="383" r:id="rId90"/>
    <p:sldId id="322" r:id="rId91"/>
    <p:sldId id="384" r:id="rId92"/>
    <p:sldId id="385" r:id="rId93"/>
    <p:sldId id="386" r:id="rId94"/>
    <p:sldId id="387" r:id="rId95"/>
    <p:sldId id="388" r:id="rId96"/>
    <p:sldId id="389" r:id="rId97"/>
    <p:sldId id="404" r:id="rId98"/>
    <p:sldId id="257" r:id="rId99"/>
    <p:sldId id="405" r:id="rId100"/>
    <p:sldId id="406" r:id="rId101"/>
    <p:sldId id="407" r:id="rId102"/>
    <p:sldId id="408" r:id="rId103"/>
    <p:sldId id="262" r:id="rId104"/>
    <p:sldId id="409" r:id="rId105"/>
    <p:sldId id="410" r:id="rId106"/>
    <p:sldId id="411" r:id="rId107"/>
    <p:sldId id="412" r:id="rId108"/>
    <p:sldId id="413" r:id="rId109"/>
    <p:sldId id="414" r:id="rId110"/>
    <p:sldId id="415" r:id="rId111"/>
    <p:sldId id="416" r:id="rId112"/>
    <p:sldId id="417" r:id="rId113"/>
    <p:sldId id="418" r:id="rId114"/>
    <p:sldId id="419" r:id="rId115"/>
    <p:sldId id="420" r:id="rId116"/>
    <p:sldId id="421" r:id="rId117"/>
    <p:sldId id="422" r:id="rId118"/>
    <p:sldId id="333" r:id="rId119"/>
    <p:sldId id="334" r:id="rId120"/>
    <p:sldId id="335" r:id="rId121"/>
    <p:sldId id="259" r:id="rId122"/>
    <p:sldId id="336" r:id="rId123"/>
    <p:sldId id="337" r:id="rId124"/>
    <p:sldId id="338" r:id="rId125"/>
    <p:sldId id="339" r:id="rId126"/>
    <p:sldId id="340" r:id="rId127"/>
    <p:sldId id="341" r:id="rId128"/>
    <p:sldId id="342" r:id="rId129"/>
    <p:sldId id="343" r:id="rId130"/>
    <p:sldId id="344" r:id="rId131"/>
    <p:sldId id="345" r:id="rId132"/>
    <p:sldId id="346" r:id="rId133"/>
    <p:sldId id="271" r:id="rId134"/>
    <p:sldId id="272" r:id="rId135"/>
    <p:sldId id="347" r:id="rId136"/>
    <p:sldId id="348" r:id="rId137"/>
    <p:sldId id="275" r:id="rId138"/>
    <p:sldId id="276" r:id="rId139"/>
    <p:sldId id="277" r:id="rId140"/>
    <p:sldId id="278" r:id="rId141"/>
    <p:sldId id="279" r:id="rId142"/>
    <p:sldId id="280" r:id="rId143"/>
    <p:sldId id="281" r:id="rId144"/>
    <p:sldId id="282" r:id="rId145"/>
    <p:sldId id="283" r:id="rId146"/>
    <p:sldId id="284" r:id="rId147"/>
    <p:sldId id="285" r:id="rId148"/>
    <p:sldId id="297" r:id="rId149"/>
    <p:sldId id="321" r:id="rId150"/>
    <p:sldId id="323" r:id="rId151"/>
    <p:sldId id="317" r:id="rId152"/>
    <p:sldId id="324" r:id="rId153"/>
    <p:sldId id="319" r:id="rId154"/>
    <p:sldId id="315" r:id="rId155"/>
    <p:sldId id="325" r:id="rId156"/>
    <p:sldId id="326" r:id="rId157"/>
    <p:sldId id="327" r:id="rId158"/>
    <p:sldId id="328" r:id="rId159"/>
    <p:sldId id="329" r:id="rId160"/>
    <p:sldId id="330" r:id="rId161"/>
    <p:sldId id="331" r:id="rId162"/>
    <p:sldId id="391" r:id="rId163"/>
    <p:sldId id="400" r:id="rId164"/>
    <p:sldId id="274" r:id="rId165"/>
    <p:sldId id="401" r:id="rId166"/>
  </p:sldIdLst>
  <p:sldSz cx="12192000" cy="6858000"/>
  <p:notesSz cx="6950075" cy="9236075"/>
  <p:custShowLst>
    <p:custShow name="Introductions &amp; Approval of Minutes" id="0">
      <p:sldLst>
        <p:sld r:id="rId8"/>
        <p:sld r:id="rId9"/>
      </p:sldLst>
    </p:custShow>
    <p:custShow name="Approve Meeting Dates" id="1">
      <p:sldLst>
        <p:sld r:id="rId10"/>
      </p:sldLst>
    </p:custShow>
    <p:custShow name="Election of Chair/Vice Chair" id="2">
      <p:sldLst>
        <p:sld r:id="rId11"/>
      </p:sldLst>
    </p:custShow>
    <p:custShow name="Transportation Commissioner Appt Update" id="3">
      <p:sldLst>
        <p:sld r:id="rId12"/>
      </p:sldLst>
    </p:custShow>
    <p:custShow name="NAAPME Grant - Darius Pakbaz" id="4">
      <p:sldLst>
        <p:sld r:id="rId13"/>
        <p:sld r:id="rId14"/>
        <p:sld r:id="rId15"/>
        <p:sld r:id="rId16"/>
        <p:sld r:id="rId17"/>
        <p:sld r:id="rId18"/>
        <p:sld r:id="rId19"/>
        <p:sld r:id="rId20"/>
      </p:sldLst>
    </p:custShow>
    <p:custShow name="CMAQ FY 24 Project Award" id="5">
      <p:sldLst>
        <p:sld r:id="rId21"/>
        <p:sld r:id="rId22"/>
      </p:sldLst>
    </p:custShow>
    <p:custShow name="MMOF Projects Presentation" id="6">
      <p:sldLst>
        <p:sld r:id="rId23"/>
      </p:sldLst>
    </p:custShow>
    <p:custShow name="Reso of support for MMOF match reduction requests" id="7">
      <p:sldLst>
        <p:sld r:id="rId24"/>
      </p:sldLst>
    </p:custShow>
    <p:custShow name="CDOT 2050 RTP" id="8">
      <p:sldLst>
        <p:sld r:id="rId25"/>
        <p:sld r:id="rId26"/>
        <p:sld r:id="rId27"/>
        <p:sld r:id="rId28"/>
        <p:sld r:id="rId29"/>
        <p:sld r:id="rId30"/>
        <p:sld r:id="rId31"/>
        <p:sld r:id="rId32"/>
        <p:sld r:id="rId33"/>
        <p:sld r:id="rId34"/>
        <p:sld r:id="rId35"/>
        <p:sld r:id="rId36"/>
        <p:sld r:id="rId37"/>
        <p:sld r:id="rId38"/>
        <p:sld r:id="rId39"/>
        <p:sld r:id="rId40"/>
        <p:sld r:id="rId41"/>
        <p:sld r:id="rId42"/>
        <p:sld r:id="rId43"/>
        <p:sld r:id="rId44"/>
        <p:sld r:id="rId45"/>
        <p:sld r:id="rId46"/>
        <p:sld r:id="rId47"/>
        <p:sld r:id="rId48"/>
        <p:sld r:id="rId49"/>
        <p:sld r:id="rId50"/>
        <p:sld r:id="rId51"/>
        <p:sld r:id="rId52"/>
        <p:sld r:id="rId53"/>
        <p:sld r:id="rId54"/>
        <p:sld r:id="rId55"/>
        <p:sld r:id="rId56"/>
        <p:sld r:id="rId57"/>
        <p:sld r:id="rId58"/>
        <p:sld r:id="rId59"/>
        <p:sld r:id="rId60"/>
        <p:sld r:id="rId61"/>
        <p:sld r:id="rId62"/>
        <p:sld r:id="rId63"/>
        <p:sld r:id="rId64"/>
        <p:sld r:id="rId65"/>
        <p:sld r:id="rId66"/>
        <p:sld r:id="rId67"/>
        <p:sld r:id="rId68"/>
        <p:sld r:id="rId69"/>
        <p:sld r:id="rId70"/>
        <p:sld r:id="rId71"/>
        <p:sld r:id="rId72"/>
        <p:sld r:id="rId73"/>
        <p:sld r:id="rId74"/>
        <p:sld r:id="rId75"/>
        <p:sld r:id="rId76"/>
        <p:sld r:id="rId77"/>
        <p:sld r:id="rId78"/>
        <p:sld r:id="rId79"/>
        <p:sld r:id="rId80"/>
        <p:sld r:id="rId81"/>
        <p:sld r:id="rId82"/>
        <p:sld r:id="rId83"/>
        <p:sld r:id="rId84"/>
        <p:sld r:id="rId85"/>
        <p:sld r:id="rId86"/>
        <p:sld r:id="rId87"/>
        <p:sld r:id="rId88"/>
        <p:sld r:id="rId89"/>
        <p:sld r:id="rId90"/>
        <p:sld r:id="rId91"/>
        <p:sld r:id="rId92"/>
        <p:sld r:id="rId93"/>
        <p:sld r:id="rId94"/>
        <p:sld r:id="rId95"/>
        <p:sld r:id="rId96"/>
        <p:sld r:id="rId97"/>
      </p:sldLst>
    </p:custShow>
    <p:custShow name="FHWA FLAP Central Federal Lands" id="9">
      <p:sldLst>
        <p:sld r:id="rId98"/>
        <p:sld r:id="rId99"/>
        <p:sld r:id="rId100"/>
        <p:sld r:id="rId101"/>
        <p:sld r:id="rId102"/>
        <p:sld r:id="rId103"/>
        <p:sld r:id="rId104"/>
        <p:sld r:id="rId105"/>
        <p:sld r:id="rId106"/>
        <p:sld r:id="rId107"/>
        <p:sld r:id="rId108"/>
        <p:sld r:id="rId109"/>
        <p:sld r:id="rId110"/>
        <p:sld r:id="rId111"/>
        <p:sld r:id="rId112"/>
        <p:sld r:id="rId113"/>
        <p:sld r:id="rId114"/>
        <p:sld r:id="rId115"/>
        <p:sld r:id="rId116"/>
        <p:sld r:id="rId117"/>
        <p:sld r:id="rId118"/>
      </p:sldLst>
    </p:custShow>
    <p:custShow name="CDOT Presentation SH 14 Safety Plan" id="10">
      <p:sldLst>
        <p:sld r:id="rId119"/>
        <p:sld r:id="rId120"/>
        <p:sld r:id="rId121"/>
        <p:sld r:id="rId122"/>
        <p:sld r:id="rId123"/>
        <p:sld r:id="rId124"/>
        <p:sld r:id="rId125"/>
        <p:sld r:id="rId126"/>
        <p:sld r:id="rId127"/>
        <p:sld r:id="rId128"/>
        <p:sld r:id="rId129"/>
        <p:sld r:id="rId130"/>
        <p:sld r:id="rId131"/>
        <p:sld r:id="rId132"/>
        <p:sld r:id="rId133"/>
        <p:sld r:id="rId134"/>
        <p:sld r:id="rId135"/>
        <p:sld r:id="rId136"/>
        <p:sld r:id="rId137"/>
        <p:sld r:id="rId138"/>
        <p:sld r:id="rId139"/>
        <p:sld r:id="rId140"/>
        <p:sld r:id="rId141"/>
        <p:sld r:id="rId142"/>
        <p:sld r:id="rId143"/>
        <p:sld r:id="rId144"/>
        <p:sld r:id="rId145"/>
        <p:sld r:id="rId146"/>
        <p:sld r:id="rId147"/>
        <p:sld r:id="rId148"/>
      </p:sldLst>
    </p:custShow>
    <p:custShow name="US 287 Safety Improvement Project INFRA Grant Award" id="11">
      <p:sldLst>
        <p:sld r:id="rId149"/>
        <p:sld r:id="rId150"/>
        <p:sld r:id="rId151"/>
        <p:sld r:id="rId152"/>
        <p:sld r:id="rId153"/>
        <p:sld r:id="rId154"/>
        <p:sld r:id="rId155"/>
        <p:sld r:id="rId156"/>
        <p:sld r:id="rId157"/>
        <p:sld r:id="rId158"/>
        <p:sld r:id="rId159"/>
        <p:sld r:id="rId160"/>
        <p:sld r:id="rId161"/>
        <p:sld r:id="rId162"/>
      </p:sldLst>
    </p:custShow>
    <p:custShow name="Community Roundtable" id="12">
      <p:sldLst>
        <p:sld r:id="rId163"/>
      </p:sldLst>
    </p:custShow>
    <p:custShow name="Public or Additional Comments" id="13">
      <p:sldLst>
        <p:sld r:id="rId164"/>
      </p:sldLst>
    </p:custShow>
    <p:custShow name="Inactive Projects Report (Handout)" id="14">
      <p:sldLst>
        <p:sld r:id="rId165"/>
      </p:sldLst>
    </p:custShow>
    <p:custShow name="Adjorn" id="15">
      <p:sldLst>
        <p:sld r:id="rId166"/>
      </p:sldLst>
    </p:custShow>
  </p:custShow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117" Type="http://schemas.openxmlformats.org/officeDocument/2006/relationships/slide" Target="slides/slide110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84" Type="http://schemas.openxmlformats.org/officeDocument/2006/relationships/slide" Target="slides/slide77.xml"/><Relationship Id="rId89" Type="http://schemas.openxmlformats.org/officeDocument/2006/relationships/slide" Target="slides/slide82.xml"/><Relationship Id="rId112" Type="http://schemas.openxmlformats.org/officeDocument/2006/relationships/slide" Target="slides/slide105.xml"/><Relationship Id="rId133" Type="http://schemas.openxmlformats.org/officeDocument/2006/relationships/slide" Target="slides/slide126.xml"/><Relationship Id="rId138" Type="http://schemas.openxmlformats.org/officeDocument/2006/relationships/slide" Target="slides/slide131.xml"/><Relationship Id="rId154" Type="http://schemas.openxmlformats.org/officeDocument/2006/relationships/slide" Target="slides/slide147.xml"/><Relationship Id="rId159" Type="http://schemas.openxmlformats.org/officeDocument/2006/relationships/slide" Target="slides/slide152.xml"/><Relationship Id="rId170" Type="http://schemas.openxmlformats.org/officeDocument/2006/relationships/theme" Target="theme/theme1.xml"/><Relationship Id="rId16" Type="http://schemas.openxmlformats.org/officeDocument/2006/relationships/slide" Target="slides/slide9.xml"/><Relationship Id="rId107" Type="http://schemas.openxmlformats.org/officeDocument/2006/relationships/slide" Target="slides/slide100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102" Type="http://schemas.openxmlformats.org/officeDocument/2006/relationships/slide" Target="slides/slide95.xml"/><Relationship Id="rId123" Type="http://schemas.openxmlformats.org/officeDocument/2006/relationships/slide" Target="slides/slide116.xml"/><Relationship Id="rId128" Type="http://schemas.openxmlformats.org/officeDocument/2006/relationships/slide" Target="slides/slide121.xml"/><Relationship Id="rId144" Type="http://schemas.openxmlformats.org/officeDocument/2006/relationships/slide" Target="slides/slide137.xml"/><Relationship Id="rId149" Type="http://schemas.openxmlformats.org/officeDocument/2006/relationships/slide" Target="slides/slide142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3.xml"/><Relationship Id="rId95" Type="http://schemas.openxmlformats.org/officeDocument/2006/relationships/slide" Target="slides/slide88.xml"/><Relationship Id="rId160" Type="http://schemas.openxmlformats.org/officeDocument/2006/relationships/slide" Target="slides/slide153.xml"/><Relationship Id="rId165" Type="http://schemas.openxmlformats.org/officeDocument/2006/relationships/slide" Target="slides/slide158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113" Type="http://schemas.openxmlformats.org/officeDocument/2006/relationships/slide" Target="slides/slide106.xml"/><Relationship Id="rId118" Type="http://schemas.openxmlformats.org/officeDocument/2006/relationships/slide" Target="slides/slide111.xml"/><Relationship Id="rId134" Type="http://schemas.openxmlformats.org/officeDocument/2006/relationships/slide" Target="slides/slide127.xml"/><Relationship Id="rId139" Type="http://schemas.openxmlformats.org/officeDocument/2006/relationships/slide" Target="slides/slide132.xml"/><Relationship Id="rId80" Type="http://schemas.openxmlformats.org/officeDocument/2006/relationships/slide" Target="slides/slide73.xml"/><Relationship Id="rId85" Type="http://schemas.openxmlformats.org/officeDocument/2006/relationships/slide" Target="slides/slide78.xml"/><Relationship Id="rId150" Type="http://schemas.openxmlformats.org/officeDocument/2006/relationships/slide" Target="slides/slide143.xml"/><Relationship Id="rId155" Type="http://schemas.openxmlformats.org/officeDocument/2006/relationships/slide" Target="slides/slide148.xml"/><Relationship Id="rId171" Type="http://schemas.openxmlformats.org/officeDocument/2006/relationships/tableStyles" Target="tableStyles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59" Type="http://schemas.openxmlformats.org/officeDocument/2006/relationships/slide" Target="slides/slide52.xml"/><Relationship Id="rId103" Type="http://schemas.openxmlformats.org/officeDocument/2006/relationships/slide" Target="slides/slide96.xml"/><Relationship Id="rId108" Type="http://schemas.openxmlformats.org/officeDocument/2006/relationships/slide" Target="slides/slide101.xml"/><Relationship Id="rId124" Type="http://schemas.openxmlformats.org/officeDocument/2006/relationships/slide" Target="slides/slide117.xml"/><Relationship Id="rId129" Type="http://schemas.openxmlformats.org/officeDocument/2006/relationships/slide" Target="slides/slide122.xml"/><Relationship Id="rId54" Type="http://schemas.openxmlformats.org/officeDocument/2006/relationships/slide" Target="slides/slide47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91" Type="http://schemas.openxmlformats.org/officeDocument/2006/relationships/slide" Target="slides/slide84.xml"/><Relationship Id="rId96" Type="http://schemas.openxmlformats.org/officeDocument/2006/relationships/slide" Target="slides/slide89.xml"/><Relationship Id="rId140" Type="http://schemas.openxmlformats.org/officeDocument/2006/relationships/slide" Target="slides/slide133.xml"/><Relationship Id="rId145" Type="http://schemas.openxmlformats.org/officeDocument/2006/relationships/slide" Target="slides/slide138.xml"/><Relationship Id="rId161" Type="http://schemas.openxmlformats.org/officeDocument/2006/relationships/slide" Target="slides/slide154.xml"/><Relationship Id="rId166" Type="http://schemas.openxmlformats.org/officeDocument/2006/relationships/slide" Target="slides/slide15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6" Type="http://schemas.openxmlformats.org/officeDocument/2006/relationships/slide" Target="slides/slide99.xml"/><Relationship Id="rId114" Type="http://schemas.openxmlformats.org/officeDocument/2006/relationships/slide" Target="slides/slide107.xml"/><Relationship Id="rId119" Type="http://schemas.openxmlformats.org/officeDocument/2006/relationships/slide" Target="slides/slide112.xml"/><Relationship Id="rId127" Type="http://schemas.openxmlformats.org/officeDocument/2006/relationships/slide" Target="slides/slide12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slide" Target="slides/slide74.xml"/><Relationship Id="rId86" Type="http://schemas.openxmlformats.org/officeDocument/2006/relationships/slide" Target="slides/slide79.xml"/><Relationship Id="rId94" Type="http://schemas.openxmlformats.org/officeDocument/2006/relationships/slide" Target="slides/slide87.xml"/><Relationship Id="rId99" Type="http://schemas.openxmlformats.org/officeDocument/2006/relationships/slide" Target="slides/slide92.xml"/><Relationship Id="rId101" Type="http://schemas.openxmlformats.org/officeDocument/2006/relationships/slide" Target="slides/slide94.xml"/><Relationship Id="rId122" Type="http://schemas.openxmlformats.org/officeDocument/2006/relationships/slide" Target="slides/slide115.xml"/><Relationship Id="rId130" Type="http://schemas.openxmlformats.org/officeDocument/2006/relationships/slide" Target="slides/slide123.xml"/><Relationship Id="rId135" Type="http://schemas.openxmlformats.org/officeDocument/2006/relationships/slide" Target="slides/slide128.xml"/><Relationship Id="rId143" Type="http://schemas.openxmlformats.org/officeDocument/2006/relationships/slide" Target="slides/slide136.xml"/><Relationship Id="rId148" Type="http://schemas.openxmlformats.org/officeDocument/2006/relationships/slide" Target="slides/slide141.xml"/><Relationship Id="rId151" Type="http://schemas.openxmlformats.org/officeDocument/2006/relationships/slide" Target="slides/slide144.xml"/><Relationship Id="rId156" Type="http://schemas.openxmlformats.org/officeDocument/2006/relationships/slide" Target="slides/slide149.xml"/><Relationship Id="rId164" Type="http://schemas.openxmlformats.org/officeDocument/2006/relationships/slide" Target="slides/slide157.xml"/><Relationship Id="rId16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109" Type="http://schemas.openxmlformats.org/officeDocument/2006/relationships/slide" Target="slides/slide10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97" Type="http://schemas.openxmlformats.org/officeDocument/2006/relationships/slide" Target="slides/slide90.xml"/><Relationship Id="rId104" Type="http://schemas.openxmlformats.org/officeDocument/2006/relationships/slide" Target="slides/slide97.xml"/><Relationship Id="rId120" Type="http://schemas.openxmlformats.org/officeDocument/2006/relationships/slide" Target="slides/slide113.xml"/><Relationship Id="rId125" Type="http://schemas.openxmlformats.org/officeDocument/2006/relationships/slide" Target="slides/slide118.xml"/><Relationship Id="rId141" Type="http://schemas.openxmlformats.org/officeDocument/2006/relationships/slide" Target="slides/slide134.xml"/><Relationship Id="rId146" Type="http://schemas.openxmlformats.org/officeDocument/2006/relationships/slide" Target="slides/slide139.xml"/><Relationship Id="rId167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92" Type="http://schemas.openxmlformats.org/officeDocument/2006/relationships/slide" Target="slides/slide85.xml"/><Relationship Id="rId162" Type="http://schemas.openxmlformats.org/officeDocument/2006/relationships/slide" Target="slides/slide15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87" Type="http://schemas.openxmlformats.org/officeDocument/2006/relationships/slide" Target="slides/slide80.xml"/><Relationship Id="rId110" Type="http://schemas.openxmlformats.org/officeDocument/2006/relationships/slide" Target="slides/slide103.xml"/><Relationship Id="rId115" Type="http://schemas.openxmlformats.org/officeDocument/2006/relationships/slide" Target="slides/slide108.xml"/><Relationship Id="rId131" Type="http://schemas.openxmlformats.org/officeDocument/2006/relationships/slide" Target="slides/slide124.xml"/><Relationship Id="rId136" Type="http://schemas.openxmlformats.org/officeDocument/2006/relationships/slide" Target="slides/slide129.xml"/><Relationship Id="rId157" Type="http://schemas.openxmlformats.org/officeDocument/2006/relationships/slide" Target="slides/slide150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152" Type="http://schemas.openxmlformats.org/officeDocument/2006/relationships/slide" Target="slides/slide145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56" Type="http://schemas.openxmlformats.org/officeDocument/2006/relationships/slide" Target="slides/slide49.xml"/><Relationship Id="rId77" Type="http://schemas.openxmlformats.org/officeDocument/2006/relationships/slide" Target="slides/slide70.xml"/><Relationship Id="rId100" Type="http://schemas.openxmlformats.org/officeDocument/2006/relationships/slide" Target="slides/slide93.xml"/><Relationship Id="rId105" Type="http://schemas.openxmlformats.org/officeDocument/2006/relationships/slide" Target="slides/slide98.xml"/><Relationship Id="rId126" Type="http://schemas.openxmlformats.org/officeDocument/2006/relationships/slide" Target="slides/slide119.xml"/><Relationship Id="rId147" Type="http://schemas.openxmlformats.org/officeDocument/2006/relationships/slide" Target="slides/slide140.xml"/><Relationship Id="rId168" Type="http://schemas.openxmlformats.org/officeDocument/2006/relationships/presProps" Target="presProp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93" Type="http://schemas.openxmlformats.org/officeDocument/2006/relationships/slide" Target="slides/slide86.xml"/><Relationship Id="rId98" Type="http://schemas.openxmlformats.org/officeDocument/2006/relationships/slide" Target="slides/slide91.xml"/><Relationship Id="rId121" Type="http://schemas.openxmlformats.org/officeDocument/2006/relationships/slide" Target="slides/slide114.xml"/><Relationship Id="rId142" Type="http://schemas.openxmlformats.org/officeDocument/2006/relationships/slide" Target="slides/slide135.xml"/><Relationship Id="rId163" Type="http://schemas.openxmlformats.org/officeDocument/2006/relationships/slide" Target="slides/slide156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8.xml"/><Relationship Id="rId46" Type="http://schemas.openxmlformats.org/officeDocument/2006/relationships/slide" Target="slides/slide39.xml"/><Relationship Id="rId67" Type="http://schemas.openxmlformats.org/officeDocument/2006/relationships/slide" Target="slides/slide60.xml"/><Relationship Id="rId116" Type="http://schemas.openxmlformats.org/officeDocument/2006/relationships/slide" Target="slides/slide109.xml"/><Relationship Id="rId137" Type="http://schemas.openxmlformats.org/officeDocument/2006/relationships/slide" Target="slides/slide130.xml"/><Relationship Id="rId158" Type="http://schemas.openxmlformats.org/officeDocument/2006/relationships/slide" Target="slides/slide151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62" Type="http://schemas.openxmlformats.org/officeDocument/2006/relationships/slide" Target="slides/slide55.xml"/><Relationship Id="rId83" Type="http://schemas.openxmlformats.org/officeDocument/2006/relationships/slide" Target="slides/slide76.xml"/><Relationship Id="rId88" Type="http://schemas.openxmlformats.org/officeDocument/2006/relationships/slide" Target="slides/slide81.xml"/><Relationship Id="rId111" Type="http://schemas.openxmlformats.org/officeDocument/2006/relationships/slide" Target="slides/slide104.xml"/><Relationship Id="rId132" Type="http://schemas.openxmlformats.org/officeDocument/2006/relationships/slide" Target="slides/slide125.xml"/><Relationship Id="rId153" Type="http://schemas.openxmlformats.org/officeDocument/2006/relationships/slide" Target="slides/slide14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60210E6-167C-441F-A32C-3BB9DBF9527E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06F6AE4F-5E6C-43FB-9821-AA3E178E6950}">
      <dgm:prSet/>
      <dgm:spPr/>
      <dgm:t>
        <a:bodyPr/>
        <a:lstStyle/>
        <a:p>
          <a:r>
            <a:rPr lang="en-US" b="1" dirty="0">
              <a:hlinkClick xmlns:r="http://schemas.openxmlformats.org/officeDocument/2006/relationships" r:id="" action="ppaction://customshow?id=1&amp;return=true"/>
            </a:rPr>
            <a:t>• 3. Approve Meeting Dates &amp; Locations for 2025 – Chair</a:t>
          </a:r>
          <a:endParaRPr lang="en-US" b="1" dirty="0"/>
        </a:p>
      </dgm:t>
    </dgm:pt>
    <dgm:pt modelId="{40A59DCC-07B8-4995-83A9-EDBDDF5EDB4B}" type="parTrans" cxnId="{45B39D2B-ECA0-4302-BF9F-09B965566922}">
      <dgm:prSet/>
      <dgm:spPr/>
      <dgm:t>
        <a:bodyPr/>
        <a:lstStyle/>
        <a:p>
          <a:endParaRPr lang="en-US"/>
        </a:p>
      </dgm:t>
    </dgm:pt>
    <dgm:pt modelId="{1933470D-2B00-438C-BDEA-4F94C471A4BC}" type="sibTrans" cxnId="{45B39D2B-ECA0-4302-BF9F-09B965566922}">
      <dgm:prSet/>
      <dgm:spPr/>
      <dgm:t>
        <a:bodyPr/>
        <a:lstStyle/>
        <a:p>
          <a:endParaRPr lang="en-US"/>
        </a:p>
      </dgm:t>
    </dgm:pt>
    <dgm:pt modelId="{075C8E9C-D077-40D8-AFD2-F24B003206CA}">
      <dgm:prSet/>
      <dgm:spPr/>
      <dgm:t>
        <a:bodyPr/>
        <a:lstStyle/>
        <a:p>
          <a:r>
            <a:rPr lang="en-US" b="1" dirty="0">
              <a:hlinkClick xmlns:r="http://schemas.openxmlformats.org/officeDocument/2006/relationships" r:id="" action="ppaction://customshow?id=2&amp;return=true"/>
            </a:rPr>
            <a:t>• 4. Election of Chair &amp; Vice Chair for 2025 – Chair</a:t>
          </a:r>
          <a:endParaRPr lang="en-US" b="1" dirty="0"/>
        </a:p>
      </dgm:t>
    </dgm:pt>
    <dgm:pt modelId="{9A2C81C8-C2CC-4DE7-B9B8-CB3823E291DC}" type="parTrans" cxnId="{C1B1E223-0AA1-4A38-97B3-C5F707A2F173}">
      <dgm:prSet/>
      <dgm:spPr/>
      <dgm:t>
        <a:bodyPr/>
        <a:lstStyle/>
        <a:p>
          <a:endParaRPr lang="en-US"/>
        </a:p>
      </dgm:t>
    </dgm:pt>
    <dgm:pt modelId="{46A7E222-135A-40B4-9262-423397DC8883}" type="sibTrans" cxnId="{C1B1E223-0AA1-4A38-97B3-C5F707A2F173}">
      <dgm:prSet/>
      <dgm:spPr/>
      <dgm:t>
        <a:bodyPr/>
        <a:lstStyle/>
        <a:p>
          <a:endParaRPr lang="en-US"/>
        </a:p>
      </dgm:t>
    </dgm:pt>
    <dgm:pt modelId="{B60D5173-6795-4F89-A474-8CA67BF15639}">
      <dgm:prSet/>
      <dgm:spPr/>
      <dgm:t>
        <a:bodyPr/>
        <a:lstStyle/>
        <a:p>
          <a:r>
            <a:rPr lang="en-US" b="1" dirty="0">
              <a:hlinkClick xmlns:r="http://schemas.openxmlformats.org/officeDocument/2006/relationships" r:id="" action="ppaction://customshow?id=3&amp;return=true"/>
            </a:rPr>
            <a:t>• 5. Transportation Commissioner Appointment Update – CDOT</a:t>
          </a:r>
          <a:endParaRPr lang="en-US" b="1" dirty="0"/>
        </a:p>
      </dgm:t>
    </dgm:pt>
    <dgm:pt modelId="{A9F712C5-2AE6-41B8-8133-243A9201F6B1}" type="parTrans" cxnId="{52E1C0A1-4DDC-469B-9B53-27F1E673B418}">
      <dgm:prSet/>
      <dgm:spPr/>
      <dgm:t>
        <a:bodyPr/>
        <a:lstStyle/>
        <a:p>
          <a:endParaRPr lang="en-US"/>
        </a:p>
      </dgm:t>
    </dgm:pt>
    <dgm:pt modelId="{9A11911D-8B6D-4C5C-B581-7635711E3E5A}" type="sibTrans" cxnId="{52E1C0A1-4DDC-469B-9B53-27F1E673B418}">
      <dgm:prSet/>
      <dgm:spPr/>
      <dgm:t>
        <a:bodyPr/>
        <a:lstStyle/>
        <a:p>
          <a:endParaRPr lang="en-US"/>
        </a:p>
      </dgm:t>
    </dgm:pt>
    <dgm:pt modelId="{3A3DB902-EC3D-4483-854C-33C2F336FF68}">
      <dgm:prSet/>
      <dgm:spPr/>
      <dgm:t>
        <a:bodyPr/>
        <a:lstStyle/>
        <a:p>
          <a:r>
            <a:rPr lang="en-US" b="1" dirty="0">
              <a:hlinkClick xmlns:r="http://schemas.openxmlformats.org/officeDocument/2006/relationships" r:id="" action="ppaction://customshow?id=4&amp;return=true"/>
            </a:rPr>
            <a:t>• 6. NAAPME Community Clean Transportation Assistance Grant Funding Program – Darius </a:t>
          </a:r>
          <a:r>
            <a:rPr lang="en-US" b="1" dirty="0" err="1">
              <a:hlinkClick xmlns:r="http://schemas.openxmlformats.org/officeDocument/2006/relationships" r:id="" action="ppaction://customshow?id=4&amp;return=true"/>
            </a:rPr>
            <a:t>Pakbaz</a:t>
          </a:r>
          <a:endParaRPr lang="en-US" b="1" dirty="0"/>
        </a:p>
      </dgm:t>
    </dgm:pt>
    <dgm:pt modelId="{B0536060-748A-4236-8315-18F9BA6B6D38}" type="parTrans" cxnId="{A9B6E0F4-5980-41D0-89B5-5DBED2FDBAFC}">
      <dgm:prSet/>
      <dgm:spPr/>
      <dgm:t>
        <a:bodyPr/>
        <a:lstStyle/>
        <a:p>
          <a:endParaRPr lang="en-US"/>
        </a:p>
      </dgm:t>
    </dgm:pt>
    <dgm:pt modelId="{EE4C3078-B553-4040-8414-4864E0F2CD94}" type="sibTrans" cxnId="{A9B6E0F4-5980-41D0-89B5-5DBED2FDBAFC}">
      <dgm:prSet/>
      <dgm:spPr/>
      <dgm:t>
        <a:bodyPr/>
        <a:lstStyle/>
        <a:p>
          <a:endParaRPr lang="en-US"/>
        </a:p>
      </dgm:t>
    </dgm:pt>
    <dgm:pt modelId="{8C24006B-7D7E-4AF3-84E8-5CAD49639501}">
      <dgm:prSet/>
      <dgm:spPr/>
      <dgm:t>
        <a:bodyPr/>
        <a:lstStyle/>
        <a:p>
          <a:r>
            <a:rPr lang="en-US" b="1" dirty="0">
              <a:hlinkClick xmlns:r="http://schemas.openxmlformats.org/officeDocument/2006/relationships" r:id="" action="ppaction://customshow?id=5&amp;return=true"/>
            </a:rPr>
            <a:t>• 7. Approve &amp; Sign Resolution for CMAQ FY24 Project Award SH 52/WCR 59 Roundabout – Evan Pinkham</a:t>
          </a:r>
          <a:endParaRPr lang="en-US" b="1" dirty="0"/>
        </a:p>
      </dgm:t>
    </dgm:pt>
    <dgm:pt modelId="{EEB49E77-94E0-4E87-A992-A7E4E1A2F19C}" type="parTrans" cxnId="{FE0807C4-E895-4205-95A5-D857BD5A206F}">
      <dgm:prSet/>
      <dgm:spPr/>
      <dgm:t>
        <a:bodyPr/>
        <a:lstStyle/>
        <a:p>
          <a:endParaRPr lang="en-US"/>
        </a:p>
      </dgm:t>
    </dgm:pt>
    <dgm:pt modelId="{BBEC007E-24B6-4B45-9EFD-21E4C76191DA}" type="sibTrans" cxnId="{FE0807C4-E895-4205-95A5-D857BD5A206F}">
      <dgm:prSet/>
      <dgm:spPr/>
      <dgm:t>
        <a:bodyPr/>
        <a:lstStyle/>
        <a:p>
          <a:endParaRPr lang="en-US"/>
        </a:p>
      </dgm:t>
    </dgm:pt>
    <dgm:pt modelId="{C38EA99A-4673-483C-AD05-648770224D1A}">
      <dgm:prSet/>
      <dgm:spPr/>
      <dgm:t>
        <a:bodyPr/>
        <a:lstStyle/>
        <a:p>
          <a:r>
            <a:rPr lang="en-US" b="1" dirty="0">
              <a:hlinkClick xmlns:r="http://schemas.openxmlformats.org/officeDocument/2006/relationships" r:id="" action="ppaction://customshow?id=6&amp;return=true"/>
            </a:rPr>
            <a:t>• 8. FY 24-28 MMOF Projects Presentations – Project Sponsors</a:t>
          </a:r>
          <a:endParaRPr lang="en-US" b="1" dirty="0"/>
        </a:p>
      </dgm:t>
    </dgm:pt>
    <dgm:pt modelId="{D692BF16-CF38-4B88-8FEE-1281DE56A892}" type="parTrans" cxnId="{CF7A2E9D-BB08-4890-A549-1762E6E9AE24}">
      <dgm:prSet/>
      <dgm:spPr/>
      <dgm:t>
        <a:bodyPr/>
        <a:lstStyle/>
        <a:p>
          <a:endParaRPr lang="en-US"/>
        </a:p>
      </dgm:t>
    </dgm:pt>
    <dgm:pt modelId="{E3AE1A40-6FDF-4EC8-AA10-8A4B336B2EF7}" type="sibTrans" cxnId="{CF7A2E9D-BB08-4890-A549-1762E6E9AE24}">
      <dgm:prSet/>
      <dgm:spPr/>
      <dgm:t>
        <a:bodyPr/>
        <a:lstStyle/>
        <a:p>
          <a:endParaRPr lang="en-US"/>
        </a:p>
      </dgm:t>
    </dgm:pt>
    <dgm:pt modelId="{5B8A5F79-D3D4-45FD-A252-96D169739510}">
      <dgm:prSet/>
      <dgm:spPr/>
      <dgm:t>
        <a:bodyPr/>
        <a:lstStyle/>
        <a:p>
          <a:r>
            <a:rPr lang="en-US" b="1" dirty="0">
              <a:hlinkClick xmlns:r="http://schemas.openxmlformats.org/officeDocument/2006/relationships" r:id="" action="ppaction://customshow?id=7&amp;return=true"/>
            </a:rPr>
            <a:t>• 9. Resolution of support for MMOF Match Reduction requests</a:t>
          </a:r>
          <a:endParaRPr lang="en-US" b="1" dirty="0"/>
        </a:p>
      </dgm:t>
    </dgm:pt>
    <dgm:pt modelId="{F674FEA1-0DC3-41AC-BF61-B5581B051F08}" type="parTrans" cxnId="{69937B95-4661-4FEC-A673-1B926D48C280}">
      <dgm:prSet/>
      <dgm:spPr/>
      <dgm:t>
        <a:bodyPr/>
        <a:lstStyle/>
        <a:p>
          <a:endParaRPr lang="en-US"/>
        </a:p>
      </dgm:t>
    </dgm:pt>
    <dgm:pt modelId="{57DC8FC8-EE71-4345-B8E5-3977812DCE02}" type="sibTrans" cxnId="{69937B95-4661-4FEC-A673-1B926D48C280}">
      <dgm:prSet/>
      <dgm:spPr/>
      <dgm:t>
        <a:bodyPr/>
        <a:lstStyle/>
        <a:p>
          <a:endParaRPr lang="en-US"/>
        </a:p>
      </dgm:t>
    </dgm:pt>
    <dgm:pt modelId="{28B8162D-6849-4B7F-A903-11A301D9476E}">
      <dgm:prSet/>
      <dgm:spPr/>
      <dgm:t>
        <a:bodyPr/>
        <a:lstStyle/>
        <a:p>
          <a:r>
            <a:rPr lang="en-US" b="1" dirty="0">
              <a:hlinkClick xmlns:r="http://schemas.openxmlformats.org/officeDocument/2006/relationships" r:id="" action="ppaction://customshow?id=8&amp;return=true"/>
            </a:rPr>
            <a:t>• 10. CDOT 2050 RTP – </a:t>
          </a:r>
          <a:r>
            <a:rPr lang="en-US" b="1" dirty="0" err="1">
              <a:hlinkClick xmlns:r="http://schemas.openxmlformats.org/officeDocument/2006/relationships" r:id="" action="ppaction://customshow?id=8&amp;return=true"/>
            </a:rPr>
            <a:t>Marrissa</a:t>
          </a:r>
          <a:r>
            <a:rPr lang="en-US" b="1" dirty="0">
              <a:hlinkClick xmlns:r="http://schemas.openxmlformats.org/officeDocument/2006/relationships" r:id="" action="ppaction://customshow?id=8&amp;return=true"/>
            </a:rPr>
            <a:t> </a:t>
          </a:r>
          <a:r>
            <a:rPr lang="en-US" b="1" dirty="0" err="1">
              <a:hlinkClick xmlns:r="http://schemas.openxmlformats.org/officeDocument/2006/relationships" r:id="" action="ppaction://customshow?id=8&amp;return=true"/>
            </a:rPr>
            <a:t>Gaughan</a:t>
          </a:r>
          <a:endParaRPr lang="en-US" b="1" dirty="0"/>
        </a:p>
      </dgm:t>
    </dgm:pt>
    <dgm:pt modelId="{EBAEAF14-9E88-4F65-BFBF-726C01D8E7F8}" type="parTrans" cxnId="{1A5F111B-7345-486C-ABB0-EEB885594DAF}">
      <dgm:prSet/>
      <dgm:spPr/>
      <dgm:t>
        <a:bodyPr/>
        <a:lstStyle/>
        <a:p>
          <a:endParaRPr lang="en-US"/>
        </a:p>
      </dgm:t>
    </dgm:pt>
    <dgm:pt modelId="{37A8919B-1624-4F67-B273-EE668C4A93A3}" type="sibTrans" cxnId="{1A5F111B-7345-486C-ABB0-EEB885594DAF}">
      <dgm:prSet/>
      <dgm:spPr/>
      <dgm:t>
        <a:bodyPr/>
        <a:lstStyle/>
        <a:p>
          <a:endParaRPr lang="en-US"/>
        </a:p>
      </dgm:t>
    </dgm:pt>
    <dgm:pt modelId="{EAAC86DF-5D46-45D1-812B-EC359C7EE45E}">
      <dgm:prSet/>
      <dgm:spPr/>
      <dgm:t>
        <a:bodyPr/>
        <a:lstStyle/>
        <a:p>
          <a:r>
            <a:rPr lang="en-US" b="1" dirty="0">
              <a:hlinkClick xmlns:r="http://schemas.openxmlformats.org/officeDocument/2006/relationships" r:id="" action="ppaction://customshow?id=9&amp;return=true"/>
            </a:rPr>
            <a:t>• 11.  FHWA FLAP Central Federal Lands – Andrew Valdez</a:t>
          </a:r>
          <a:endParaRPr lang="en-US" b="1" dirty="0"/>
        </a:p>
      </dgm:t>
    </dgm:pt>
    <dgm:pt modelId="{2E7C9F05-08F9-477D-AA6F-DFD550D02707}" type="parTrans" cxnId="{21A09CE4-A920-4356-931E-9AD5857928E5}">
      <dgm:prSet/>
      <dgm:spPr/>
      <dgm:t>
        <a:bodyPr/>
        <a:lstStyle/>
        <a:p>
          <a:endParaRPr lang="en-US"/>
        </a:p>
      </dgm:t>
    </dgm:pt>
    <dgm:pt modelId="{F6A61C9B-36C4-4BD2-8A37-7CDAD050EA55}" type="sibTrans" cxnId="{21A09CE4-A920-4356-931E-9AD5857928E5}">
      <dgm:prSet/>
      <dgm:spPr/>
      <dgm:t>
        <a:bodyPr/>
        <a:lstStyle/>
        <a:p>
          <a:endParaRPr lang="en-US"/>
        </a:p>
      </dgm:t>
    </dgm:pt>
    <dgm:pt modelId="{CBAD7C8C-B06D-46F6-A4BA-7A56E2D79F85}">
      <dgm:prSet/>
      <dgm:spPr/>
      <dgm:t>
        <a:bodyPr/>
        <a:lstStyle/>
        <a:p>
          <a:r>
            <a:rPr lang="en-US" b="1" dirty="0">
              <a:hlinkClick xmlns:r="http://schemas.openxmlformats.org/officeDocument/2006/relationships" r:id="" action="ppaction://customshow?id=10&amp;return=true"/>
            </a:rPr>
            <a:t>• 12. CDOT Presentation SH 14 Safety Plan – Bryce Reeves</a:t>
          </a:r>
          <a:endParaRPr lang="en-US" b="1" dirty="0"/>
        </a:p>
      </dgm:t>
    </dgm:pt>
    <dgm:pt modelId="{0BB2FE11-76AB-45BE-B952-92EDC60E4151}" type="parTrans" cxnId="{5AE01153-3592-44A5-8B2B-332FF17050A7}">
      <dgm:prSet/>
      <dgm:spPr/>
      <dgm:t>
        <a:bodyPr/>
        <a:lstStyle/>
        <a:p>
          <a:endParaRPr lang="en-US"/>
        </a:p>
      </dgm:t>
    </dgm:pt>
    <dgm:pt modelId="{1C72AB77-0FE7-45C7-8A75-C67D867B5CAA}" type="sibTrans" cxnId="{5AE01153-3592-44A5-8B2B-332FF17050A7}">
      <dgm:prSet/>
      <dgm:spPr/>
      <dgm:t>
        <a:bodyPr/>
        <a:lstStyle/>
        <a:p>
          <a:endParaRPr lang="en-US"/>
        </a:p>
      </dgm:t>
    </dgm:pt>
    <dgm:pt modelId="{D9EF76BC-FD6C-46B1-B24E-F5F271D1A3FE}">
      <dgm:prSet/>
      <dgm:spPr/>
      <dgm:t>
        <a:bodyPr/>
        <a:lstStyle/>
        <a:p>
          <a:r>
            <a:rPr lang="en-US" b="1" dirty="0">
              <a:hlinkClick xmlns:r="http://schemas.openxmlformats.org/officeDocument/2006/relationships" r:id="" action="ppaction://customshow?id=11&amp;return=true"/>
            </a:rPr>
            <a:t>• 13. CDOT INFRA Grant Award – US 287 Safety Improvement Project – CDOT</a:t>
          </a:r>
          <a:endParaRPr lang="en-US" b="1" dirty="0"/>
        </a:p>
      </dgm:t>
    </dgm:pt>
    <dgm:pt modelId="{CF1FA30E-4656-493D-9DF6-D3E74EEBF145}" type="parTrans" cxnId="{4B69D56B-46DB-46ED-9D50-1B6080947882}">
      <dgm:prSet/>
      <dgm:spPr/>
      <dgm:t>
        <a:bodyPr/>
        <a:lstStyle/>
        <a:p>
          <a:endParaRPr lang="en-US"/>
        </a:p>
      </dgm:t>
    </dgm:pt>
    <dgm:pt modelId="{756C7A5B-5789-4BDA-9FE8-3A2CF5A7EC6A}" type="sibTrans" cxnId="{4B69D56B-46DB-46ED-9D50-1B6080947882}">
      <dgm:prSet/>
      <dgm:spPr/>
      <dgm:t>
        <a:bodyPr/>
        <a:lstStyle/>
        <a:p>
          <a:endParaRPr lang="en-US"/>
        </a:p>
      </dgm:t>
    </dgm:pt>
    <dgm:pt modelId="{543C1F86-AE0F-47BC-AC65-F936A599CD3F}">
      <dgm:prSet/>
      <dgm:spPr/>
      <dgm:t>
        <a:bodyPr/>
        <a:lstStyle/>
        <a:p>
          <a:r>
            <a:rPr lang="en-US" b="1" dirty="0">
              <a:hlinkClick xmlns:r="http://schemas.openxmlformats.org/officeDocument/2006/relationships" r:id="" action="ppaction://customshow?id=12&amp;return=true"/>
            </a:rPr>
            <a:t>• 14. Community Roundtable</a:t>
          </a:r>
          <a:endParaRPr lang="en-US" b="1" dirty="0"/>
        </a:p>
      </dgm:t>
    </dgm:pt>
    <dgm:pt modelId="{0E00A756-3FCD-4B4A-80CE-A20AFB54CD93}" type="parTrans" cxnId="{FF63C475-3C71-414B-8A9C-9033FCF18104}">
      <dgm:prSet/>
      <dgm:spPr/>
      <dgm:t>
        <a:bodyPr/>
        <a:lstStyle/>
        <a:p>
          <a:endParaRPr lang="en-US"/>
        </a:p>
      </dgm:t>
    </dgm:pt>
    <dgm:pt modelId="{B4766CE6-D43B-4196-86CF-98B3D61A73A8}" type="sibTrans" cxnId="{FF63C475-3C71-414B-8A9C-9033FCF18104}">
      <dgm:prSet/>
      <dgm:spPr/>
      <dgm:t>
        <a:bodyPr/>
        <a:lstStyle/>
        <a:p>
          <a:endParaRPr lang="en-US"/>
        </a:p>
      </dgm:t>
    </dgm:pt>
    <dgm:pt modelId="{38F73544-5C8F-4DBC-B9F3-01E0FE0EE157}">
      <dgm:prSet/>
      <dgm:spPr/>
      <dgm:t>
        <a:bodyPr/>
        <a:lstStyle/>
        <a:p>
          <a:r>
            <a:rPr lang="en-US" b="1" dirty="0">
              <a:hlinkClick xmlns:r="http://schemas.openxmlformats.org/officeDocument/2006/relationships" r:id="" action="ppaction://customshow?id=13&amp;return=true"/>
            </a:rPr>
            <a:t>• 15. Public or Additional Comments</a:t>
          </a:r>
          <a:endParaRPr lang="en-US" b="1" dirty="0"/>
        </a:p>
      </dgm:t>
    </dgm:pt>
    <dgm:pt modelId="{CBEE0796-FA30-41FA-933A-B8907424CDFE}" type="parTrans" cxnId="{C0CB5694-0227-4DCB-8755-4B7BB40EA8CC}">
      <dgm:prSet/>
      <dgm:spPr/>
      <dgm:t>
        <a:bodyPr/>
        <a:lstStyle/>
        <a:p>
          <a:endParaRPr lang="en-US"/>
        </a:p>
      </dgm:t>
    </dgm:pt>
    <dgm:pt modelId="{08BD9400-965D-49AA-AC22-6FD233404745}" type="sibTrans" cxnId="{C0CB5694-0227-4DCB-8755-4B7BB40EA8CC}">
      <dgm:prSet/>
      <dgm:spPr/>
      <dgm:t>
        <a:bodyPr/>
        <a:lstStyle/>
        <a:p>
          <a:endParaRPr lang="en-US"/>
        </a:p>
      </dgm:t>
    </dgm:pt>
    <dgm:pt modelId="{80C11FC0-9668-4D67-954F-4CE87D602AE3}">
      <dgm:prSet/>
      <dgm:spPr/>
      <dgm:t>
        <a:bodyPr/>
        <a:lstStyle/>
        <a:p>
          <a:r>
            <a:rPr lang="en-US" b="1" dirty="0">
              <a:hlinkClick xmlns:r="http://schemas.openxmlformats.org/officeDocument/2006/relationships" r:id="" action="ppaction://customshow?id=14&amp;return=true"/>
            </a:rPr>
            <a:t>• 16. Inactive Projects Report (Handout)</a:t>
          </a:r>
          <a:endParaRPr lang="en-US" b="1" dirty="0"/>
        </a:p>
      </dgm:t>
    </dgm:pt>
    <dgm:pt modelId="{2BD45638-4661-409C-BA28-5A070CFC0145}" type="parTrans" cxnId="{EFE7A545-31DD-482A-A8DB-06F3B1CA1C67}">
      <dgm:prSet/>
      <dgm:spPr/>
      <dgm:t>
        <a:bodyPr/>
        <a:lstStyle/>
        <a:p>
          <a:endParaRPr lang="en-US"/>
        </a:p>
      </dgm:t>
    </dgm:pt>
    <dgm:pt modelId="{AD833BD0-3418-401C-BBC7-92D3FC325FEB}" type="sibTrans" cxnId="{EFE7A545-31DD-482A-A8DB-06F3B1CA1C67}">
      <dgm:prSet/>
      <dgm:spPr/>
      <dgm:t>
        <a:bodyPr/>
        <a:lstStyle/>
        <a:p>
          <a:endParaRPr lang="en-US"/>
        </a:p>
      </dgm:t>
    </dgm:pt>
    <dgm:pt modelId="{213F4660-7529-4B1F-9FE1-3ED3CAA1F109}" type="pres">
      <dgm:prSet presAssocID="{E60210E6-167C-441F-A32C-3BB9DBF9527E}" presName="vert0" presStyleCnt="0">
        <dgm:presLayoutVars>
          <dgm:dir/>
          <dgm:animOne val="branch"/>
          <dgm:animLvl val="lvl"/>
        </dgm:presLayoutVars>
      </dgm:prSet>
      <dgm:spPr/>
    </dgm:pt>
    <dgm:pt modelId="{EEB7E389-3B4C-44FA-9449-9B66F2006412}" type="pres">
      <dgm:prSet presAssocID="{06F6AE4F-5E6C-43FB-9821-AA3E178E6950}" presName="thickLine" presStyleLbl="alignNode1" presStyleIdx="0" presStyleCnt="14"/>
      <dgm:spPr/>
    </dgm:pt>
    <dgm:pt modelId="{B9743634-D5C5-447F-9147-76E4388FE893}" type="pres">
      <dgm:prSet presAssocID="{06F6AE4F-5E6C-43FB-9821-AA3E178E6950}" presName="horz1" presStyleCnt="0"/>
      <dgm:spPr/>
    </dgm:pt>
    <dgm:pt modelId="{24D97C55-B239-4901-90DE-5708030A571A}" type="pres">
      <dgm:prSet presAssocID="{06F6AE4F-5E6C-43FB-9821-AA3E178E6950}" presName="tx1" presStyleLbl="revTx" presStyleIdx="0" presStyleCnt="14"/>
      <dgm:spPr/>
    </dgm:pt>
    <dgm:pt modelId="{ED129752-B521-4A02-95E9-2D25AB935BC8}" type="pres">
      <dgm:prSet presAssocID="{06F6AE4F-5E6C-43FB-9821-AA3E178E6950}" presName="vert1" presStyleCnt="0"/>
      <dgm:spPr/>
    </dgm:pt>
    <dgm:pt modelId="{1A438F9C-AFD5-4288-8A1D-1E2187B70E5E}" type="pres">
      <dgm:prSet presAssocID="{075C8E9C-D077-40D8-AFD2-F24B003206CA}" presName="thickLine" presStyleLbl="alignNode1" presStyleIdx="1" presStyleCnt="14"/>
      <dgm:spPr/>
    </dgm:pt>
    <dgm:pt modelId="{699B4D60-3A6E-4F75-A2CA-FCE4CB96EC03}" type="pres">
      <dgm:prSet presAssocID="{075C8E9C-D077-40D8-AFD2-F24B003206CA}" presName="horz1" presStyleCnt="0"/>
      <dgm:spPr/>
    </dgm:pt>
    <dgm:pt modelId="{6F45AA80-5C67-467A-B1E1-6C8426DBD2D0}" type="pres">
      <dgm:prSet presAssocID="{075C8E9C-D077-40D8-AFD2-F24B003206CA}" presName="tx1" presStyleLbl="revTx" presStyleIdx="1" presStyleCnt="14"/>
      <dgm:spPr/>
    </dgm:pt>
    <dgm:pt modelId="{17390E24-227E-46DD-A9E5-E4A9A12CA987}" type="pres">
      <dgm:prSet presAssocID="{075C8E9C-D077-40D8-AFD2-F24B003206CA}" presName="vert1" presStyleCnt="0"/>
      <dgm:spPr/>
    </dgm:pt>
    <dgm:pt modelId="{2C5A7D59-7E95-4EE4-B847-061FBB5B8187}" type="pres">
      <dgm:prSet presAssocID="{B60D5173-6795-4F89-A474-8CA67BF15639}" presName="thickLine" presStyleLbl="alignNode1" presStyleIdx="2" presStyleCnt="14"/>
      <dgm:spPr/>
    </dgm:pt>
    <dgm:pt modelId="{6235DA3C-E683-47C7-91AB-01DE84961AB4}" type="pres">
      <dgm:prSet presAssocID="{B60D5173-6795-4F89-A474-8CA67BF15639}" presName="horz1" presStyleCnt="0"/>
      <dgm:spPr/>
    </dgm:pt>
    <dgm:pt modelId="{1B6B79D1-4595-4D8D-AB72-BC69A67F96F5}" type="pres">
      <dgm:prSet presAssocID="{B60D5173-6795-4F89-A474-8CA67BF15639}" presName="tx1" presStyleLbl="revTx" presStyleIdx="2" presStyleCnt="14"/>
      <dgm:spPr/>
    </dgm:pt>
    <dgm:pt modelId="{3DBA2350-F1BC-4A79-AFF0-06CECE0726F4}" type="pres">
      <dgm:prSet presAssocID="{B60D5173-6795-4F89-A474-8CA67BF15639}" presName="vert1" presStyleCnt="0"/>
      <dgm:spPr/>
    </dgm:pt>
    <dgm:pt modelId="{2494145F-C80E-4C4F-B0B9-AE172F0064E6}" type="pres">
      <dgm:prSet presAssocID="{3A3DB902-EC3D-4483-854C-33C2F336FF68}" presName="thickLine" presStyleLbl="alignNode1" presStyleIdx="3" presStyleCnt="14"/>
      <dgm:spPr/>
    </dgm:pt>
    <dgm:pt modelId="{158D2CB4-68E5-436C-A461-9B8740993886}" type="pres">
      <dgm:prSet presAssocID="{3A3DB902-EC3D-4483-854C-33C2F336FF68}" presName="horz1" presStyleCnt="0"/>
      <dgm:spPr/>
    </dgm:pt>
    <dgm:pt modelId="{82207403-9766-4A7E-A23F-4A0F4AEA8804}" type="pres">
      <dgm:prSet presAssocID="{3A3DB902-EC3D-4483-854C-33C2F336FF68}" presName="tx1" presStyleLbl="revTx" presStyleIdx="3" presStyleCnt="14"/>
      <dgm:spPr/>
    </dgm:pt>
    <dgm:pt modelId="{16E348CC-F34C-43B5-9EEC-66BB9B875DE1}" type="pres">
      <dgm:prSet presAssocID="{3A3DB902-EC3D-4483-854C-33C2F336FF68}" presName="vert1" presStyleCnt="0"/>
      <dgm:spPr/>
    </dgm:pt>
    <dgm:pt modelId="{F94145F7-A639-4C6B-8936-02028E8CAE9F}" type="pres">
      <dgm:prSet presAssocID="{8C24006B-7D7E-4AF3-84E8-5CAD49639501}" presName="thickLine" presStyleLbl="alignNode1" presStyleIdx="4" presStyleCnt="14"/>
      <dgm:spPr/>
    </dgm:pt>
    <dgm:pt modelId="{8810BAF3-F374-4E5A-A165-2649B6D4C638}" type="pres">
      <dgm:prSet presAssocID="{8C24006B-7D7E-4AF3-84E8-5CAD49639501}" presName="horz1" presStyleCnt="0"/>
      <dgm:spPr/>
    </dgm:pt>
    <dgm:pt modelId="{C3955AAA-BEB9-4414-90D5-6DDE13984A07}" type="pres">
      <dgm:prSet presAssocID="{8C24006B-7D7E-4AF3-84E8-5CAD49639501}" presName="tx1" presStyleLbl="revTx" presStyleIdx="4" presStyleCnt="14"/>
      <dgm:spPr/>
    </dgm:pt>
    <dgm:pt modelId="{8FC8F484-53EE-48BA-BA67-2604A8EBEB0D}" type="pres">
      <dgm:prSet presAssocID="{8C24006B-7D7E-4AF3-84E8-5CAD49639501}" presName="vert1" presStyleCnt="0"/>
      <dgm:spPr/>
    </dgm:pt>
    <dgm:pt modelId="{16954EC1-EDA1-4516-818F-3991BC04832D}" type="pres">
      <dgm:prSet presAssocID="{C38EA99A-4673-483C-AD05-648770224D1A}" presName="thickLine" presStyleLbl="alignNode1" presStyleIdx="5" presStyleCnt="14"/>
      <dgm:spPr/>
    </dgm:pt>
    <dgm:pt modelId="{8CB9DA3F-D893-46AA-8794-4D63B4849E1E}" type="pres">
      <dgm:prSet presAssocID="{C38EA99A-4673-483C-AD05-648770224D1A}" presName="horz1" presStyleCnt="0"/>
      <dgm:spPr/>
    </dgm:pt>
    <dgm:pt modelId="{F73D2CC7-3ACE-400B-8852-5379D7FD1E76}" type="pres">
      <dgm:prSet presAssocID="{C38EA99A-4673-483C-AD05-648770224D1A}" presName="tx1" presStyleLbl="revTx" presStyleIdx="5" presStyleCnt="14"/>
      <dgm:spPr/>
    </dgm:pt>
    <dgm:pt modelId="{30B2E8DE-08D2-4D5E-9367-8C7E40B2B68C}" type="pres">
      <dgm:prSet presAssocID="{C38EA99A-4673-483C-AD05-648770224D1A}" presName="vert1" presStyleCnt="0"/>
      <dgm:spPr/>
    </dgm:pt>
    <dgm:pt modelId="{C39F993C-B1E3-4F37-AEFE-CFBAD9ABBA3E}" type="pres">
      <dgm:prSet presAssocID="{5B8A5F79-D3D4-45FD-A252-96D169739510}" presName="thickLine" presStyleLbl="alignNode1" presStyleIdx="6" presStyleCnt="14"/>
      <dgm:spPr/>
    </dgm:pt>
    <dgm:pt modelId="{7D2A077E-ECD1-40C8-88F9-756306930091}" type="pres">
      <dgm:prSet presAssocID="{5B8A5F79-D3D4-45FD-A252-96D169739510}" presName="horz1" presStyleCnt="0"/>
      <dgm:spPr/>
    </dgm:pt>
    <dgm:pt modelId="{03CB007D-0E1E-4677-8E4F-E62B8C62AD0F}" type="pres">
      <dgm:prSet presAssocID="{5B8A5F79-D3D4-45FD-A252-96D169739510}" presName="tx1" presStyleLbl="revTx" presStyleIdx="6" presStyleCnt="14"/>
      <dgm:spPr/>
    </dgm:pt>
    <dgm:pt modelId="{201EB070-E9EE-462A-A304-276D3A5DFD15}" type="pres">
      <dgm:prSet presAssocID="{5B8A5F79-D3D4-45FD-A252-96D169739510}" presName="vert1" presStyleCnt="0"/>
      <dgm:spPr/>
    </dgm:pt>
    <dgm:pt modelId="{C345C2E5-DCAC-4800-9E41-FC4E3DF60892}" type="pres">
      <dgm:prSet presAssocID="{28B8162D-6849-4B7F-A903-11A301D9476E}" presName="thickLine" presStyleLbl="alignNode1" presStyleIdx="7" presStyleCnt="14"/>
      <dgm:spPr/>
    </dgm:pt>
    <dgm:pt modelId="{55BA69DA-C32E-4AAA-B89D-845E254D3546}" type="pres">
      <dgm:prSet presAssocID="{28B8162D-6849-4B7F-A903-11A301D9476E}" presName="horz1" presStyleCnt="0"/>
      <dgm:spPr/>
    </dgm:pt>
    <dgm:pt modelId="{C6350BF0-EC0E-4CBA-8A62-76C02392D017}" type="pres">
      <dgm:prSet presAssocID="{28B8162D-6849-4B7F-A903-11A301D9476E}" presName="tx1" presStyleLbl="revTx" presStyleIdx="7" presStyleCnt="14"/>
      <dgm:spPr/>
    </dgm:pt>
    <dgm:pt modelId="{3E9909DB-8782-4804-899D-21395973E7A6}" type="pres">
      <dgm:prSet presAssocID="{28B8162D-6849-4B7F-A903-11A301D9476E}" presName="vert1" presStyleCnt="0"/>
      <dgm:spPr/>
    </dgm:pt>
    <dgm:pt modelId="{0AFA81DA-CE51-47D1-A9FE-BF61249DCEFC}" type="pres">
      <dgm:prSet presAssocID="{EAAC86DF-5D46-45D1-812B-EC359C7EE45E}" presName="thickLine" presStyleLbl="alignNode1" presStyleIdx="8" presStyleCnt="14"/>
      <dgm:spPr/>
    </dgm:pt>
    <dgm:pt modelId="{363AD629-25B0-4C9D-9B6C-9B73FDB7E106}" type="pres">
      <dgm:prSet presAssocID="{EAAC86DF-5D46-45D1-812B-EC359C7EE45E}" presName="horz1" presStyleCnt="0"/>
      <dgm:spPr/>
    </dgm:pt>
    <dgm:pt modelId="{08FF4DF2-3FF0-4D64-A559-18B2C1F92E39}" type="pres">
      <dgm:prSet presAssocID="{EAAC86DF-5D46-45D1-812B-EC359C7EE45E}" presName="tx1" presStyleLbl="revTx" presStyleIdx="8" presStyleCnt="14"/>
      <dgm:spPr/>
    </dgm:pt>
    <dgm:pt modelId="{19D5940B-6342-42BD-8056-29710436CFB2}" type="pres">
      <dgm:prSet presAssocID="{EAAC86DF-5D46-45D1-812B-EC359C7EE45E}" presName="vert1" presStyleCnt="0"/>
      <dgm:spPr/>
    </dgm:pt>
    <dgm:pt modelId="{7CDBF46A-FBAA-4F8A-8346-B4087F301020}" type="pres">
      <dgm:prSet presAssocID="{CBAD7C8C-B06D-46F6-A4BA-7A56E2D79F85}" presName="thickLine" presStyleLbl="alignNode1" presStyleIdx="9" presStyleCnt="14"/>
      <dgm:spPr/>
    </dgm:pt>
    <dgm:pt modelId="{5A911D01-8EEE-49D7-92DA-EA82338FF467}" type="pres">
      <dgm:prSet presAssocID="{CBAD7C8C-B06D-46F6-A4BA-7A56E2D79F85}" presName="horz1" presStyleCnt="0"/>
      <dgm:spPr/>
    </dgm:pt>
    <dgm:pt modelId="{F2506F32-7899-4DB3-908B-D99964DB8509}" type="pres">
      <dgm:prSet presAssocID="{CBAD7C8C-B06D-46F6-A4BA-7A56E2D79F85}" presName="tx1" presStyleLbl="revTx" presStyleIdx="9" presStyleCnt="14"/>
      <dgm:spPr/>
    </dgm:pt>
    <dgm:pt modelId="{BEE6B578-1D08-4951-B807-E1BDA0128E2E}" type="pres">
      <dgm:prSet presAssocID="{CBAD7C8C-B06D-46F6-A4BA-7A56E2D79F85}" presName="vert1" presStyleCnt="0"/>
      <dgm:spPr/>
    </dgm:pt>
    <dgm:pt modelId="{95BE8FF3-D7F0-409A-85F4-FD77D6912516}" type="pres">
      <dgm:prSet presAssocID="{D9EF76BC-FD6C-46B1-B24E-F5F271D1A3FE}" presName="thickLine" presStyleLbl="alignNode1" presStyleIdx="10" presStyleCnt="14"/>
      <dgm:spPr/>
    </dgm:pt>
    <dgm:pt modelId="{DD9491D3-1239-4B45-B1B6-1FAAB3C726D1}" type="pres">
      <dgm:prSet presAssocID="{D9EF76BC-FD6C-46B1-B24E-F5F271D1A3FE}" presName="horz1" presStyleCnt="0"/>
      <dgm:spPr/>
    </dgm:pt>
    <dgm:pt modelId="{498269C9-7FBC-4D26-AA2E-5C45F26299A4}" type="pres">
      <dgm:prSet presAssocID="{D9EF76BC-FD6C-46B1-B24E-F5F271D1A3FE}" presName="tx1" presStyleLbl="revTx" presStyleIdx="10" presStyleCnt="14"/>
      <dgm:spPr/>
    </dgm:pt>
    <dgm:pt modelId="{231E99BC-977A-4287-9A62-46855153D79B}" type="pres">
      <dgm:prSet presAssocID="{D9EF76BC-FD6C-46B1-B24E-F5F271D1A3FE}" presName="vert1" presStyleCnt="0"/>
      <dgm:spPr/>
    </dgm:pt>
    <dgm:pt modelId="{153E9AAE-5D61-47D7-85EF-B2417B934DEC}" type="pres">
      <dgm:prSet presAssocID="{543C1F86-AE0F-47BC-AC65-F936A599CD3F}" presName="thickLine" presStyleLbl="alignNode1" presStyleIdx="11" presStyleCnt="14"/>
      <dgm:spPr/>
    </dgm:pt>
    <dgm:pt modelId="{E259857D-54FE-4666-BE14-E5B99B2B2CD2}" type="pres">
      <dgm:prSet presAssocID="{543C1F86-AE0F-47BC-AC65-F936A599CD3F}" presName="horz1" presStyleCnt="0"/>
      <dgm:spPr/>
    </dgm:pt>
    <dgm:pt modelId="{765D7047-C36B-469F-B18D-5CF9BC215527}" type="pres">
      <dgm:prSet presAssocID="{543C1F86-AE0F-47BC-AC65-F936A599CD3F}" presName="tx1" presStyleLbl="revTx" presStyleIdx="11" presStyleCnt="14"/>
      <dgm:spPr/>
    </dgm:pt>
    <dgm:pt modelId="{6B0D20E4-2987-47F1-A655-8F2C962C10AB}" type="pres">
      <dgm:prSet presAssocID="{543C1F86-AE0F-47BC-AC65-F936A599CD3F}" presName="vert1" presStyleCnt="0"/>
      <dgm:spPr/>
    </dgm:pt>
    <dgm:pt modelId="{B87545E1-F217-419B-9762-43357B43EDF3}" type="pres">
      <dgm:prSet presAssocID="{38F73544-5C8F-4DBC-B9F3-01E0FE0EE157}" presName="thickLine" presStyleLbl="alignNode1" presStyleIdx="12" presStyleCnt="14"/>
      <dgm:spPr/>
    </dgm:pt>
    <dgm:pt modelId="{274649EC-96EF-4E2B-9453-9014191F41BE}" type="pres">
      <dgm:prSet presAssocID="{38F73544-5C8F-4DBC-B9F3-01E0FE0EE157}" presName="horz1" presStyleCnt="0"/>
      <dgm:spPr/>
    </dgm:pt>
    <dgm:pt modelId="{03E145E2-D614-4857-BE22-27A001BBC529}" type="pres">
      <dgm:prSet presAssocID="{38F73544-5C8F-4DBC-B9F3-01E0FE0EE157}" presName="tx1" presStyleLbl="revTx" presStyleIdx="12" presStyleCnt="14"/>
      <dgm:spPr/>
    </dgm:pt>
    <dgm:pt modelId="{E01CD72E-93CD-4FD3-9C78-6CE58F598C42}" type="pres">
      <dgm:prSet presAssocID="{38F73544-5C8F-4DBC-B9F3-01E0FE0EE157}" presName="vert1" presStyleCnt="0"/>
      <dgm:spPr/>
    </dgm:pt>
    <dgm:pt modelId="{C41CA190-C1ED-4C54-92A0-879FC2AED3EB}" type="pres">
      <dgm:prSet presAssocID="{80C11FC0-9668-4D67-954F-4CE87D602AE3}" presName="thickLine" presStyleLbl="alignNode1" presStyleIdx="13" presStyleCnt="14"/>
      <dgm:spPr/>
    </dgm:pt>
    <dgm:pt modelId="{F65F3F10-1D64-42F2-A6F2-08AC4304727F}" type="pres">
      <dgm:prSet presAssocID="{80C11FC0-9668-4D67-954F-4CE87D602AE3}" presName="horz1" presStyleCnt="0"/>
      <dgm:spPr/>
    </dgm:pt>
    <dgm:pt modelId="{3FF4374A-DE30-420D-83DA-14FD89DB7A45}" type="pres">
      <dgm:prSet presAssocID="{80C11FC0-9668-4D67-954F-4CE87D602AE3}" presName="tx1" presStyleLbl="revTx" presStyleIdx="13" presStyleCnt="14"/>
      <dgm:spPr/>
    </dgm:pt>
    <dgm:pt modelId="{A634E56B-6FA6-4635-B24D-AD625B280ADF}" type="pres">
      <dgm:prSet presAssocID="{80C11FC0-9668-4D67-954F-4CE87D602AE3}" presName="vert1" presStyleCnt="0"/>
      <dgm:spPr/>
    </dgm:pt>
  </dgm:ptLst>
  <dgm:cxnLst>
    <dgm:cxn modelId="{8BB77804-8BF1-496D-BBDC-B3B20FBBBC09}" type="presOf" srcId="{EAAC86DF-5D46-45D1-812B-EC359C7EE45E}" destId="{08FF4DF2-3FF0-4D64-A559-18B2C1F92E39}" srcOrd="0" destOrd="0" presId="urn:microsoft.com/office/officeart/2008/layout/LinedList"/>
    <dgm:cxn modelId="{1A5F111B-7345-486C-ABB0-EEB885594DAF}" srcId="{E60210E6-167C-441F-A32C-3BB9DBF9527E}" destId="{28B8162D-6849-4B7F-A903-11A301D9476E}" srcOrd="7" destOrd="0" parTransId="{EBAEAF14-9E88-4F65-BFBF-726C01D8E7F8}" sibTransId="{37A8919B-1624-4F67-B273-EE668C4A93A3}"/>
    <dgm:cxn modelId="{EB52921B-279F-4D16-A0F7-91B9E1A760FF}" type="presOf" srcId="{075C8E9C-D077-40D8-AFD2-F24B003206CA}" destId="{6F45AA80-5C67-467A-B1E1-6C8426DBD2D0}" srcOrd="0" destOrd="0" presId="urn:microsoft.com/office/officeart/2008/layout/LinedList"/>
    <dgm:cxn modelId="{C1B1E223-0AA1-4A38-97B3-C5F707A2F173}" srcId="{E60210E6-167C-441F-A32C-3BB9DBF9527E}" destId="{075C8E9C-D077-40D8-AFD2-F24B003206CA}" srcOrd="1" destOrd="0" parTransId="{9A2C81C8-C2CC-4DE7-B9B8-CB3823E291DC}" sibTransId="{46A7E222-135A-40B4-9262-423397DC8883}"/>
    <dgm:cxn modelId="{45B39D2B-ECA0-4302-BF9F-09B965566922}" srcId="{E60210E6-167C-441F-A32C-3BB9DBF9527E}" destId="{06F6AE4F-5E6C-43FB-9821-AA3E178E6950}" srcOrd="0" destOrd="0" parTransId="{40A59DCC-07B8-4995-83A9-EDBDDF5EDB4B}" sibTransId="{1933470D-2B00-438C-BDEA-4F94C471A4BC}"/>
    <dgm:cxn modelId="{4C7D7030-BCFF-4899-88FB-DFDD88FD06B9}" type="presOf" srcId="{8C24006B-7D7E-4AF3-84E8-5CAD49639501}" destId="{C3955AAA-BEB9-4414-90D5-6DDE13984A07}" srcOrd="0" destOrd="0" presId="urn:microsoft.com/office/officeart/2008/layout/LinedList"/>
    <dgm:cxn modelId="{0D2F8934-2F8A-490C-B2EC-A800624044FB}" type="presOf" srcId="{28B8162D-6849-4B7F-A903-11A301D9476E}" destId="{C6350BF0-EC0E-4CBA-8A62-76C02392D017}" srcOrd="0" destOrd="0" presId="urn:microsoft.com/office/officeart/2008/layout/LinedList"/>
    <dgm:cxn modelId="{4454F736-AA1A-4D22-98EA-1A21A282C15E}" type="presOf" srcId="{C38EA99A-4673-483C-AD05-648770224D1A}" destId="{F73D2CC7-3ACE-400B-8852-5379D7FD1E76}" srcOrd="0" destOrd="0" presId="urn:microsoft.com/office/officeart/2008/layout/LinedList"/>
    <dgm:cxn modelId="{281BF337-E504-4185-A461-F09E78135DC1}" type="presOf" srcId="{06F6AE4F-5E6C-43FB-9821-AA3E178E6950}" destId="{24D97C55-B239-4901-90DE-5708030A571A}" srcOrd="0" destOrd="0" presId="urn:microsoft.com/office/officeart/2008/layout/LinedList"/>
    <dgm:cxn modelId="{162A2B41-35B6-4DC4-85A6-64CF0C6DD26A}" type="presOf" srcId="{38F73544-5C8F-4DBC-B9F3-01E0FE0EE157}" destId="{03E145E2-D614-4857-BE22-27A001BBC529}" srcOrd="0" destOrd="0" presId="urn:microsoft.com/office/officeart/2008/layout/LinedList"/>
    <dgm:cxn modelId="{EFE7A545-31DD-482A-A8DB-06F3B1CA1C67}" srcId="{E60210E6-167C-441F-A32C-3BB9DBF9527E}" destId="{80C11FC0-9668-4D67-954F-4CE87D602AE3}" srcOrd="13" destOrd="0" parTransId="{2BD45638-4661-409C-BA28-5A070CFC0145}" sibTransId="{AD833BD0-3418-401C-BBC7-92D3FC325FEB}"/>
    <dgm:cxn modelId="{4B69D56B-46DB-46ED-9D50-1B6080947882}" srcId="{E60210E6-167C-441F-A32C-3BB9DBF9527E}" destId="{D9EF76BC-FD6C-46B1-B24E-F5F271D1A3FE}" srcOrd="10" destOrd="0" parTransId="{CF1FA30E-4656-493D-9DF6-D3E74EEBF145}" sibTransId="{756C7A5B-5789-4BDA-9FE8-3A2CF5A7EC6A}"/>
    <dgm:cxn modelId="{5AE01153-3592-44A5-8B2B-332FF17050A7}" srcId="{E60210E6-167C-441F-A32C-3BB9DBF9527E}" destId="{CBAD7C8C-B06D-46F6-A4BA-7A56E2D79F85}" srcOrd="9" destOrd="0" parTransId="{0BB2FE11-76AB-45BE-B952-92EDC60E4151}" sibTransId="{1C72AB77-0FE7-45C7-8A75-C67D867B5CAA}"/>
    <dgm:cxn modelId="{FF63C475-3C71-414B-8A9C-9033FCF18104}" srcId="{E60210E6-167C-441F-A32C-3BB9DBF9527E}" destId="{543C1F86-AE0F-47BC-AC65-F936A599CD3F}" srcOrd="11" destOrd="0" parTransId="{0E00A756-3FCD-4B4A-80CE-A20AFB54CD93}" sibTransId="{B4766CE6-D43B-4196-86CF-98B3D61A73A8}"/>
    <dgm:cxn modelId="{24C9A95A-3421-4617-BFC1-AB8DE7ECD655}" type="presOf" srcId="{CBAD7C8C-B06D-46F6-A4BA-7A56E2D79F85}" destId="{F2506F32-7899-4DB3-908B-D99964DB8509}" srcOrd="0" destOrd="0" presId="urn:microsoft.com/office/officeart/2008/layout/LinedList"/>
    <dgm:cxn modelId="{459FE291-B51E-44F3-9497-9DF94130B25A}" type="presOf" srcId="{5B8A5F79-D3D4-45FD-A252-96D169739510}" destId="{03CB007D-0E1E-4677-8E4F-E62B8C62AD0F}" srcOrd="0" destOrd="0" presId="urn:microsoft.com/office/officeart/2008/layout/LinedList"/>
    <dgm:cxn modelId="{C0CB5694-0227-4DCB-8755-4B7BB40EA8CC}" srcId="{E60210E6-167C-441F-A32C-3BB9DBF9527E}" destId="{38F73544-5C8F-4DBC-B9F3-01E0FE0EE157}" srcOrd="12" destOrd="0" parTransId="{CBEE0796-FA30-41FA-933A-B8907424CDFE}" sibTransId="{08BD9400-965D-49AA-AC22-6FD233404745}"/>
    <dgm:cxn modelId="{69937B95-4661-4FEC-A673-1B926D48C280}" srcId="{E60210E6-167C-441F-A32C-3BB9DBF9527E}" destId="{5B8A5F79-D3D4-45FD-A252-96D169739510}" srcOrd="6" destOrd="0" parTransId="{F674FEA1-0DC3-41AC-BF61-B5581B051F08}" sibTransId="{57DC8FC8-EE71-4345-B8E5-3977812DCE02}"/>
    <dgm:cxn modelId="{FF59A995-B125-43CD-B1B8-EC249F192721}" type="presOf" srcId="{80C11FC0-9668-4D67-954F-4CE87D602AE3}" destId="{3FF4374A-DE30-420D-83DA-14FD89DB7A45}" srcOrd="0" destOrd="0" presId="urn:microsoft.com/office/officeart/2008/layout/LinedList"/>
    <dgm:cxn modelId="{CF7A2E9D-BB08-4890-A549-1762E6E9AE24}" srcId="{E60210E6-167C-441F-A32C-3BB9DBF9527E}" destId="{C38EA99A-4673-483C-AD05-648770224D1A}" srcOrd="5" destOrd="0" parTransId="{D692BF16-CF38-4B88-8FEE-1281DE56A892}" sibTransId="{E3AE1A40-6FDF-4EC8-AA10-8A4B336B2EF7}"/>
    <dgm:cxn modelId="{52E1C0A1-4DDC-469B-9B53-27F1E673B418}" srcId="{E60210E6-167C-441F-A32C-3BB9DBF9527E}" destId="{B60D5173-6795-4F89-A474-8CA67BF15639}" srcOrd="2" destOrd="0" parTransId="{A9F712C5-2AE6-41B8-8133-243A9201F6B1}" sibTransId="{9A11911D-8B6D-4C5C-B581-7635711E3E5A}"/>
    <dgm:cxn modelId="{0B4DDEA2-FA84-4A26-9E14-602801EC4FB7}" type="presOf" srcId="{E60210E6-167C-441F-A32C-3BB9DBF9527E}" destId="{213F4660-7529-4B1F-9FE1-3ED3CAA1F109}" srcOrd="0" destOrd="0" presId="urn:microsoft.com/office/officeart/2008/layout/LinedList"/>
    <dgm:cxn modelId="{59BAC2AD-9B53-4C0C-A31C-9722EB737567}" type="presOf" srcId="{D9EF76BC-FD6C-46B1-B24E-F5F271D1A3FE}" destId="{498269C9-7FBC-4D26-AA2E-5C45F26299A4}" srcOrd="0" destOrd="0" presId="urn:microsoft.com/office/officeart/2008/layout/LinedList"/>
    <dgm:cxn modelId="{F8CDD0B2-E312-4AD8-834A-79A96C5AC044}" type="presOf" srcId="{3A3DB902-EC3D-4483-854C-33C2F336FF68}" destId="{82207403-9766-4A7E-A23F-4A0F4AEA8804}" srcOrd="0" destOrd="0" presId="urn:microsoft.com/office/officeart/2008/layout/LinedList"/>
    <dgm:cxn modelId="{FE0807C4-E895-4205-95A5-D857BD5A206F}" srcId="{E60210E6-167C-441F-A32C-3BB9DBF9527E}" destId="{8C24006B-7D7E-4AF3-84E8-5CAD49639501}" srcOrd="4" destOrd="0" parTransId="{EEB49E77-94E0-4E87-A992-A7E4E1A2F19C}" sibTransId="{BBEC007E-24B6-4B45-9EFD-21E4C76191DA}"/>
    <dgm:cxn modelId="{21A09CE4-A920-4356-931E-9AD5857928E5}" srcId="{E60210E6-167C-441F-A32C-3BB9DBF9527E}" destId="{EAAC86DF-5D46-45D1-812B-EC359C7EE45E}" srcOrd="8" destOrd="0" parTransId="{2E7C9F05-08F9-477D-AA6F-DFD550D02707}" sibTransId="{F6A61C9B-36C4-4BD2-8A37-7CDAD050EA55}"/>
    <dgm:cxn modelId="{096C7CF1-E543-41E1-9A93-8D3B086DE6F0}" type="presOf" srcId="{543C1F86-AE0F-47BC-AC65-F936A599CD3F}" destId="{765D7047-C36B-469F-B18D-5CF9BC215527}" srcOrd="0" destOrd="0" presId="urn:microsoft.com/office/officeart/2008/layout/LinedList"/>
    <dgm:cxn modelId="{A7BE2AF2-5775-44B9-9BAE-23C7782532F3}" type="presOf" srcId="{B60D5173-6795-4F89-A474-8CA67BF15639}" destId="{1B6B79D1-4595-4D8D-AB72-BC69A67F96F5}" srcOrd="0" destOrd="0" presId="urn:microsoft.com/office/officeart/2008/layout/LinedList"/>
    <dgm:cxn modelId="{A9B6E0F4-5980-41D0-89B5-5DBED2FDBAFC}" srcId="{E60210E6-167C-441F-A32C-3BB9DBF9527E}" destId="{3A3DB902-EC3D-4483-854C-33C2F336FF68}" srcOrd="3" destOrd="0" parTransId="{B0536060-748A-4236-8315-18F9BA6B6D38}" sibTransId="{EE4C3078-B553-4040-8414-4864E0F2CD94}"/>
    <dgm:cxn modelId="{D5431AB6-EA3F-462E-AD39-4C0A14CD578D}" type="presParOf" srcId="{213F4660-7529-4B1F-9FE1-3ED3CAA1F109}" destId="{EEB7E389-3B4C-44FA-9449-9B66F2006412}" srcOrd="0" destOrd="0" presId="urn:microsoft.com/office/officeart/2008/layout/LinedList"/>
    <dgm:cxn modelId="{8F9BB82F-8AA5-45BD-9376-DF1176CCA81C}" type="presParOf" srcId="{213F4660-7529-4B1F-9FE1-3ED3CAA1F109}" destId="{B9743634-D5C5-447F-9147-76E4388FE893}" srcOrd="1" destOrd="0" presId="urn:microsoft.com/office/officeart/2008/layout/LinedList"/>
    <dgm:cxn modelId="{3AC0282B-AECD-477A-A425-0C49064D7E33}" type="presParOf" srcId="{B9743634-D5C5-447F-9147-76E4388FE893}" destId="{24D97C55-B239-4901-90DE-5708030A571A}" srcOrd="0" destOrd="0" presId="urn:microsoft.com/office/officeart/2008/layout/LinedList"/>
    <dgm:cxn modelId="{6355BAFC-BAC7-4CFD-8BC4-E2A84B979B6D}" type="presParOf" srcId="{B9743634-D5C5-447F-9147-76E4388FE893}" destId="{ED129752-B521-4A02-95E9-2D25AB935BC8}" srcOrd="1" destOrd="0" presId="urn:microsoft.com/office/officeart/2008/layout/LinedList"/>
    <dgm:cxn modelId="{4EEFD221-BF05-4832-9B25-5460608A3396}" type="presParOf" srcId="{213F4660-7529-4B1F-9FE1-3ED3CAA1F109}" destId="{1A438F9C-AFD5-4288-8A1D-1E2187B70E5E}" srcOrd="2" destOrd="0" presId="urn:microsoft.com/office/officeart/2008/layout/LinedList"/>
    <dgm:cxn modelId="{A3B91498-5E20-4B7E-992F-08B29E6F8610}" type="presParOf" srcId="{213F4660-7529-4B1F-9FE1-3ED3CAA1F109}" destId="{699B4D60-3A6E-4F75-A2CA-FCE4CB96EC03}" srcOrd="3" destOrd="0" presId="urn:microsoft.com/office/officeart/2008/layout/LinedList"/>
    <dgm:cxn modelId="{A79D4B3B-1B45-450A-BEA1-E4AB1BC24764}" type="presParOf" srcId="{699B4D60-3A6E-4F75-A2CA-FCE4CB96EC03}" destId="{6F45AA80-5C67-467A-B1E1-6C8426DBD2D0}" srcOrd="0" destOrd="0" presId="urn:microsoft.com/office/officeart/2008/layout/LinedList"/>
    <dgm:cxn modelId="{28B03488-9D23-41B3-AD51-8B387B3B176B}" type="presParOf" srcId="{699B4D60-3A6E-4F75-A2CA-FCE4CB96EC03}" destId="{17390E24-227E-46DD-A9E5-E4A9A12CA987}" srcOrd="1" destOrd="0" presId="urn:microsoft.com/office/officeart/2008/layout/LinedList"/>
    <dgm:cxn modelId="{FA486935-5ADD-4E8A-89A2-B94660FC6061}" type="presParOf" srcId="{213F4660-7529-4B1F-9FE1-3ED3CAA1F109}" destId="{2C5A7D59-7E95-4EE4-B847-061FBB5B8187}" srcOrd="4" destOrd="0" presId="urn:microsoft.com/office/officeart/2008/layout/LinedList"/>
    <dgm:cxn modelId="{B0B0CD07-F78E-4932-BA48-5CDCD64FDCA5}" type="presParOf" srcId="{213F4660-7529-4B1F-9FE1-3ED3CAA1F109}" destId="{6235DA3C-E683-47C7-91AB-01DE84961AB4}" srcOrd="5" destOrd="0" presId="urn:microsoft.com/office/officeart/2008/layout/LinedList"/>
    <dgm:cxn modelId="{E56EC00E-9F0B-4942-A404-FE93AE7A4FBC}" type="presParOf" srcId="{6235DA3C-E683-47C7-91AB-01DE84961AB4}" destId="{1B6B79D1-4595-4D8D-AB72-BC69A67F96F5}" srcOrd="0" destOrd="0" presId="urn:microsoft.com/office/officeart/2008/layout/LinedList"/>
    <dgm:cxn modelId="{89198134-2495-40FF-858F-76C4B82B8D40}" type="presParOf" srcId="{6235DA3C-E683-47C7-91AB-01DE84961AB4}" destId="{3DBA2350-F1BC-4A79-AFF0-06CECE0726F4}" srcOrd="1" destOrd="0" presId="urn:microsoft.com/office/officeart/2008/layout/LinedList"/>
    <dgm:cxn modelId="{3F58F4EF-8265-4A0B-B7B7-6D1CD832C991}" type="presParOf" srcId="{213F4660-7529-4B1F-9FE1-3ED3CAA1F109}" destId="{2494145F-C80E-4C4F-B0B9-AE172F0064E6}" srcOrd="6" destOrd="0" presId="urn:microsoft.com/office/officeart/2008/layout/LinedList"/>
    <dgm:cxn modelId="{C94130CA-D1F0-41C4-8CF0-CEA589792B09}" type="presParOf" srcId="{213F4660-7529-4B1F-9FE1-3ED3CAA1F109}" destId="{158D2CB4-68E5-436C-A461-9B8740993886}" srcOrd="7" destOrd="0" presId="urn:microsoft.com/office/officeart/2008/layout/LinedList"/>
    <dgm:cxn modelId="{B705E132-FDD3-4E41-85D8-1C4E6DEF3574}" type="presParOf" srcId="{158D2CB4-68E5-436C-A461-9B8740993886}" destId="{82207403-9766-4A7E-A23F-4A0F4AEA8804}" srcOrd="0" destOrd="0" presId="urn:microsoft.com/office/officeart/2008/layout/LinedList"/>
    <dgm:cxn modelId="{28702865-D34D-47FD-914F-91AF2762092D}" type="presParOf" srcId="{158D2CB4-68E5-436C-A461-9B8740993886}" destId="{16E348CC-F34C-43B5-9EEC-66BB9B875DE1}" srcOrd="1" destOrd="0" presId="urn:microsoft.com/office/officeart/2008/layout/LinedList"/>
    <dgm:cxn modelId="{CF5F5BCE-FA30-4902-9487-0D083C883F77}" type="presParOf" srcId="{213F4660-7529-4B1F-9FE1-3ED3CAA1F109}" destId="{F94145F7-A639-4C6B-8936-02028E8CAE9F}" srcOrd="8" destOrd="0" presId="urn:microsoft.com/office/officeart/2008/layout/LinedList"/>
    <dgm:cxn modelId="{5E18A53E-8429-457D-BA26-16076D23EA76}" type="presParOf" srcId="{213F4660-7529-4B1F-9FE1-3ED3CAA1F109}" destId="{8810BAF3-F374-4E5A-A165-2649B6D4C638}" srcOrd="9" destOrd="0" presId="urn:microsoft.com/office/officeart/2008/layout/LinedList"/>
    <dgm:cxn modelId="{B4A093F7-7D36-4784-BCC7-FE6F06A7E34B}" type="presParOf" srcId="{8810BAF3-F374-4E5A-A165-2649B6D4C638}" destId="{C3955AAA-BEB9-4414-90D5-6DDE13984A07}" srcOrd="0" destOrd="0" presId="urn:microsoft.com/office/officeart/2008/layout/LinedList"/>
    <dgm:cxn modelId="{1305EFE0-349B-490A-AC92-5319BFAABCBD}" type="presParOf" srcId="{8810BAF3-F374-4E5A-A165-2649B6D4C638}" destId="{8FC8F484-53EE-48BA-BA67-2604A8EBEB0D}" srcOrd="1" destOrd="0" presId="urn:microsoft.com/office/officeart/2008/layout/LinedList"/>
    <dgm:cxn modelId="{9993D4CC-7EBF-4027-983D-4D5983040F74}" type="presParOf" srcId="{213F4660-7529-4B1F-9FE1-3ED3CAA1F109}" destId="{16954EC1-EDA1-4516-818F-3991BC04832D}" srcOrd="10" destOrd="0" presId="urn:microsoft.com/office/officeart/2008/layout/LinedList"/>
    <dgm:cxn modelId="{8DDFE542-8522-44EA-A830-0E90FE1061EF}" type="presParOf" srcId="{213F4660-7529-4B1F-9FE1-3ED3CAA1F109}" destId="{8CB9DA3F-D893-46AA-8794-4D63B4849E1E}" srcOrd="11" destOrd="0" presId="urn:microsoft.com/office/officeart/2008/layout/LinedList"/>
    <dgm:cxn modelId="{5FFBCC70-781F-4A1C-A637-7A3D6017223C}" type="presParOf" srcId="{8CB9DA3F-D893-46AA-8794-4D63B4849E1E}" destId="{F73D2CC7-3ACE-400B-8852-5379D7FD1E76}" srcOrd="0" destOrd="0" presId="urn:microsoft.com/office/officeart/2008/layout/LinedList"/>
    <dgm:cxn modelId="{D7C7764A-6577-41F4-B826-5BF3390F6CD1}" type="presParOf" srcId="{8CB9DA3F-D893-46AA-8794-4D63B4849E1E}" destId="{30B2E8DE-08D2-4D5E-9367-8C7E40B2B68C}" srcOrd="1" destOrd="0" presId="urn:microsoft.com/office/officeart/2008/layout/LinedList"/>
    <dgm:cxn modelId="{4BFC3077-638E-4EC0-880D-883F9C16A85A}" type="presParOf" srcId="{213F4660-7529-4B1F-9FE1-3ED3CAA1F109}" destId="{C39F993C-B1E3-4F37-AEFE-CFBAD9ABBA3E}" srcOrd="12" destOrd="0" presId="urn:microsoft.com/office/officeart/2008/layout/LinedList"/>
    <dgm:cxn modelId="{4D9463BA-06F7-4862-9891-CD8D1C7E464E}" type="presParOf" srcId="{213F4660-7529-4B1F-9FE1-3ED3CAA1F109}" destId="{7D2A077E-ECD1-40C8-88F9-756306930091}" srcOrd="13" destOrd="0" presId="urn:microsoft.com/office/officeart/2008/layout/LinedList"/>
    <dgm:cxn modelId="{6966438A-5D83-4C27-9508-0BBC99E8AF87}" type="presParOf" srcId="{7D2A077E-ECD1-40C8-88F9-756306930091}" destId="{03CB007D-0E1E-4677-8E4F-E62B8C62AD0F}" srcOrd="0" destOrd="0" presId="urn:microsoft.com/office/officeart/2008/layout/LinedList"/>
    <dgm:cxn modelId="{58B3D276-87C0-4C15-8E80-32BD02BE5D4E}" type="presParOf" srcId="{7D2A077E-ECD1-40C8-88F9-756306930091}" destId="{201EB070-E9EE-462A-A304-276D3A5DFD15}" srcOrd="1" destOrd="0" presId="urn:microsoft.com/office/officeart/2008/layout/LinedList"/>
    <dgm:cxn modelId="{093393F9-2D6A-4BA0-84E1-525DF94B2CE4}" type="presParOf" srcId="{213F4660-7529-4B1F-9FE1-3ED3CAA1F109}" destId="{C345C2E5-DCAC-4800-9E41-FC4E3DF60892}" srcOrd="14" destOrd="0" presId="urn:microsoft.com/office/officeart/2008/layout/LinedList"/>
    <dgm:cxn modelId="{7D7DE7EB-302E-45E4-B154-287DF608DAF1}" type="presParOf" srcId="{213F4660-7529-4B1F-9FE1-3ED3CAA1F109}" destId="{55BA69DA-C32E-4AAA-B89D-845E254D3546}" srcOrd="15" destOrd="0" presId="urn:microsoft.com/office/officeart/2008/layout/LinedList"/>
    <dgm:cxn modelId="{3388C56A-079B-4397-95B6-D570F851F902}" type="presParOf" srcId="{55BA69DA-C32E-4AAA-B89D-845E254D3546}" destId="{C6350BF0-EC0E-4CBA-8A62-76C02392D017}" srcOrd="0" destOrd="0" presId="urn:microsoft.com/office/officeart/2008/layout/LinedList"/>
    <dgm:cxn modelId="{66093BCC-C148-4F2B-A908-0C789A437B76}" type="presParOf" srcId="{55BA69DA-C32E-4AAA-B89D-845E254D3546}" destId="{3E9909DB-8782-4804-899D-21395973E7A6}" srcOrd="1" destOrd="0" presId="urn:microsoft.com/office/officeart/2008/layout/LinedList"/>
    <dgm:cxn modelId="{78CCA517-D287-44D8-89B8-4413B3994ABE}" type="presParOf" srcId="{213F4660-7529-4B1F-9FE1-3ED3CAA1F109}" destId="{0AFA81DA-CE51-47D1-A9FE-BF61249DCEFC}" srcOrd="16" destOrd="0" presId="urn:microsoft.com/office/officeart/2008/layout/LinedList"/>
    <dgm:cxn modelId="{D8DD2860-44E6-45BB-9105-148A57C06D40}" type="presParOf" srcId="{213F4660-7529-4B1F-9FE1-3ED3CAA1F109}" destId="{363AD629-25B0-4C9D-9B6C-9B73FDB7E106}" srcOrd="17" destOrd="0" presId="urn:microsoft.com/office/officeart/2008/layout/LinedList"/>
    <dgm:cxn modelId="{CE7FAA11-BF83-47DE-A8AB-EB9EBE3F0727}" type="presParOf" srcId="{363AD629-25B0-4C9D-9B6C-9B73FDB7E106}" destId="{08FF4DF2-3FF0-4D64-A559-18B2C1F92E39}" srcOrd="0" destOrd="0" presId="urn:microsoft.com/office/officeart/2008/layout/LinedList"/>
    <dgm:cxn modelId="{4B588DD6-885D-475E-9C90-8E8DE0490542}" type="presParOf" srcId="{363AD629-25B0-4C9D-9B6C-9B73FDB7E106}" destId="{19D5940B-6342-42BD-8056-29710436CFB2}" srcOrd="1" destOrd="0" presId="urn:microsoft.com/office/officeart/2008/layout/LinedList"/>
    <dgm:cxn modelId="{F1BC4F5F-765C-4F09-A82A-8E7630C1A4C3}" type="presParOf" srcId="{213F4660-7529-4B1F-9FE1-3ED3CAA1F109}" destId="{7CDBF46A-FBAA-4F8A-8346-B4087F301020}" srcOrd="18" destOrd="0" presId="urn:microsoft.com/office/officeart/2008/layout/LinedList"/>
    <dgm:cxn modelId="{AA966031-AD0A-4747-88B1-BD0A0F7DBFBE}" type="presParOf" srcId="{213F4660-7529-4B1F-9FE1-3ED3CAA1F109}" destId="{5A911D01-8EEE-49D7-92DA-EA82338FF467}" srcOrd="19" destOrd="0" presId="urn:microsoft.com/office/officeart/2008/layout/LinedList"/>
    <dgm:cxn modelId="{4F48B190-834C-4C95-98F8-1D5243B14DD8}" type="presParOf" srcId="{5A911D01-8EEE-49D7-92DA-EA82338FF467}" destId="{F2506F32-7899-4DB3-908B-D99964DB8509}" srcOrd="0" destOrd="0" presId="urn:microsoft.com/office/officeart/2008/layout/LinedList"/>
    <dgm:cxn modelId="{BE630E67-466A-426D-B06E-57D96206F6FC}" type="presParOf" srcId="{5A911D01-8EEE-49D7-92DA-EA82338FF467}" destId="{BEE6B578-1D08-4951-B807-E1BDA0128E2E}" srcOrd="1" destOrd="0" presId="urn:microsoft.com/office/officeart/2008/layout/LinedList"/>
    <dgm:cxn modelId="{DC9BBDFF-5EA7-48BE-9190-FAB9179AF617}" type="presParOf" srcId="{213F4660-7529-4B1F-9FE1-3ED3CAA1F109}" destId="{95BE8FF3-D7F0-409A-85F4-FD77D6912516}" srcOrd="20" destOrd="0" presId="urn:microsoft.com/office/officeart/2008/layout/LinedList"/>
    <dgm:cxn modelId="{27571D14-8BB6-43E3-840B-C16CE4F1F3D7}" type="presParOf" srcId="{213F4660-7529-4B1F-9FE1-3ED3CAA1F109}" destId="{DD9491D3-1239-4B45-B1B6-1FAAB3C726D1}" srcOrd="21" destOrd="0" presId="urn:microsoft.com/office/officeart/2008/layout/LinedList"/>
    <dgm:cxn modelId="{C5D8A502-6D79-4ED1-9EF5-929F53B450D7}" type="presParOf" srcId="{DD9491D3-1239-4B45-B1B6-1FAAB3C726D1}" destId="{498269C9-7FBC-4D26-AA2E-5C45F26299A4}" srcOrd="0" destOrd="0" presId="urn:microsoft.com/office/officeart/2008/layout/LinedList"/>
    <dgm:cxn modelId="{F995D1A6-6223-4DB5-A211-392BB8F910F7}" type="presParOf" srcId="{DD9491D3-1239-4B45-B1B6-1FAAB3C726D1}" destId="{231E99BC-977A-4287-9A62-46855153D79B}" srcOrd="1" destOrd="0" presId="urn:microsoft.com/office/officeart/2008/layout/LinedList"/>
    <dgm:cxn modelId="{0D01D1AE-4C40-464C-ADDC-C022135A9A40}" type="presParOf" srcId="{213F4660-7529-4B1F-9FE1-3ED3CAA1F109}" destId="{153E9AAE-5D61-47D7-85EF-B2417B934DEC}" srcOrd="22" destOrd="0" presId="urn:microsoft.com/office/officeart/2008/layout/LinedList"/>
    <dgm:cxn modelId="{679FC052-D582-4C22-8B79-A8487F343716}" type="presParOf" srcId="{213F4660-7529-4B1F-9FE1-3ED3CAA1F109}" destId="{E259857D-54FE-4666-BE14-E5B99B2B2CD2}" srcOrd="23" destOrd="0" presId="urn:microsoft.com/office/officeart/2008/layout/LinedList"/>
    <dgm:cxn modelId="{4A628E7C-EB59-47C0-8B5C-FDCE93575F51}" type="presParOf" srcId="{E259857D-54FE-4666-BE14-E5B99B2B2CD2}" destId="{765D7047-C36B-469F-B18D-5CF9BC215527}" srcOrd="0" destOrd="0" presId="urn:microsoft.com/office/officeart/2008/layout/LinedList"/>
    <dgm:cxn modelId="{D6CD7E5A-F466-4728-BAA4-CD02164B5D42}" type="presParOf" srcId="{E259857D-54FE-4666-BE14-E5B99B2B2CD2}" destId="{6B0D20E4-2987-47F1-A655-8F2C962C10AB}" srcOrd="1" destOrd="0" presId="urn:microsoft.com/office/officeart/2008/layout/LinedList"/>
    <dgm:cxn modelId="{38A8632F-14A2-43B7-851D-F7F21039F1A7}" type="presParOf" srcId="{213F4660-7529-4B1F-9FE1-3ED3CAA1F109}" destId="{B87545E1-F217-419B-9762-43357B43EDF3}" srcOrd="24" destOrd="0" presId="urn:microsoft.com/office/officeart/2008/layout/LinedList"/>
    <dgm:cxn modelId="{1E77139D-4507-4849-BC33-9AD0E6D6B191}" type="presParOf" srcId="{213F4660-7529-4B1F-9FE1-3ED3CAA1F109}" destId="{274649EC-96EF-4E2B-9453-9014191F41BE}" srcOrd="25" destOrd="0" presId="urn:microsoft.com/office/officeart/2008/layout/LinedList"/>
    <dgm:cxn modelId="{54B87C21-FAE7-4C81-A793-B6F395D99412}" type="presParOf" srcId="{274649EC-96EF-4E2B-9453-9014191F41BE}" destId="{03E145E2-D614-4857-BE22-27A001BBC529}" srcOrd="0" destOrd="0" presId="urn:microsoft.com/office/officeart/2008/layout/LinedList"/>
    <dgm:cxn modelId="{5BD4D494-71D8-4826-9C51-5F66C39295A6}" type="presParOf" srcId="{274649EC-96EF-4E2B-9453-9014191F41BE}" destId="{E01CD72E-93CD-4FD3-9C78-6CE58F598C42}" srcOrd="1" destOrd="0" presId="urn:microsoft.com/office/officeart/2008/layout/LinedList"/>
    <dgm:cxn modelId="{25BC2D07-EDEA-4C7C-9FF3-7B5E9314A970}" type="presParOf" srcId="{213F4660-7529-4B1F-9FE1-3ED3CAA1F109}" destId="{C41CA190-C1ED-4C54-92A0-879FC2AED3EB}" srcOrd="26" destOrd="0" presId="urn:microsoft.com/office/officeart/2008/layout/LinedList"/>
    <dgm:cxn modelId="{2E0D775F-22AF-4272-9D96-9B395B0CBD40}" type="presParOf" srcId="{213F4660-7529-4B1F-9FE1-3ED3CAA1F109}" destId="{F65F3F10-1D64-42F2-A6F2-08AC4304727F}" srcOrd="27" destOrd="0" presId="urn:microsoft.com/office/officeart/2008/layout/LinedList"/>
    <dgm:cxn modelId="{025E8606-784C-495F-BC2C-D73049C48DCD}" type="presParOf" srcId="{F65F3F10-1D64-42F2-A6F2-08AC4304727F}" destId="{3FF4374A-DE30-420D-83DA-14FD89DB7A45}" srcOrd="0" destOrd="0" presId="urn:microsoft.com/office/officeart/2008/layout/LinedList"/>
    <dgm:cxn modelId="{31EFE0A5-5624-4E57-B2A5-917C99A46BB7}" type="presParOf" srcId="{F65F3F10-1D64-42F2-A6F2-08AC4304727F}" destId="{A634E56B-6FA6-4635-B24D-AD625B280AD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B7E389-3B4C-44FA-9449-9B66F2006412}">
      <dsp:nvSpPr>
        <dsp:cNvPr id="0" name=""/>
        <dsp:cNvSpPr/>
      </dsp:nvSpPr>
      <dsp:spPr>
        <a:xfrm>
          <a:off x="0" y="484"/>
          <a:ext cx="1073757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D97C55-B239-4901-90DE-5708030A571A}">
      <dsp:nvSpPr>
        <dsp:cNvPr id="0" name=""/>
        <dsp:cNvSpPr/>
      </dsp:nvSpPr>
      <dsp:spPr>
        <a:xfrm>
          <a:off x="0" y="484"/>
          <a:ext cx="10737574" cy="2835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>
              <a:hlinkClick xmlns:r="http://schemas.openxmlformats.org/officeDocument/2006/relationships" r:id=""/>
            </a:rPr>
            <a:t>• 3. Approve Meeting Dates &amp; Locations for 2025 – Chair</a:t>
          </a:r>
          <a:endParaRPr lang="en-US" sz="1300" b="1" kern="1200" dirty="0"/>
        </a:p>
      </dsp:txBody>
      <dsp:txXfrm>
        <a:off x="0" y="484"/>
        <a:ext cx="10737574" cy="283524"/>
      </dsp:txXfrm>
    </dsp:sp>
    <dsp:sp modelId="{1A438F9C-AFD5-4288-8A1D-1E2187B70E5E}">
      <dsp:nvSpPr>
        <dsp:cNvPr id="0" name=""/>
        <dsp:cNvSpPr/>
      </dsp:nvSpPr>
      <dsp:spPr>
        <a:xfrm>
          <a:off x="0" y="284009"/>
          <a:ext cx="1073757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45AA80-5C67-467A-B1E1-6C8426DBD2D0}">
      <dsp:nvSpPr>
        <dsp:cNvPr id="0" name=""/>
        <dsp:cNvSpPr/>
      </dsp:nvSpPr>
      <dsp:spPr>
        <a:xfrm>
          <a:off x="0" y="284009"/>
          <a:ext cx="10737574" cy="2835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>
              <a:hlinkClick xmlns:r="http://schemas.openxmlformats.org/officeDocument/2006/relationships" r:id=""/>
            </a:rPr>
            <a:t>• 4. Election of Chair &amp; Vice Chair for 2025 – Chair</a:t>
          </a:r>
          <a:endParaRPr lang="en-US" sz="1300" b="1" kern="1200" dirty="0"/>
        </a:p>
      </dsp:txBody>
      <dsp:txXfrm>
        <a:off x="0" y="284009"/>
        <a:ext cx="10737574" cy="283524"/>
      </dsp:txXfrm>
    </dsp:sp>
    <dsp:sp modelId="{2C5A7D59-7E95-4EE4-B847-061FBB5B8187}">
      <dsp:nvSpPr>
        <dsp:cNvPr id="0" name=""/>
        <dsp:cNvSpPr/>
      </dsp:nvSpPr>
      <dsp:spPr>
        <a:xfrm>
          <a:off x="0" y="567534"/>
          <a:ext cx="1073757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6B79D1-4595-4D8D-AB72-BC69A67F96F5}">
      <dsp:nvSpPr>
        <dsp:cNvPr id="0" name=""/>
        <dsp:cNvSpPr/>
      </dsp:nvSpPr>
      <dsp:spPr>
        <a:xfrm>
          <a:off x="0" y="567534"/>
          <a:ext cx="10737574" cy="2835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>
              <a:hlinkClick xmlns:r="http://schemas.openxmlformats.org/officeDocument/2006/relationships" r:id=""/>
            </a:rPr>
            <a:t>• 5. Transportation Commissioner Appointment Update – CDOT</a:t>
          </a:r>
          <a:endParaRPr lang="en-US" sz="1300" b="1" kern="1200" dirty="0"/>
        </a:p>
      </dsp:txBody>
      <dsp:txXfrm>
        <a:off x="0" y="567534"/>
        <a:ext cx="10737574" cy="283524"/>
      </dsp:txXfrm>
    </dsp:sp>
    <dsp:sp modelId="{2494145F-C80E-4C4F-B0B9-AE172F0064E6}">
      <dsp:nvSpPr>
        <dsp:cNvPr id="0" name=""/>
        <dsp:cNvSpPr/>
      </dsp:nvSpPr>
      <dsp:spPr>
        <a:xfrm>
          <a:off x="0" y="851059"/>
          <a:ext cx="1073757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207403-9766-4A7E-A23F-4A0F4AEA8804}">
      <dsp:nvSpPr>
        <dsp:cNvPr id="0" name=""/>
        <dsp:cNvSpPr/>
      </dsp:nvSpPr>
      <dsp:spPr>
        <a:xfrm>
          <a:off x="0" y="851059"/>
          <a:ext cx="10737574" cy="2835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>
              <a:hlinkClick xmlns:r="http://schemas.openxmlformats.org/officeDocument/2006/relationships" r:id=""/>
            </a:rPr>
            <a:t>• 6. NAAPME Community Clean Transportation Assistance Grant Funding Program – Darius </a:t>
          </a:r>
          <a:r>
            <a:rPr lang="en-US" sz="1300" b="1" kern="1200" dirty="0" err="1">
              <a:hlinkClick xmlns:r="http://schemas.openxmlformats.org/officeDocument/2006/relationships" r:id=""/>
            </a:rPr>
            <a:t>Pakbaz</a:t>
          </a:r>
          <a:endParaRPr lang="en-US" sz="1300" b="1" kern="1200" dirty="0"/>
        </a:p>
      </dsp:txBody>
      <dsp:txXfrm>
        <a:off x="0" y="851059"/>
        <a:ext cx="10737574" cy="283524"/>
      </dsp:txXfrm>
    </dsp:sp>
    <dsp:sp modelId="{F94145F7-A639-4C6B-8936-02028E8CAE9F}">
      <dsp:nvSpPr>
        <dsp:cNvPr id="0" name=""/>
        <dsp:cNvSpPr/>
      </dsp:nvSpPr>
      <dsp:spPr>
        <a:xfrm>
          <a:off x="0" y="1134584"/>
          <a:ext cx="1073757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955AAA-BEB9-4414-90D5-6DDE13984A07}">
      <dsp:nvSpPr>
        <dsp:cNvPr id="0" name=""/>
        <dsp:cNvSpPr/>
      </dsp:nvSpPr>
      <dsp:spPr>
        <a:xfrm>
          <a:off x="0" y="1134584"/>
          <a:ext cx="10737574" cy="2835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>
              <a:hlinkClick xmlns:r="http://schemas.openxmlformats.org/officeDocument/2006/relationships" r:id=""/>
            </a:rPr>
            <a:t>• 7. Approve &amp; Sign Resolution for CMAQ FY24 Project Award SH 52/WCR 59 Roundabout – Evan Pinkham</a:t>
          </a:r>
          <a:endParaRPr lang="en-US" sz="1300" b="1" kern="1200" dirty="0"/>
        </a:p>
      </dsp:txBody>
      <dsp:txXfrm>
        <a:off x="0" y="1134584"/>
        <a:ext cx="10737574" cy="283524"/>
      </dsp:txXfrm>
    </dsp:sp>
    <dsp:sp modelId="{16954EC1-EDA1-4516-818F-3991BC04832D}">
      <dsp:nvSpPr>
        <dsp:cNvPr id="0" name=""/>
        <dsp:cNvSpPr/>
      </dsp:nvSpPr>
      <dsp:spPr>
        <a:xfrm>
          <a:off x="0" y="1418109"/>
          <a:ext cx="1073757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3D2CC7-3ACE-400B-8852-5379D7FD1E76}">
      <dsp:nvSpPr>
        <dsp:cNvPr id="0" name=""/>
        <dsp:cNvSpPr/>
      </dsp:nvSpPr>
      <dsp:spPr>
        <a:xfrm>
          <a:off x="0" y="1418109"/>
          <a:ext cx="10737574" cy="2835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>
              <a:hlinkClick xmlns:r="http://schemas.openxmlformats.org/officeDocument/2006/relationships" r:id=""/>
            </a:rPr>
            <a:t>• 8. FY 24-28 MMOF Projects Presentations – Project Sponsors</a:t>
          </a:r>
          <a:endParaRPr lang="en-US" sz="1300" b="1" kern="1200" dirty="0"/>
        </a:p>
      </dsp:txBody>
      <dsp:txXfrm>
        <a:off x="0" y="1418109"/>
        <a:ext cx="10737574" cy="283524"/>
      </dsp:txXfrm>
    </dsp:sp>
    <dsp:sp modelId="{C39F993C-B1E3-4F37-AEFE-CFBAD9ABBA3E}">
      <dsp:nvSpPr>
        <dsp:cNvPr id="0" name=""/>
        <dsp:cNvSpPr/>
      </dsp:nvSpPr>
      <dsp:spPr>
        <a:xfrm>
          <a:off x="0" y="1701634"/>
          <a:ext cx="1073757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CB007D-0E1E-4677-8E4F-E62B8C62AD0F}">
      <dsp:nvSpPr>
        <dsp:cNvPr id="0" name=""/>
        <dsp:cNvSpPr/>
      </dsp:nvSpPr>
      <dsp:spPr>
        <a:xfrm>
          <a:off x="0" y="1701634"/>
          <a:ext cx="10737574" cy="2835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>
              <a:hlinkClick xmlns:r="http://schemas.openxmlformats.org/officeDocument/2006/relationships" r:id=""/>
            </a:rPr>
            <a:t>• 9. Resolution of support for MMOF Match Reduction requests</a:t>
          </a:r>
          <a:endParaRPr lang="en-US" sz="1300" b="1" kern="1200" dirty="0"/>
        </a:p>
      </dsp:txBody>
      <dsp:txXfrm>
        <a:off x="0" y="1701634"/>
        <a:ext cx="10737574" cy="283524"/>
      </dsp:txXfrm>
    </dsp:sp>
    <dsp:sp modelId="{C345C2E5-DCAC-4800-9E41-FC4E3DF60892}">
      <dsp:nvSpPr>
        <dsp:cNvPr id="0" name=""/>
        <dsp:cNvSpPr/>
      </dsp:nvSpPr>
      <dsp:spPr>
        <a:xfrm>
          <a:off x="0" y="1985158"/>
          <a:ext cx="1073757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350BF0-EC0E-4CBA-8A62-76C02392D017}">
      <dsp:nvSpPr>
        <dsp:cNvPr id="0" name=""/>
        <dsp:cNvSpPr/>
      </dsp:nvSpPr>
      <dsp:spPr>
        <a:xfrm>
          <a:off x="0" y="1985159"/>
          <a:ext cx="10737574" cy="2835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>
              <a:hlinkClick xmlns:r="http://schemas.openxmlformats.org/officeDocument/2006/relationships" r:id=""/>
            </a:rPr>
            <a:t>• 10. CDOT 2050 RTP – </a:t>
          </a:r>
          <a:r>
            <a:rPr lang="en-US" sz="1300" b="1" kern="1200" dirty="0" err="1">
              <a:hlinkClick xmlns:r="http://schemas.openxmlformats.org/officeDocument/2006/relationships" r:id=""/>
            </a:rPr>
            <a:t>Marrissa</a:t>
          </a:r>
          <a:r>
            <a:rPr lang="en-US" sz="1300" b="1" kern="1200" dirty="0">
              <a:hlinkClick xmlns:r="http://schemas.openxmlformats.org/officeDocument/2006/relationships" r:id=""/>
            </a:rPr>
            <a:t> </a:t>
          </a:r>
          <a:r>
            <a:rPr lang="en-US" sz="1300" b="1" kern="1200" dirty="0" err="1">
              <a:hlinkClick xmlns:r="http://schemas.openxmlformats.org/officeDocument/2006/relationships" r:id=""/>
            </a:rPr>
            <a:t>Gaughan</a:t>
          </a:r>
          <a:endParaRPr lang="en-US" sz="1300" b="1" kern="1200" dirty="0"/>
        </a:p>
      </dsp:txBody>
      <dsp:txXfrm>
        <a:off x="0" y="1985159"/>
        <a:ext cx="10737574" cy="283524"/>
      </dsp:txXfrm>
    </dsp:sp>
    <dsp:sp modelId="{0AFA81DA-CE51-47D1-A9FE-BF61249DCEFC}">
      <dsp:nvSpPr>
        <dsp:cNvPr id="0" name=""/>
        <dsp:cNvSpPr/>
      </dsp:nvSpPr>
      <dsp:spPr>
        <a:xfrm>
          <a:off x="0" y="2268683"/>
          <a:ext cx="1073757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FF4DF2-3FF0-4D64-A559-18B2C1F92E39}">
      <dsp:nvSpPr>
        <dsp:cNvPr id="0" name=""/>
        <dsp:cNvSpPr/>
      </dsp:nvSpPr>
      <dsp:spPr>
        <a:xfrm>
          <a:off x="0" y="2268683"/>
          <a:ext cx="10737574" cy="2835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>
              <a:hlinkClick xmlns:r="http://schemas.openxmlformats.org/officeDocument/2006/relationships" r:id=""/>
            </a:rPr>
            <a:t>• 11.  FHWA FLAP Central Federal Lands – Andrew Valdez</a:t>
          </a:r>
          <a:endParaRPr lang="en-US" sz="1300" b="1" kern="1200" dirty="0"/>
        </a:p>
      </dsp:txBody>
      <dsp:txXfrm>
        <a:off x="0" y="2268683"/>
        <a:ext cx="10737574" cy="283524"/>
      </dsp:txXfrm>
    </dsp:sp>
    <dsp:sp modelId="{7CDBF46A-FBAA-4F8A-8346-B4087F301020}">
      <dsp:nvSpPr>
        <dsp:cNvPr id="0" name=""/>
        <dsp:cNvSpPr/>
      </dsp:nvSpPr>
      <dsp:spPr>
        <a:xfrm>
          <a:off x="0" y="2552208"/>
          <a:ext cx="1073757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506F32-7899-4DB3-908B-D99964DB8509}">
      <dsp:nvSpPr>
        <dsp:cNvPr id="0" name=""/>
        <dsp:cNvSpPr/>
      </dsp:nvSpPr>
      <dsp:spPr>
        <a:xfrm>
          <a:off x="0" y="2552208"/>
          <a:ext cx="10737574" cy="2835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>
              <a:hlinkClick xmlns:r="http://schemas.openxmlformats.org/officeDocument/2006/relationships" r:id=""/>
            </a:rPr>
            <a:t>• 12. CDOT Presentation SH 14 Safety Plan – Bryce Reeves</a:t>
          </a:r>
          <a:endParaRPr lang="en-US" sz="1300" b="1" kern="1200" dirty="0"/>
        </a:p>
      </dsp:txBody>
      <dsp:txXfrm>
        <a:off x="0" y="2552208"/>
        <a:ext cx="10737574" cy="283524"/>
      </dsp:txXfrm>
    </dsp:sp>
    <dsp:sp modelId="{95BE8FF3-D7F0-409A-85F4-FD77D6912516}">
      <dsp:nvSpPr>
        <dsp:cNvPr id="0" name=""/>
        <dsp:cNvSpPr/>
      </dsp:nvSpPr>
      <dsp:spPr>
        <a:xfrm>
          <a:off x="0" y="2835733"/>
          <a:ext cx="1073757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8269C9-7FBC-4D26-AA2E-5C45F26299A4}">
      <dsp:nvSpPr>
        <dsp:cNvPr id="0" name=""/>
        <dsp:cNvSpPr/>
      </dsp:nvSpPr>
      <dsp:spPr>
        <a:xfrm>
          <a:off x="0" y="2835733"/>
          <a:ext cx="10737574" cy="2835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>
              <a:hlinkClick xmlns:r="http://schemas.openxmlformats.org/officeDocument/2006/relationships" r:id=""/>
            </a:rPr>
            <a:t>• 13. CDOT INFRA Grant Award – US 287 Safety Improvement Project – CDOT</a:t>
          </a:r>
          <a:endParaRPr lang="en-US" sz="1300" b="1" kern="1200" dirty="0"/>
        </a:p>
      </dsp:txBody>
      <dsp:txXfrm>
        <a:off x="0" y="2835733"/>
        <a:ext cx="10737574" cy="283524"/>
      </dsp:txXfrm>
    </dsp:sp>
    <dsp:sp modelId="{153E9AAE-5D61-47D7-85EF-B2417B934DEC}">
      <dsp:nvSpPr>
        <dsp:cNvPr id="0" name=""/>
        <dsp:cNvSpPr/>
      </dsp:nvSpPr>
      <dsp:spPr>
        <a:xfrm>
          <a:off x="0" y="3119258"/>
          <a:ext cx="1073757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5D7047-C36B-469F-B18D-5CF9BC215527}">
      <dsp:nvSpPr>
        <dsp:cNvPr id="0" name=""/>
        <dsp:cNvSpPr/>
      </dsp:nvSpPr>
      <dsp:spPr>
        <a:xfrm>
          <a:off x="0" y="3119258"/>
          <a:ext cx="10737574" cy="2835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>
              <a:hlinkClick xmlns:r="http://schemas.openxmlformats.org/officeDocument/2006/relationships" r:id=""/>
            </a:rPr>
            <a:t>• 14. Community Roundtable</a:t>
          </a:r>
          <a:endParaRPr lang="en-US" sz="1300" b="1" kern="1200" dirty="0"/>
        </a:p>
      </dsp:txBody>
      <dsp:txXfrm>
        <a:off x="0" y="3119258"/>
        <a:ext cx="10737574" cy="283524"/>
      </dsp:txXfrm>
    </dsp:sp>
    <dsp:sp modelId="{B87545E1-F217-419B-9762-43357B43EDF3}">
      <dsp:nvSpPr>
        <dsp:cNvPr id="0" name=""/>
        <dsp:cNvSpPr/>
      </dsp:nvSpPr>
      <dsp:spPr>
        <a:xfrm>
          <a:off x="0" y="3402783"/>
          <a:ext cx="1073757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E145E2-D614-4857-BE22-27A001BBC529}">
      <dsp:nvSpPr>
        <dsp:cNvPr id="0" name=""/>
        <dsp:cNvSpPr/>
      </dsp:nvSpPr>
      <dsp:spPr>
        <a:xfrm>
          <a:off x="0" y="3402783"/>
          <a:ext cx="10737574" cy="2835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>
              <a:hlinkClick xmlns:r="http://schemas.openxmlformats.org/officeDocument/2006/relationships" r:id=""/>
            </a:rPr>
            <a:t>• 15. Public or Additional Comments</a:t>
          </a:r>
          <a:endParaRPr lang="en-US" sz="1300" b="1" kern="1200" dirty="0"/>
        </a:p>
      </dsp:txBody>
      <dsp:txXfrm>
        <a:off x="0" y="3402783"/>
        <a:ext cx="10737574" cy="283524"/>
      </dsp:txXfrm>
    </dsp:sp>
    <dsp:sp modelId="{C41CA190-C1ED-4C54-92A0-879FC2AED3EB}">
      <dsp:nvSpPr>
        <dsp:cNvPr id="0" name=""/>
        <dsp:cNvSpPr/>
      </dsp:nvSpPr>
      <dsp:spPr>
        <a:xfrm>
          <a:off x="0" y="3686308"/>
          <a:ext cx="1073757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F4374A-DE30-420D-83DA-14FD89DB7A45}">
      <dsp:nvSpPr>
        <dsp:cNvPr id="0" name=""/>
        <dsp:cNvSpPr/>
      </dsp:nvSpPr>
      <dsp:spPr>
        <a:xfrm>
          <a:off x="0" y="3686308"/>
          <a:ext cx="10737574" cy="2835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>
              <a:hlinkClick xmlns:r="http://schemas.openxmlformats.org/officeDocument/2006/relationships" r:id=""/>
            </a:rPr>
            <a:t>• 16. Inactive Projects Report (Handout)</a:t>
          </a:r>
          <a:endParaRPr lang="en-US" sz="1300" b="1" kern="1200" dirty="0"/>
        </a:p>
      </dsp:txBody>
      <dsp:txXfrm>
        <a:off x="0" y="3686308"/>
        <a:ext cx="10737574" cy="2835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A178C6F7-A9FC-4A0C-9BB3-E48F0E494E52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6404B772-1000-4614-AA2D-39275E98B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22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24916">
              <a:defRPr/>
            </a:pPr>
            <a:fld id="{7901D5C5-7CA1-5246-A586-9870D28145C2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24916">
                <a:defRPr/>
              </a:pPr>
              <a:t>142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57052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24916">
              <a:defRPr/>
            </a:pPr>
            <a:fld id="{7901D5C5-7CA1-5246-A586-9870D28145C2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24916">
                <a:defRPr/>
              </a:pPr>
              <a:t>151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272856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24916">
              <a:defRPr/>
            </a:pPr>
            <a:fld id="{7901D5C5-7CA1-5246-A586-9870D28145C2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24916">
                <a:defRPr/>
              </a:pPr>
              <a:t>152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837366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24916">
              <a:defRPr/>
            </a:pPr>
            <a:fld id="{7901D5C5-7CA1-5246-A586-9870D28145C2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24916">
                <a:defRPr/>
              </a:pPr>
              <a:t>153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841238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24916">
              <a:defRPr/>
            </a:pPr>
            <a:fld id="{7901D5C5-7CA1-5246-A586-9870D28145C2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24916">
                <a:defRPr/>
              </a:pPr>
              <a:t>154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858565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4916">
              <a:defRPr/>
            </a:pPr>
            <a:fld id="{7901D5C5-7CA1-5246-A586-9870D28145C2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24916">
                <a:defRPr/>
              </a:pPr>
              <a:t>155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48334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24916">
              <a:defRPr/>
            </a:pPr>
            <a:fld id="{7901D5C5-7CA1-5246-A586-9870D28145C2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24916">
                <a:defRPr/>
              </a:pPr>
              <a:t>143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755264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24916">
              <a:defRPr/>
            </a:pPr>
            <a:fld id="{7901D5C5-7CA1-5246-A586-9870D28145C2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24916">
                <a:defRPr/>
              </a:pPr>
              <a:t>144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272856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24916">
              <a:defRPr/>
            </a:pPr>
            <a:fld id="{7901D5C5-7CA1-5246-A586-9870D28145C2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24916">
                <a:defRPr/>
              </a:pPr>
              <a:t>145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837366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24916">
              <a:defRPr/>
            </a:pPr>
            <a:fld id="{7901D5C5-7CA1-5246-A586-9870D28145C2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24916">
                <a:defRPr/>
              </a:pPr>
              <a:t>146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841238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24916">
              <a:defRPr/>
            </a:pPr>
            <a:fld id="{7901D5C5-7CA1-5246-A586-9870D28145C2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24916">
                <a:defRPr/>
              </a:pPr>
              <a:t>147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858565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4916">
              <a:defRPr/>
            </a:pPr>
            <a:fld id="{7901D5C5-7CA1-5246-A586-9870D28145C2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24916">
                <a:defRPr/>
              </a:pPr>
              <a:t>148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483341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24916">
              <a:defRPr/>
            </a:pPr>
            <a:fld id="{7901D5C5-7CA1-5246-A586-9870D28145C2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24916">
                <a:defRPr/>
              </a:pPr>
              <a:t>149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570524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24916">
              <a:defRPr/>
            </a:pPr>
            <a:fld id="{7901D5C5-7CA1-5246-A586-9870D28145C2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24916">
                <a:defRPr/>
              </a:pPr>
              <a:t>150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75526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7AF00-15A2-EF2E-8E00-FC5F261C14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DCE0D6-4239-AA78-9EB9-783D966166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B7A0D4-29D6-FE86-AB70-70E955DE9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BF229-BAEE-4184-AE15-E0F93785B7EF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82BBCF-21FA-41D8-9703-D072219E6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0EE7C8-D8C6-6A0A-07AA-72B3BBE0E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C6F58-F3CC-459C-B7A9-1272EFD5C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792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219D8-31C1-0BC0-7304-B8388A09D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108309-9171-11B2-8F89-33516D1A99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2DC869-F99D-E267-47D0-B0ECC5F78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BF229-BAEE-4184-AE15-E0F93785B7EF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DC858-5829-C6B5-BFC5-BCDF1ABCA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28E8A5-8177-872E-E16D-C630D3E46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C6F58-F3CC-459C-B7A9-1272EFD5C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77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C54E7E-777E-FE6B-3024-4E43EF1EF5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A8A59D-1FD2-60DA-FB65-BB0907C8B7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CF43BF-BE55-28C1-0A14-062371FA5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BF229-BAEE-4184-AE15-E0F93785B7EF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1CFEC4-C077-34D2-738F-779246E44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85CEDF-BF24-27C6-D40C-43DC638BB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C6F58-F3CC-459C-B7A9-1272EFD5C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5796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876" y="2125980"/>
            <a:ext cx="10368598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9752" y="3840480"/>
            <a:ext cx="8538845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pPr marL="933450" marR="5080" indent="-921385">
              <a:lnSpc>
                <a:spcPct val="100000"/>
              </a:lnSpc>
              <a:spcBef>
                <a:spcPts val="25"/>
              </a:spcBef>
            </a:pPr>
            <a:r>
              <a:rPr dirty="0"/>
              <a:t>“Community Clean</a:t>
            </a:r>
            <a:r>
              <a:rPr spc="-15" dirty="0"/>
              <a:t> </a:t>
            </a:r>
            <a:r>
              <a:rPr spc="-20" dirty="0"/>
              <a:t>Transportation</a:t>
            </a:r>
            <a:r>
              <a:rPr spc="-60" dirty="0"/>
              <a:t> </a:t>
            </a:r>
            <a:r>
              <a:rPr dirty="0"/>
              <a:t>Assistance” </a:t>
            </a:r>
            <a:r>
              <a:rPr spc="-10" dirty="0"/>
              <a:t>Grant </a:t>
            </a:r>
            <a:r>
              <a:rPr dirty="0"/>
              <a:t>Funding</a:t>
            </a:r>
            <a:r>
              <a:rPr spc="-45" dirty="0"/>
              <a:t> </a:t>
            </a:r>
            <a:r>
              <a:rPr dirty="0"/>
              <a:t>Program</a:t>
            </a:r>
            <a:r>
              <a:rPr spc="-40" dirty="0"/>
              <a:t> </a:t>
            </a:r>
            <a:r>
              <a:rPr spc="-10" dirty="0"/>
              <a:t>(CCTAP)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/>
              <a:t>Fall</a:t>
            </a:r>
            <a:r>
              <a:rPr spc="-25" dirty="0"/>
              <a:t> </a:t>
            </a:r>
            <a:r>
              <a:rPr spc="-20" dirty="0"/>
              <a:t>2024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pPr marL="381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  <p:extLst>
      <p:ext uri="{BB962C8B-B14F-4D97-AF65-F5344CB8AC3E}">
        <p14:creationId xmlns:p14="http://schemas.microsoft.com/office/powerpoint/2010/main" val="32688347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pPr marL="933450" marR="5080" indent="-921385">
              <a:lnSpc>
                <a:spcPct val="100000"/>
              </a:lnSpc>
              <a:spcBef>
                <a:spcPts val="25"/>
              </a:spcBef>
            </a:pPr>
            <a:r>
              <a:rPr dirty="0"/>
              <a:t>“Community Clean</a:t>
            </a:r>
            <a:r>
              <a:rPr spc="-15" dirty="0"/>
              <a:t> </a:t>
            </a:r>
            <a:r>
              <a:rPr spc="-20" dirty="0"/>
              <a:t>Transportation</a:t>
            </a:r>
            <a:r>
              <a:rPr spc="-60" dirty="0"/>
              <a:t> </a:t>
            </a:r>
            <a:r>
              <a:rPr dirty="0"/>
              <a:t>Assistance” </a:t>
            </a:r>
            <a:r>
              <a:rPr spc="-10" dirty="0"/>
              <a:t>Grant </a:t>
            </a:r>
            <a:r>
              <a:rPr dirty="0"/>
              <a:t>Funding</a:t>
            </a:r>
            <a:r>
              <a:rPr spc="-45" dirty="0"/>
              <a:t> </a:t>
            </a:r>
            <a:r>
              <a:rPr dirty="0"/>
              <a:t>Program</a:t>
            </a:r>
            <a:r>
              <a:rPr spc="-40" dirty="0"/>
              <a:t> </a:t>
            </a:r>
            <a:r>
              <a:rPr spc="-10" dirty="0"/>
              <a:t>(CCTAP)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/>
              <a:t>Fall</a:t>
            </a:r>
            <a:r>
              <a:rPr spc="-25" dirty="0"/>
              <a:t> </a:t>
            </a:r>
            <a:r>
              <a:rPr spc="-20" dirty="0"/>
              <a:t>2024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pPr marL="381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  <p:extLst>
      <p:ext uri="{BB962C8B-B14F-4D97-AF65-F5344CB8AC3E}">
        <p14:creationId xmlns:p14="http://schemas.microsoft.com/office/powerpoint/2010/main" val="5870730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917" y="1577340"/>
            <a:ext cx="5306282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82150" y="1577340"/>
            <a:ext cx="5306282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pPr marL="933450" marR="5080" indent="-921385">
              <a:lnSpc>
                <a:spcPct val="100000"/>
              </a:lnSpc>
              <a:spcBef>
                <a:spcPts val="25"/>
              </a:spcBef>
            </a:pPr>
            <a:r>
              <a:rPr dirty="0"/>
              <a:t>“Community Clean</a:t>
            </a:r>
            <a:r>
              <a:rPr spc="-15" dirty="0"/>
              <a:t> </a:t>
            </a:r>
            <a:r>
              <a:rPr spc="-20" dirty="0"/>
              <a:t>Transportation</a:t>
            </a:r>
            <a:r>
              <a:rPr spc="-60" dirty="0"/>
              <a:t> </a:t>
            </a:r>
            <a:r>
              <a:rPr dirty="0"/>
              <a:t>Assistance” </a:t>
            </a:r>
            <a:r>
              <a:rPr spc="-10" dirty="0"/>
              <a:t>Grant </a:t>
            </a:r>
            <a:r>
              <a:rPr dirty="0"/>
              <a:t>Funding</a:t>
            </a:r>
            <a:r>
              <a:rPr spc="-45" dirty="0"/>
              <a:t> </a:t>
            </a:r>
            <a:r>
              <a:rPr dirty="0"/>
              <a:t>Program</a:t>
            </a:r>
            <a:r>
              <a:rPr spc="-40" dirty="0"/>
              <a:t> </a:t>
            </a:r>
            <a:r>
              <a:rPr spc="-10" dirty="0"/>
              <a:t>(CCTAP)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/>
              <a:t>Fall</a:t>
            </a:r>
            <a:r>
              <a:rPr spc="-25" dirty="0"/>
              <a:t> </a:t>
            </a:r>
            <a:r>
              <a:rPr spc="-20" dirty="0"/>
              <a:t>2024</a:t>
            </a: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pPr marL="381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  <p:extLst>
      <p:ext uri="{BB962C8B-B14F-4D97-AF65-F5344CB8AC3E}">
        <p14:creationId xmlns:p14="http://schemas.microsoft.com/office/powerpoint/2010/main" val="26218408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pPr marL="933450" marR="5080" indent="-921385">
              <a:lnSpc>
                <a:spcPct val="100000"/>
              </a:lnSpc>
              <a:spcBef>
                <a:spcPts val="25"/>
              </a:spcBef>
            </a:pPr>
            <a:r>
              <a:rPr dirty="0"/>
              <a:t>“Community Clean</a:t>
            </a:r>
            <a:r>
              <a:rPr spc="-15" dirty="0"/>
              <a:t> </a:t>
            </a:r>
            <a:r>
              <a:rPr spc="-20" dirty="0"/>
              <a:t>Transportation</a:t>
            </a:r>
            <a:r>
              <a:rPr spc="-60" dirty="0"/>
              <a:t> </a:t>
            </a:r>
            <a:r>
              <a:rPr dirty="0"/>
              <a:t>Assistance” </a:t>
            </a:r>
            <a:r>
              <a:rPr spc="-10" dirty="0"/>
              <a:t>Grant </a:t>
            </a:r>
            <a:r>
              <a:rPr dirty="0"/>
              <a:t>Funding</a:t>
            </a:r>
            <a:r>
              <a:rPr spc="-45" dirty="0"/>
              <a:t> </a:t>
            </a:r>
            <a:r>
              <a:rPr dirty="0"/>
              <a:t>Program</a:t>
            </a:r>
            <a:r>
              <a:rPr spc="-40" dirty="0"/>
              <a:t> </a:t>
            </a:r>
            <a:r>
              <a:rPr spc="-10" dirty="0"/>
              <a:t>(CCTAP)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/>
              <a:t>Fall</a:t>
            </a:r>
            <a:r>
              <a:rPr spc="-25" dirty="0"/>
              <a:t> </a:t>
            </a:r>
            <a:r>
              <a:rPr spc="-20" dirty="0"/>
              <a:t>2024</a:t>
            </a: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pPr marL="381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  <p:extLst>
      <p:ext uri="{BB962C8B-B14F-4D97-AF65-F5344CB8AC3E}">
        <p14:creationId xmlns:p14="http://schemas.microsoft.com/office/powerpoint/2010/main" val="30865313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4572000"/>
            <a:ext cx="12189460" cy="0"/>
          </a:xfrm>
          <a:custGeom>
            <a:avLst/>
            <a:gdLst/>
            <a:ahLst/>
            <a:cxnLst/>
            <a:rect l="l" t="t" r="r" b="b"/>
            <a:pathLst>
              <a:path w="12189460">
                <a:moveTo>
                  <a:pt x="0" y="0"/>
                </a:moveTo>
                <a:lnTo>
                  <a:pt x="12188875" y="0"/>
                </a:lnTo>
              </a:path>
            </a:pathLst>
          </a:custGeom>
          <a:ln w="82438">
            <a:solidFill>
              <a:srgbClr val="E471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5800" y="5014798"/>
            <a:ext cx="2690634" cy="1398955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2"/>
            <a:ext cx="12188507" cy="453454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pPr marL="933450" marR="5080" indent="-921385">
              <a:lnSpc>
                <a:spcPct val="100000"/>
              </a:lnSpc>
              <a:spcBef>
                <a:spcPts val="25"/>
              </a:spcBef>
            </a:pPr>
            <a:r>
              <a:rPr dirty="0"/>
              <a:t>“Community Clean</a:t>
            </a:r>
            <a:r>
              <a:rPr spc="-15" dirty="0"/>
              <a:t> </a:t>
            </a:r>
            <a:r>
              <a:rPr spc="-20" dirty="0"/>
              <a:t>Transportation</a:t>
            </a:r>
            <a:r>
              <a:rPr spc="-60" dirty="0"/>
              <a:t> </a:t>
            </a:r>
            <a:r>
              <a:rPr dirty="0"/>
              <a:t>Assistance” </a:t>
            </a:r>
            <a:r>
              <a:rPr spc="-10" dirty="0"/>
              <a:t>Grant </a:t>
            </a:r>
            <a:r>
              <a:rPr dirty="0"/>
              <a:t>Funding</a:t>
            </a:r>
            <a:r>
              <a:rPr spc="-45" dirty="0"/>
              <a:t> </a:t>
            </a:r>
            <a:r>
              <a:rPr dirty="0"/>
              <a:t>Program</a:t>
            </a:r>
            <a:r>
              <a:rPr spc="-40" dirty="0"/>
              <a:t> </a:t>
            </a:r>
            <a:r>
              <a:rPr spc="-10" dirty="0"/>
              <a:t>(CCTAP)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/>
              <a:t>Fall</a:t>
            </a:r>
            <a:r>
              <a:rPr spc="-25" dirty="0"/>
              <a:t> </a:t>
            </a:r>
            <a:r>
              <a:rPr spc="-20" dirty="0"/>
              <a:t>2024</a:t>
            </a: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pPr marL="381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  <p:extLst>
      <p:ext uri="{BB962C8B-B14F-4D97-AF65-F5344CB8AC3E}">
        <p14:creationId xmlns:p14="http://schemas.microsoft.com/office/powerpoint/2010/main" val="39063602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9" b="34712"/>
          <a:stretch/>
        </p:blipFill>
        <p:spPr>
          <a:xfrm>
            <a:off x="1" y="1"/>
            <a:ext cx="12188824" cy="45354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23"/>
          <p:cNvSpPr>
            <a:spLocks noGrp="1"/>
          </p:cNvSpPr>
          <p:nvPr>
            <p:ph type="dt" sz="half" idx="2"/>
          </p:nvPr>
        </p:nvSpPr>
        <p:spPr>
          <a:xfrm>
            <a:off x="8763000" y="623443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December 5,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3377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470" b="19930"/>
          <a:stretch/>
        </p:blipFill>
        <p:spPr>
          <a:xfrm>
            <a:off x="-1" y="0"/>
            <a:ext cx="12186092" cy="45354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2"/>
          </p:nvPr>
        </p:nvSpPr>
        <p:spPr>
          <a:xfrm>
            <a:off x="8763000" y="623443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December 5,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62549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156" r="26" b="22030"/>
          <a:stretch/>
        </p:blipFill>
        <p:spPr>
          <a:xfrm>
            <a:off x="-1" y="0"/>
            <a:ext cx="12188825" cy="45354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2"/>
          </p:nvPr>
        </p:nvSpPr>
        <p:spPr>
          <a:xfrm>
            <a:off x="8763000" y="623443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December 5,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429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97900-61B9-CFE3-3150-02BF9EBB2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99DBF0-3F28-4279-8011-77816E2CDF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8D19B-D1AB-F90C-529C-70CC7F9B3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BF229-BAEE-4184-AE15-E0F93785B7EF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26F9AC-C360-6BB2-2217-33A9B72E4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8C9147-69DB-DF32-80B5-6B8D8014B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C6F58-F3CC-459C-B7A9-1272EFD5C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3767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2"/>
          </p:nvPr>
        </p:nvSpPr>
        <p:spPr>
          <a:xfrm>
            <a:off x="8763000" y="623443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December 5, 2024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0D61EB-4CBD-D14E-8AC0-880127DBF2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t="22089" r="1" b="22089"/>
          <a:stretch/>
        </p:blipFill>
        <p:spPr>
          <a:xfrm>
            <a:off x="-1" y="0"/>
            <a:ext cx="12192001" cy="453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293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Phot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603" r="26" b="28583"/>
          <a:stretch/>
        </p:blipFill>
        <p:spPr>
          <a:xfrm>
            <a:off x="-1" y="0"/>
            <a:ext cx="12188825" cy="45354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2"/>
          </p:nvPr>
        </p:nvSpPr>
        <p:spPr>
          <a:xfrm>
            <a:off x="8763000" y="623443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December 5,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37511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Phot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2"/>
          </p:nvPr>
        </p:nvSpPr>
        <p:spPr>
          <a:xfrm>
            <a:off x="8763000" y="623443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December 5, 2024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0D61EB-4CBD-D14E-8AC0-880127DBF2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t="33465" r="264" b="17033"/>
          <a:stretch/>
        </p:blipFill>
        <p:spPr>
          <a:xfrm>
            <a:off x="1" y="0"/>
            <a:ext cx="12192000" cy="453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4299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Phot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2"/>
          </p:nvPr>
        </p:nvSpPr>
        <p:spPr>
          <a:xfrm>
            <a:off x="8763000" y="623443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December 5, 2024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0D61EB-4CBD-D14E-8AC0-880127DBF2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183" b="27370"/>
          <a:stretch/>
        </p:blipFill>
        <p:spPr>
          <a:xfrm>
            <a:off x="1" y="0"/>
            <a:ext cx="12192000" cy="453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3064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Photo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2"/>
          </p:nvPr>
        </p:nvSpPr>
        <p:spPr>
          <a:xfrm>
            <a:off x="8763000" y="623443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December 5, 2024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1D8054-ABF2-7B4E-888B-5923E90D79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" t="26624" r="1" b="19930"/>
          <a:stretch/>
        </p:blipFill>
        <p:spPr>
          <a:xfrm>
            <a:off x="0" y="7749"/>
            <a:ext cx="12192000" cy="453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1695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Photo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12188825" cy="453542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2"/>
          </p:nvPr>
        </p:nvSpPr>
        <p:spPr>
          <a:xfrm>
            <a:off x="8763000" y="623443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December 5,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3019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10820400" cy="45767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5, 2024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US 287 Safety Improvements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D23B8-E39C-3C44-8D82-EE8D5596F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9043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t_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5181600" cy="45767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4600" y="1600200"/>
            <a:ext cx="5181600" cy="45767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5, 2024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US 287 Safety Improvements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D23B8-E39C-3C44-8D82-EE8D5596F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3865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_2 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199"/>
            <a:ext cx="10820400" cy="21945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5, 2024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US 287 Safety Improvements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D23B8-E39C-3C44-8D82-EE8D5596F35C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BB6A421-D4A6-0941-9276-B2051B358E9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85800" y="3978274"/>
            <a:ext cx="10820400" cy="21945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051686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 Col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5, 2024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US 287 Safety Improvements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D23B8-E39C-3C44-8D82-EE8D5596F35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able Placeholder 7"/>
          <p:cNvSpPr>
            <a:spLocks noGrp="1"/>
          </p:cNvSpPr>
          <p:nvPr>
            <p:ph type="tbl" sz="quarter" idx="14"/>
          </p:nvPr>
        </p:nvSpPr>
        <p:spPr>
          <a:xfrm>
            <a:off x="685800" y="1600199"/>
            <a:ext cx="10820400" cy="45720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166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0AC55-47F4-6C94-E699-D78304C38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5A3271-1B98-B6ED-5263-F4E31DBF5A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FBEB42-178F-E7D5-6ECE-1A09ECBB6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BF229-BAEE-4184-AE15-E0F93785B7EF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6FB310-2EF6-4DBC-6CE6-AF05DCA41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235FEC-6B8A-E69A-87A4-822FDF353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C6F58-F3CC-459C-B7A9-1272EFD5C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1324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1180408"/>
            <a:ext cx="12192000" cy="5723312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3877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Image no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5, 2024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US 287 Safety Improvements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D23B8-E39C-3C44-8D82-EE8D5596F35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2192000" cy="6172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0EBA075-EF9E-CF4E-A4FD-E86D1C4F54C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1722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3489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ontent_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5, 2024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US 287 Safety Improvements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D23B8-E39C-3C44-8D82-EE8D5596F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4209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No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5, 2024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US 287 Safety Improvements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D23B8-E39C-3C44-8D82-EE8D5596F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6808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edia Placeholder 10"/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3956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172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5793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_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6172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339C3B2-CA1E-1445-84D9-925778AC4B3A}"/>
              </a:ext>
            </a:extLst>
          </p:cNvPr>
          <p:cNvSpPr/>
          <p:nvPr userDrawn="1"/>
        </p:nvSpPr>
        <p:spPr>
          <a:xfrm>
            <a:off x="0" y="-1"/>
            <a:ext cx="12192000" cy="22812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5, 2024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US 287 Safety Improvements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D23B8-E39C-3C44-8D82-EE8D5596F35C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6828483-16F9-324A-BABC-D9F7CC8EA407}"/>
              </a:ext>
            </a:extLst>
          </p:cNvPr>
          <p:cNvCxnSpPr/>
          <p:nvPr userDrawn="1"/>
        </p:nvCxnSpPr>
        <p:spPr>
          <a:xfrm>
            <a:off x="0" y="2286000"/>
            <a:ext cx="12188952" cy="0"/>
          </a:xfrm>
          <a:prstGeom prst="line">
            <a:avLst/>
          </a:prstGeom>
          <a:ln w="82550">
            <a:solidFill>
              <a:srgbClr val="EF75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40927"/>
            <a:ext cx="2691115" cy="139938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996946" y="-2"/>
            <a:ext cx="8509254" cy="22812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685800" y="2722163"/>
            <a:ext cx="10820400" cy="345003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779928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chemeClr val="bg1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chemeClr val="tx1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92080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228600"/>
            <a:ext cx="12192000" cy="783590"/>
          </a:xfrm>
          <a:custGeom>
            <a:avLst/>
            <a:gdLst/>
            <a:ahLst/>
            <a:cxnLst/>
            <a:rect l="l" t="t" r="r" b="b"/>
            <a:pathLst>
              <a:path w="12192000" h="783590">
                <a:moveTo>
                  <a:pt x="12192000" y="0"/>
                </a:moveTo>
                <a:lnTo>
                  <a:pt x="0" y="0"/>
                </a:lnTo>
                <a:lnTo>
                  <a:pt x="0" y="783412"/>
                </a:lnTo>
                <a:lnTo>
                  <a:pt x="12192000" y="783412"/>
                </a:lnTo>
                <a:lnTo>
                  <a:pt x="12192000" y="0"/>
                </a:lnTo>
                <a:close/>
              </a:path>
            </a:pathLst>
          </a:custGeom>
          <a:solidFill>
            <a:srgbClr val="3C5A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bg1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chemeClr val="tx1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97589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228600"/>
            <a:ext cx="12192000" cy="783590"/>
          </a:xfrm>
          <a:custGeom>
            <a:avLst/>
            <a:gdLst/>
            <a:ahLst/>
            <a:cxnLst/>
            <a:rect l="l" t="t" r="r" b="b"/>
            <a:pathLst>
              <a:path w="12192000" h="783590">
                <a:moveTo>
                  <a:pt x="12192000" y="0"/>
                </a:moveTo>
                <a:lnTo>
                  <a:pt x="0" y="0"/>
                </a:lnTo>
                <a:lnTo>
                  <a:pt x="0" y="783412"/>
                </a:lnTo>
                <a:lnTo>
                  <a:pt x="12192000" y="783412"/>
                </a:lnTo>
                <a:lnTo>
                  <a:pt x="12192000" y="0"/>
                </a:lnTo>
                <a:close/>
              </a:path>
            </a:pathLst>
          </a:custGeom>
          <a:solidFill>
            <a:srgbClr val="3C5A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bg1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12/4/2024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3954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91577-C543-D168-9DFA-AA30A5E76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F344B2-2B97-3191-946C-5BBDD1578D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610307-D9F3-3FCD-69C1-7B8D74B32B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B349B1-7BD9-17C1-564A-B5CF19926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BF229-BAEE-4184-AE15-E0F93785B7EF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FA1D89-9BB0-6C3A-8D39-AD333250B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CE84DB-2B8A-21B2-1DAF-87969087B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C6F58-F3CC-459C-B7A9-1272EFD5C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4478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3037293"/>
            <a:ext cx="12192000" cy="783590"/>
          </a:xfrm>
          <a:custGeom>
            <a:avLst/>
            <a:gdLst/>
            <a:ahLst/>
            <a:cxnLst/>
            <a:rect l="l" t="t" r="r" b="b"/>
            <a:pathLst>
              <a:path w="12192000" h="783589">
                <a:moveTo>
                  <a:pt x="12192000" y="0"/>
                </a:moveTo>
                <a:lnTo>
                  <a:pt x="0" y="0"/>
                </a:lnTo>
                <a:lnTo>
                  <a:pt x="0" y="783412"/>
                </a:lnTo>
                <a:lnTo>
                  <a:pt x="12192000" y="783412"/>
                </a:lnTo>
                <a:lnTo>
                  <a:pt x="12192000" y="0"/>
                </a:lnTo>
                <a:close/>
              </a:path>
            </a:pathLst>
          </a:custGeom>
          <a:solidFill>
            <a:srgbClr val="3C5A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bg1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12/4/2024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59024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5212080" cy="6858000"/>
          </a:xfrm>
          <a:custGeom>
            <a:avLst/>
            <a:gdLst/>
            <a:ahLst/>
            <a:cxnLst/>
            <a:rect l="l" t="t" r="r" b="b"/>
            <a:pathLst>
              <a:path w="5212080" h="6858000">
                <a:moveTo>
                  <a:pt x="5212080" y="0"/>
                </a:moveTo>
                <a:lnTo>
                  <a:pt x="0" y="0"/>
                </a:lnTo>
                <a:lnTo>
                  <a:pt x="0" y="6858000"/>
                </a:lnTo>
                <a:lnTo>
                  <a:pt x="5212080" y="6858000"/>
                </a:lnTo>
                <a:lnTo>
                  <a:pt x="5212080" y="0"/>
                </a:lnTo>
                <a:close/>
              </a:path>
            </a:pathLst>
          </a:custGeom>
          <a:solidFill>
            <a:srgbClr val="3C5A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0"/>
            <a:ext cx="5212080" cy="6858000"/>
          </a:xfrm>
          <a:custGeom>
            <a:avLst/>
            <a:gdLst/>
            <a:ahLst/>
            <a:cxnLst/>
            <a:rect l="l" t="t" r="r" b="b"/>
            <a:pathLst>
              <a:path w="5212080" h="6858000">
                <a:moveTo>
                  <a:pt x="0" y="0"/>
                </a:moveTo>
                <a:lnTo>
                  <a:pt x="5212080" y="0"/>
                </a:lnTo>
                <a:lnTo>
                  <a:pt x="521208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rgbClr val="3C5A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12/4/2024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35999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136459" y="3436111"/>
            <a:ext cx="6001285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136459" y="3436111"/>
            <a:ext cx="6001285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 u="heavy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7F7F7F"/>
                </a:solidFill>
                <a:latin typeface="Trebuchet MS"/>
                <a:cs typeface="Trebuchet MS"/>
              </a:defRPr>
            </a:lvl1pPr>
          </a:lstStyle>
          <a:p>
            <a:pPr marL="203200">
              <a:spcBef>
                <a:spcPts val="25"/>
              </a:spcBef>
            </a:pPr>
            <a:fld id="{81D60167-4931-47E6-BA6A-407CBD079E47}" type="slidenum">
              <a:rPr lang="en-US" spc="-50" smtClean="0"/>
              <a:pPr marL="203200">
                <a:spcBef>
                  <a:spcPts val="25"/>
                </a:spcBef>
              </a:pPr>
              <a:t>‹#›</a:t>
            </a:fld>
            <a:endParaRPr lang="en-US" spc="-50" dirty="0"/>
          </a:p>
        </p:txBody>
      </p:sp>
    </p:spTree>
    <p:extLst>
      <p:ext uri="{BB962C8B-B14F-4D97-AF65-F5344CB8AC3E}">
        <p14:creationId xmlns:p14="http://schemas.microsoft.com/office/powerpoint/2010/main" val="42643263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0" i="0" u="heavy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7F7F7F"/>
                </a:solidFill>
                <a:latin typeface="Trebuchet MS"/>
                <a:cs typeface="Trebuchet MS"/>
              </a:defRPr>
            </a:lvl1pPr>
          </a:lstStyle>
          <a:p>
            <a:pPr marL="203200">
              <a:spcBef>
                <a:spcPts val="25"/>
              </a:spcBef>
            </a:pPr>
            <a:fld id="{81D60167-4931-47E6-BA6A-407CBD079E47}" type="slidenum">
              <a:rPr lang="en-US" spc="-50" smtClean="0"/>
              <a:pPr marL="203200">
                <a:spcBef>
                  <a:spcPts val="25"/>
                </a:spcBef>
              </a:pPr>
              <a:t>‹#›</a:t>
            </a:fld>
            <a:endParaRPr lang="en-US" spc="-50" dirty="0"/>
          </a:p>
        </p:txBody>
      </p:sp>
    </p:spTree>
    <p:extLst>
      <p:ext uri="{BB962C8B-B14F-4D97-AF65-F5344CB8AC3E}">
        <p14:creationId xmlns:p14="http://schemas.microsoft.com/office/powerpoint/2010/main" val="7573913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1" y="1577340"/>
            <a:ext cx="5303519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7509247" y="1577581"/>
            <a:ext cx="438225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12/4/2024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7F7F7F"/>
                </a:solidFill>
                <a:latin typeface="Trebuchet MS"/>
                <a:cs typeface="Trebuchet MS"/>
              </a:defRPr>
            </a:lvl1pPr>
          </a:lstStyle>
          <a:p>
            <a:pPr marL="203200">
              <a:spcBef>
                <a:spcPts val="25"/>
              </a:spcBef>
            </a:pPr>
            <a:fld id="{81D60167-4931-47E6-BA6A-407CBD079E47}" type="slidenum">
              <a:rPr lang="en-US" spc="-50" smtClean="0"/>
              <a:pPr marL="203200">
                <a:spcBef>
                  <a:spcPts val="25"/>
                </a:spcBef>
              </a:pPr>
              <a:t>‹#›</a:t>
            </a:fld>
            <a:endParaRPr lang="en-US" spc="-50" dirty="0"/>
          </a:p>
        </p:txBody>
      </p:sp>
    </p:spTree>
    <p:extLst>
      <p:ext uri="{BB962C8B-B14F-4D97-AF65-F5344CB8AC3E}">
        <p14:creationId xmlns:p14="http://schemas.microsoft.com/office/powerpoint/2010/main" val="16620056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12/4/2024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7F7F7F"/>
                </a:solidFill>
                <a:latin typeface="Trebuchet MS"/>
                <a:cs typeface="Trebuchet MS"/>
              </a:defRPr>
            </a:lvl1pPr>
          </a:lstStyle>
          <a:p>
            <a:pPr marL="203200">
              <a:spcBef>
                <a:spcPts val="25"/>
              </a:spcBef>
            </a:pPr>
            <a:fld id="{81D60167-4931-47E6-BA6A-407CBD079E47}" type="slidenum">
              <a:rPr lang="en-US" spc="-50" smtClean="0"/>
              <a:pPr marL="203200">
                <a:spcBef>
                  <a:spcPts val="25"/>
                </a:spcBef>
              </a:pPr>
              <a:t>‹#›</a:t>
            </a:fld>
            <a:endParaRPr lang="en-US" spc="-50" dirty="0"/>
          </a:p>
        </p:txBody>
      </p:sp>
    </p:spTree>
    <p:extLst>
      <p:ext uri="{BB962C8B-B14F-4D97-AF65-F5344CB8AC3E}">
        <p14:creationId xmlns:p14="http://schemas.microsoft.com/office/powerpoint/2010/main" val="25569370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12/4/2024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7F7F7F"/>
                </a:solidFill>
                <a:latin typeface="Trebuchet MS"/>
                <a:cs typeface="Trebuchet MS"/>
              </a:defRPr>
            </a:lvl1pPr>
          </a:lstStyle>
          <a:p>
            <a:pPr marL="203200">
              <a:spcBef>
                <a:spcPts val="25"/>
              </a:spcBef>
            </a:pPr>
            <a:fld id="{81D60167-4931-47E6-BA6A-407CBD079E47}" type="slidenum">
              <a:rPr lang="en-US" spc="-50" smtClean="0"/>
              <a:pPr marL="203200">
                <a:spcBef>
                  <a:spcPts val="25"/>
                </a:spcBef>
              </a:pPr>
              <a:t>‹#›</a:t>
            </a:fld>
            <a:endParaRPr lang="en-US" spc="-50" dirty="0"/>
          </a:p>
        </p:txBody>
      </p:sp>
    </p:spTree>
    <p:extLst>
      <p:ext uri="{BB962C8B-B14F-4D97-AF65-F5344CB8AC3E}">
        <p14:creationId xmlns:p14="http://schemas.microsoft.com/office/powerpoint/2010/main" val="40404017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1" i="0">
                <a:solidFill>
                  <a:schemeClr val="tx1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0" i="0">
                <a:solidFill>
                  <a:schemeClr val="tx1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57042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1" i="0">
                <a:solidFill>
                  <a:schemeClr val="tx1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200" b="0" i="0">
                <a:solidFill>
                  <a:schemeClr val="tx1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63551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1" i="0">
                <a:solidFill>
                  <a:schemeClr val="tx1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12/4/2024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3913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9467A-B8C2-4AAF-C888-342FC91E4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495E9A-ABFF-E6D4-231F-4F11003D20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7BEC7C-E158-808B-7DB5-1A4CE12346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126DD0-0D58-9B79-89C0-74A0EDD1A1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94D37C-9870-F6B1-5FA1-BF45BA0619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294B5E-A170-BCEF-2CEE-B300E70C2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BF229-BAEE-4184-AE15-E0F93785B7EF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89807A-6935-8549-4CB3-9F2BB4426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B5662D-E3A9-7CC2-6297-EA2EB9650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C6F58-F3CC-459C-B7A9-1272EFD5C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77305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8295131" y="0"/>
            <a:ext cx="3896995" cy="6858000"/>
          </a:xfrm>
          <a:custGeom>
            <a:avLst/>
            <a:gdLst/>
            <a:ahLst/>
            <a:cxnLst/>
            <a:rect l="l" t="t" r="r" b="b"/>
            <a:pathLst>
              <a:path w="3896995" h="6858000">
                <a:moveTo>
                  <a:pt x="3896880" y="0"/>
                </a:moveTo>
                <a:lnTo>
                  <a:pt x="0" y="0"/>
                </a:lnTo>
                <a:lnTo>
                  <a:pt x="0" y="6858000"/>
                </a:lnTo>
                <a:lnTo>
                  <a:pt x="3896880" y="6858000"/>
                </a:lnTo>
                <a:lnTo>
                  <a:pt x="38968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8295131" y="0"/>
            <a:ext cx="3896995" cy="6858000"/>
          </a:xfrm>
          <a:custGeom>
            <a:avLst/>
            <a:gdLst/>
            <a:ahLst/>
            <a:cxnLst/>
            <a:rect l="l" t="t" r="r" b="b"/>
            <a:pathLst>
              <a:path w="3896995" h="6858000">
                <a:moveTo>
                  <a:pt x="0" y="0"/>
                </a:moveTo>
                <a:lnTo>
                  <a:pt x="3896868" y="0"/>
                </a:lnTo>
                <a:lnTo>
                  <a:pt x="3896868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1" i="0">
                <a:solidFill>
                  <a:schemeClr val="tx1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12/4/2024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88078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12/4/2024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9558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52F71-00F9-046C-849C-A60B51C33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D76263-67EF-A789-923C-D4151CC8A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BF229-BAEE-4184-AE15-E0F93785B7EF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506ACF-3B01-0B0F-EEBA-72508B5C5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0A6DBF-2516-1745-548C-3365E0182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C6F58-F3CC-459C-B7A9-1272EFD5C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240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2BA7A6-1C0D-6D1E-E080-E0C102546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BF229-BAEE-4184-AE15-E0F93785B7EF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D41EFF-FAE3-10E9-122B-FD07B6C6F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F449A3-B5B1-075B-B8F3-89B466865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C6F58-F3CC-459C-B7A9-1272EFD5C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9155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E3061-3577-A89A-7E93-A6CBC49D4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2400B1-E8B0-864B-9952-1A0499CD19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42321F-C540-3182-4EBA-89BEED2969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16AE16-57CE-A7BE-55C8-1B0AB7E95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BF229-BAEE-4184-AE15-E0F93785B7EF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1586A9-C456-38C7-33FA-DC864EDA1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EE3787-3270-02A4-AEB3-35118CF02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C6F58-F3CC-459C-B7A9-1272EFD5C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250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C46AD-C7F7-F29C-BC5D-444255460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8FDB7C-47E3-A175-CF94-29649CB6FE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0E171B-6E11-C2B4-725D-DCB6BA2B3E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966618-483C-7D98-0576-EBFE517F4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BF229-BAEE-4184-AE15-E0F93785B7EF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4ABE5B-9E94-6CA4-CAF2-74BB5CC4C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28CC7F-DC2E-B9CD-E2EC-0957910EC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C6F58-F3CC-459C-B7A9-1272EFD5C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307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image" Target="../media/image4.emf"/><Relationship Id="rId5" Type="http://schemas.openxmlformats.org/officeDocument/2006/relationships/slideLayout" Target="../slideLayouts/slideLayout21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13.emf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5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C6357D-853B-5F12-854E-B34CA5B77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E691B8-86C5-6D53-2394-18274A0A33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63B4E3-E39F-7686-740D-32CFE2CC5A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BBF229-BAEE-4184-AE15-E0F93785B7EF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158DCD-8996-66BC-2C5B-B898F1DAD5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A1FAB4-24AC-5640-A242-E61B125803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CC6F58-F3CC-459C-B7A9-1272EFD5C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431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1143000"/>
          </a:xfrm>
          <a:custGeom>
            <a:avLst/>
            <a:gdLst/>
            <a:ahLst/>
            <a:cxnLst/>
            <a:rect l="l" t="t" r="r" b="b"/>
            <a:pathLst>
              <a:path w="12192000" h="1143000">
                <a:moveTo>
                  <a:pt x="12191758" y="0"/>
                </a:moveTo>
                <a:lnTo>
                  <a:pt x="0" y="0"/>
                </a:lnTo>
                <a:lnTo>
                  <a:pt x="0" y="1142644"/>
                </a:lnTo>
                <a:lnTo>
                  <a:pt x="6095885" y="1142644"/>
                </a:lnTo>
                <a:lnTo>
                  <a:pt x="12191758" y="1142644"/>
                </a:lnTo>
                <a:lnTo>
                  <a:pt x="12191758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1143000"/>
            <a:ext cx="12189460" cy="0"/>
          </a:xfrm>
          <a:custGeom>
            <a:avLst/>
            <a:gdLst/>
            <a:ahLst/>
            <a:cxnLst/>
            <a:rect l="l" t="t" r="r" b="b"/>
            <a:pathLst>
              <a:path w="12189460">
                <a:moveTo>
                  <a:pt x="0" y="0"/>
                </a:moveTo>
                <a:lnTo>
                  <a:pt x="12188875" y="0"/>
                </a:lnTo>
              </a:path>
            </a:pathLst>
          </a:custGeom>
          <a:ln w="82438">
            <a:solidFill>
              <a:srgbClr val="E471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90486" y="230035"/>
            <a:ext cx="1615681" cy="681481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65704" y="77304"/>
            <a:ext cx="8508365" cy="9531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73100" y="1541744"/>
            <a:ext cx="10774680" cy="4304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295063" y="6353109"/>
            <a:ext cx="3594734" cy="3854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pPr marL="933450" marR="5080" indent="-921385">
              <a:lnSpc>
                <a:spcPct val="100000"/>
              </a:lnSpc>
              <a:spcBef>
                <a:spcPts val="25"/>
              </a:spcBef>
            </a:pPr>
            <a:r>
              <a:rPr dirty="0"/>
              <a:t>“Community Clean</a:t>
            </a:r>
            <a:r>
              <a:rPr spc="-15" dirty="0"/>
              <a:t> </a:t>
            </a:r>
            <a:r>
              <a:rPr spc="-20" dirty="0"/>
              <a:t>Transportation</a:t>
            </a:r>
            <a:r>
              <a:rPr spc="-60" dirty="0"/>
              <a:t> </a:t>
            </a:r>
            <a:r>
              <a:rPr dirty="0"/>
              <a:t>Assistance” </a:t>
            </a:r>
            <a:r>
              <a:rPr spc="-10" dirty="0"/>
              <a:t>Grant </a:t>
            </a:r>
            <a:r>
              <a:rPr dirty="0"/>
              <a:t>Funding</a:t>
            </a:r>
            <a:r>
              <a:rPr spc="-45" dirty="0"/>
              <a:t> </a:t>
            </a:r>
            <a:r>
              <a:rPr dirty="0"/>
              <a:t>Program</a:t>
            </a:r>
            <a:r>
              <a:rPr spc="-40" dirty="0"/>
              <a:t> </a:t>
            </a:r>
            <a:r>
              <a:rPr spc="-10" dirty="0"/>
              <a:t>(CCTAP)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73100" y="6444550"/>
            <a:ext cx="635635" cy="2025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/>
              <a:t>Fall</a:t>
            </a:r>
            <a:r>
              <a:rPr spc="-25" dirty="0"/>
              <a:t> </a:t>
            </a:r>
            <a:r>
              <a:rPr spc="-20" dirty="0"/>
              <a:t>2024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389385" y="6444550"/>
            <a:ext cx="168909" cy="2025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pPr marL="381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  <p:extLst>
      <p:ext uri="{BB962C8B-B14F-4D97-AF65-F5344CB8AC3E}">
        <p14:creationId xmlns:p14="http://schemas.microsoft.com/office/powerpoint/2010/main" val="3966136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339C3B2-CA1E-1445-84D9-925778AC4B3A}"/>
              </a:ext>
            </a:extLst>
          </p:cNvPr>
          <p:cNvSpPr/>
          <p:nvPr userDrawn="1"/>
        </p:nvSpPr>
        <p:spPr>
          <a:xfrm>
            <a:off x="0" y="4572000"/>
            <a:ext cx="12192000" cy="228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latin typeface="Trebuchet MS" charset="0"/>
              <a:ea typeface="Trebuchet MS" charset="0"/>
              <a:cs typeface="Trebuchet MS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6828483-16F9-324A-BABC-D9F7CC8EA407}"/>
              </a:ext>
            </a:extLst>
          </p:cNvPr>
          <p:cNvCxnSpPr/>
          <p:nvPr userDrawn="1"/>
        </p:nvCxnSpPr>
        <p:spPr>
          <a:xfrm>
            <a:off x="0" y="4572000"/>
            <a:ext cx="12188952" cy="0"/>
          </a:xfrm>
          <a:prstGeom prst="line">
            <a:avLst/>
          </a:prstGeom>
          <a:ln w="82550">
            <a:solidFill>
              <a:srgbClr val="EF75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Placeholder 14"/>
          <p:cNvSpPr>
            <a:spLocks noGrp="1"/>
          </p:cNvSpPr>
          <p:nvPr>
            <p:ph type="title"/>
          </p:nvPr>
        </p:nvSpPr>
        <p:spPr>
          <a:xfrm>
            <a:off x="3733800" y="4668450"/>
            <a:ext cx="7772400" cy="1531256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5015310"/>
            <a:ext cx="2691115" cy="1399380"/>
          </a:xfrm>
          <a:prstGeom prst="rect">
            <a:avLst/>
          </a:prstGeom>
        </p:spPr>
      </p:pic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8763000" y="623443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Trebuchet MS" charset="0"/>
                <a:ea typeface="Trebuchet MS" charset="0"/>
                <a:cs typeface="Trebuchet MS" charset="0"/>
              </a:defRPr>
            </a:lvl1pPr>
          </a:lstStyle>
          <a:p>
            <a:r>
              <a:rPr lang="en-US"/>
              <a:t>December 5,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8974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</p:sldLayoutIdLst>
  <p:hf hdr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600" b="0" kern="1200">
          <a:solidFill>
            <a:schemeClr val="tx1"/>
          </a:solidFill>
          <a:latin typeface="Trebuchet MS" charset="0"/>
          <a:ea typeface="Trebuchet MS" charset="0"/>
          <a:cs typeface="Trebuchet MS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Trebuchet MS" charset="0"/>
          <a:ea typeface="Trebuchet MS" charset="0"/>
          <a:cs typeface="Trebuchet MS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Trebuchet MS" charset="0"/>
          <a:ea typeface="Trebuchet MS" charset="0"/>
          <a:cs typeface="Trebuchet MS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Trebuchet MS" charset="0"/>
          <a:ea typeface="Trebuchet MS" charset="0"/>
          <a:cs typeface="Trebuchet MS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Trebuchet MS" charset="0"/>
          <a:ea typeface="Trebuchet MS" charset="0"/>
          <a:cs typeface="Trebuchet MS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Trebuchet MS" charset="0"/>
          <a:ea typeface="Trebuchet MS" charset="0"/>
          <a:cs typeface="Trebuchet M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840">
          <p15:clr>
            <a:srgbClr val="F26B43"/>
          </p15:clr>
        </p15:guide>
        <p15:guide id="2" pos="432">
          <p15:clr>
            <a:srgbClr val="F26B43"/>
          </p15:clr>
        </p15:guide>
        <p15:guide id="3" pos="7248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339C3B2-CA1E-1445-84D9-925778AC4B3A}"/>
              </a:ext>
            </a:extLst>
          </p:cNvPr>
          <p:cNvSpPr/>
          <p:nvPr userDrawn="1"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6828483-16F9-324A-BABC-D9F7CC8EA407}"/>
              </a:ext>
            </a:extLst>
          </p:cNvPr>
          <p:cNvCxnSpPr/>
          <p:nvPr userDrawn="1"/>
        </p:nvCxnSpPr>
        <p:spPr>
          <a:xfrm>
            <a:off x="0" y="1143000"/>
            <a:ext cx="12188952" cy="0"/>
          </a:xfrm>
          <a:prstGeom prst="line">
            <a:avLst/>
          </a:prstGeom>
          <a:ln w="82550">
            <a:solidFill>
              <a:srgbClr val="EF75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96946" y="-2"/>
            <a:ext cx="8509254" cy="114300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rebuchet MS" charset="0"/>
                <a:ea typeface="Trebuchet MS" charset="0"/>
                <a:cs typeface="Trebuchet MS" charset="0"/>
              </a:defRPr>
            </a:lvl1pPr>
          </a:lstStyle>
          <a:p>
            <a:r>
              <a:rPr lang="en-US"/>
              <a:t>December 5, 2024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rebuchet MS" charset="0"/>
                <a:ea typeface="Trebuchet MS" charset="0"/>
                <a:cs typeface="Trebuchet MS" charset="0"/>
              </a:defRPr>
            </a:lvl1pPr>
          </a:lstStyle>
          <a:p>
            <a:r>
              <a:rPr lang="en-US"/>
              <a:t>US 287 Safety Improvements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rebuchet MS" charset="0"/>
                <a:ea typeface="Trebuchet MS" charset="0"/>
                <a:cs typeface="Trebuchet MS" charset="0"/>
              </a:defRPr>
            </a:lvl1pPr>
          </a:lstStyle>
          <a:p>
            <a:fld id="{610D23B8-E39C-3C44-8D82-EE8D5596F35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228600"/>
            <a:ext cx="1625346" cy="685800"/>
          </a:xfrm>
          <a:prstGeom prst="rect">
            <a:avLst/>
          </a:prstGeom>
        </p:spPr>
      </p:pic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84276" y="1600200"/>
            <a:ext cx="10820400" cy="48053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48398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hf hdr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Trebuchet MS" charset="0"/>
          <a:ea typeface="Trebuchet MS" charset="0"/>
          <a:cs typeface="Trebuchet MS" charset="0"/>
        </a:defRPr>
      </a:lvl1pPr>
    </p:titleStyle>
    <p:bodyStyle>
      <a:lvl1pPr marL="2286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400"/>
        </a:spcAft>
        <a:buClrTx/>
        <a:buSzTx/>
        <a:buFont typeface="Arial"/>
        <a:buChar char="•"/>
        <a:tabLst/>
        <a:defRPr sz="2400" b="0" i="0" kern="1200">
          <a:solidFill>
            <a:schemeClr val="tx1"/>
          </a:solidFill>
          <a:latin typeface="Trebuchet MS" charset="0"/>
          <a:ea typeface="Trebuchet MS" charset="0"/>
          <a:cs typeface="Trebuchet MS" charset="0"/>
        </a:defRPr>
      </a:lvl1pPr>
      <a:lvl2pPr marL="685800" marR="0" indent="-2286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400"/>
        </a:spcAft>
        <a:buClrTx/>
        <a:buSzTx/>
        <a:buFont typeface="Arial"/>
        <a:buChar char="•"/>
        <a:tabLst/>
        <a:defRPr sz="2000" b="0" i="0" kern="1200">
          <a:solidFill>
            <a:schemeClr val="tx1"/>
          </a:solidFill>
          <a:latin typeface="Trebuchet MS" charset="0"/>
          <a:ea typeface="Trebuchet MS" charset="0"/>
          <a:cs typeface="Trebuchet MS" charset="0"/>
        </a:defRPr>
      </a:lvl2pPr>
      <a:lvl3pPr marL="1143000" marR="0" indent="-2286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400"/>
        </a:spcAft>
        <a:buClrTx/>
        <a:buSzTx/>
        <a:buFont typeface="Arial"/>
        <a:buChar char="•"/>
        <a:tabLst/>
        <a:defRPr sz="1800" b="0" i="0" kern="1200">
          <a:solidFill>
            <a:schemeClr val="tx1"/>
          </a:solidFill>
          <a:latin typeface="Trebuchet MS" charset="0"/>
          <a:ea typeface="Trebuchet MS" charset="0"/>
          <a:cs typeface="Trebuchet MS" charset="0"/>
        </a:defRPr>
      </a:lvl3pPr>
      <a:lvl4pPr marL="1600200" marR="0" indent="-2286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400"/>
        </a:spcAft>
        <a:buClrTx/>
        <a:buSzTx/>
        <a:buFont typeface="Arial"/>
        <a:buChar char="•"/>
        <a:tabLst/>
        <a:defRPr sz="1600" b="0" i="0" kern="1200">
          <a:solidFill>
            <a:schemeClr val="tx1"/>
          </a:solidFill>
          <a:latin typeface="Trebuchet MS" charset="0"/>
          <a:ea typeface="Trebuchet MS" charset="0"/>
          <a:cs typeface="Trebuchet MS" charset="0"/>
        </a:defRPr>
      </a:lvl4pPr>
      <a:lvl5pPr marL="2057400" marR="0" indent="-2286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400"/>
        </a:spcAft>
        <a:buClrTx/>
        <a:buSzTx/>
        <a:buFont typeface="Arial"/>
        <a:buChar char="•"/>
        <a:tabLst/>
        <a:defRPr sz="1400" b="0" i="0" kern="1200">
          <a:solidFill>
            <a:schemeClr val="tx1"/>
          </a:solidFill>
          <a:latin typeface="Trebuchet MS" charset="0"/>
          <a:ea typeface="Trebuchet MS" charset="0"/>
          <a:cs typeface="Trebuchet M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08">
          <p15:clr>
            <a:srgbClr val="F26B43"/>
          </p15:clr>
        </p15:guide>
        <p15:guide id="2" pos="432">
          <p15:clr>
            <a:srgbClr val="F26B43"/>
          </p15:clr>
        </p15:guide>
        <p15:guide id="3" pos="7248">
          <p15:clr>
            <a:srgbClr val="F26B43"/>
          </p15:clr>
        </p15:guide>
        <p15:guide id="4" orient="horz" pos="3888">
          <p15:clr>
            <a:srgbClr val="F26B43"/>
          </p15:clr>
        </p15:guide>
        <p15:guide id="5" pos="3696">
          <p15:clr>
            <a:srgbClr val="F26B43"/>
          </p15:clr>
        </p15:guide>
        <p15:guide id="6" pos="3984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386393" y="295107"/>
            <a:ext cx="7419213" cy="574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chemeClr val="bg1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41298" y="1040705"/>
            <a:ext cx="7571740" cy="1701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chemeClr val="tx1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4602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1"/>
            <a:ext cx="12192000" cy="1101725"/>
          </a:xfrm>
          <a:custGeom>
            <a:avLst/>
            <a:gdLst/>
            <a:ahLst/>
            <a:cxnLst/>
            <a:rect l="l" t="t" r="r" b="b"/>
            <a:pathLst>
              <a:path w="12179300" h="1101725">
                <a:moveTo>
                  <a:pt x="0" y="1101724"/>
                </a:moveTo>
                <a:lnTo>
                  <a:pt x="12179299" y="1101724"/>
                </a:lnTo>
                <a:lnTo>
                  <a:pt x="12179299" y="0"/>
                </a:lnTo>
                <a:lnTo>
                  <a:pt x="0" y="0"/>
                </a:lnTo>
                <a:lnTo>
                  <a:pt x="0" y="1101724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7" name="bg object 17"/>
          <p:cNvSpPr/>
          <p:nvPr/>
        </p:nvSpPr>
        <p:spPr>
          <a:xfrm>
            <a:off x="0" y="1101724"/>
            <a:ext cx="12192000" cy="82550"/>
          </a:xfrm>
          <a:custGeom>
            <a:avLst/>
            <a:gdLst/>
            <a:ahLst/>
            <a:cxnLst/>
            <a:rect l="l" t="t" r="r" b="b"/>
            <a:pathLst>
              <a:path w="12179300" h="82550">
                <a:moveTo>
                  <a:pt x="12179299" y="82549"/>
                </a:moveTo>
                <a:lnTo>
                  <a:pt x="0" y="82549"/>
                </a:lnTo>
                <a:lnTo>
                  <a:pt x="0" y="0"/>
                </a:lnTo>
                <a:lnTo>
                  <a:pt x="12179299" y="0"/>
                </a:lnTo>
                <a:lnTo>
                  <a:pt x="12179299" y="82549"/>
                </a:lnTo>
                <a:close/>
              </a:path>
            </a:pathLst>
          </a:custGeom>
          <a:solidFill>
            <a:srgbClr val="EE7521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pic>
        <p:nvPicPr>
          <p:cNvPr id="18" name="bg object 1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86343" y="228601"/>
            <a:ext cx="1220281" cy="51434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42574" y="-71049"/>
            <a:ext cx="11778298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73630" y="1426363"/>
            <a:ext cx="1084474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 u="heavy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1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231442" y="6437204"/>
            <a:ext cx="334994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7F7F7F"/>
                </a:solidFill>
                <a:latin typeface="Trebuchet MS"/>
                <a:cs typeface="Trebuchet MS"/>
              </a:defRPr>
            </a:lvl1pPr>
          </a:lstStyle>
          <a:p>
            <a:pPr marL="203200">
              <a:spcBef>
                <a:spcPts val="25"/>
              </a:spcBef>
            </a:pPr>
            <a:fld id="{81D60167-4931-47E6-BA6A-407CBD079E47}" type="slidenum">
              <a:rPr lang="en-US" spc="-50" smtClean="0"/>
              <a:pPr marL="203200">
                <a:spcBef>
                  <a:spcPts val="25"/>
                </a:spcBef>
              </a:pPr>
              <a:t>‹#›</a:t>
            </a:fld>
            <a:endParaRPr lang="en-US" spc="-50" dirty="0"/>
          </a:p>
        </p:txBody>
      </p:sp>
    </p:spTree>
    <p:extLst>
      <p:ext uri="{BB962C8B-B14F-4D97-AF65-F5344CB8AC3E}">
        <p14:creationId xmlns:p14="http://schemas.microsoft.com/office/powerpoint/2010/main" val="944186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76308" y="223081"/>
            <a:ext cx="10525125" cy="11596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1" i="0">
                <a:solidFill>
                  <a:schemeClr val="tx1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25505" y="1472342"/>
            <a:ext cx="10751185" cy="42595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0" i="0">
                <a:solidFill>
                  <a:schemeClr val="tx1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1165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99.jp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99.jp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99.jp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99.jp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99.jp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99.jp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99.jp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99.jp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99.jp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9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hyperlink" Target="mailto:hagen.hammons@dot.gov" TargetMode="External"/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5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5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4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38.xml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128.png"/><Relationship Id="rId7" Type="http://schemas.openxmlformats.org/officeDocument/2006/relationships/image" Target="../media/image132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Relationship Id="rId9" Type="http://schemas.openxmlformats.org/officeDocument/2006/relationships/image" Target="../media/image134.png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136.png"/><Relationship Id="rId7" Type="http://schemas.openxmlformats.org/officeDocument/2006/relationships/image" Target="../media/image140.png"/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39.png"/><Relationship Id="rId11" Type="http://schemas.openxmlformats.org/officeDocument/2006/relationships/image" Target="../media/image126.png"/><Relationship Id="rId5" Type="http://schemas.openxmlformats.org/officeDocument/2006/relationships/image" Target="../media/image138.png"/><Relationship Id="rId10" Type="http://schemas.openxmlformats.org/officeDocument/2006/relationships/image" Target="../media/image143.png"/><Relationship Id="rId4" Type="http://schemas.openxmlformats.org/officeDocument/2006/relationships/image" Target="../media/image137.png"/><Relationship Id="rId9" Type="http://schemas.openxmlformats.org/officeDocument/2006/relationships/image" Target="../media/image142.png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40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45.png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40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7" Type="http://schemas.openxmlformats.org/officeDocument/2006/relationships/image" Target="../media/image145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26.png"/><Relationship Id="rId5" Type="http://schemas.openxmlformats.org/officeDocument/2006/relationships/image" Target="../media/image149.jpg"/><Relationship Id="rId4" Type="http://schemas.openxmlformats.org/officeDocument/2006/relationships/image" Target="../media/image148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odot.gov/programs/naapme/naapme-community-clean-transportation-assistance-grant-funding-program" TargetMode="External"/><Relationship Id="rId1" Type="http://schemas.openxmlformats.org/officeDocument/2006/relationships/slideLayout" Target="../slideLayouts/slideLayout13.xml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3" Type="http://schemas.openxmlformats.org/officeDocument/2006/relationships/image" Target="../media/image151.jpg"/><Relationship Id="rId7" Type="http://schemas.openxmlformats.org/officeDocument/2006/relationships/image" Target="../media/image126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54.jpg"/><Relationship Id="rId5" Type="http://schemas.openxmlformats.org/officeDocument/2006/relationships/image" Target="../media/image153.png"/><Relationship Id="rId10" Type="http://schemas.openxmlformats.org/officeDocument/2006/relationships/image" Target="../media/image157.png"/><Relationship Id="rId4" Type="http://schemas.openxmlformats.org/officeDocument/2006/relationships/image" Target="../media/image152.png"/><Relationship Id="rId9" Type="http://schemas.openxmlformats.org/officeDocument/2006/relationships/image" Target="../media/image156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7" Type="http://schemas.openxmlformats.org/officeDocument/2006/relationships/image" Target="../media/image145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62.png"/><Relationship Id="rId5" Type="http://schemas.openxmlformats.org/officeDocument/2006/relationships/image" Target="../media/image161.png"/><Relationship Id="rId4" Type="http://schemas.openxmlformats.org/officeDocument/2006/relationships/image" Target="../media/image160.png"/></Relationships>
</file>

<file path=ppt/slides/_rels/slide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13" Type="http://schemas.openxmlformats.org/officeDocument/2006/relationships/image" Target="../media/image168.png"/><Relationship Id="rId3" Type="http://schemas.openxmlformats.org/officeDocument/2006/relationships/image" Target="../media/image152.png"/><Relationship Id="rId7" Type="http://schemas.openxmlformats.org/officeDocument/2006/relationships/image" Target="../media/image157.png"/><Relationship Id="rId12" Type="http://schemas.openxmlformats.org/officeDocument/2006/relationships/image" Target="../media/image167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64.jpg"/><Relationship Id="rId11" Type="http://schemas.openxmlformats.org/officeDocument/2006/relationships/image" Target="../media/image155.png"/><Relationship Id="rId5" Type="http://schemas.openxmlformats.org/officeDocument/2006/relationships/image" Target="../media/image163.jpg"/><Relationship Id="rId10" Type="http://schemas.openxmlformats.org/officeDocument/2006/relationships/image" Target="../media/image156.png"/><Relationship Id="rId4" Type="http://schemas.openxmlformats.org/officeDocument/2006/relationships/image" Target="../media/image153.png"/><Relationship Id="rId9" Type="http://schemas.openxmlformats.org/officeDocument/2006/relationships/image" Target="../media/image166.png"/><Relationship Id="rId14" Type="http://schemas.openxmlformats.org/officeDocument/2006/relationships/image" Target="../media/image126.png"/></Relationships>
</file>

<file path=ppt/slides/_rels/slide1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3" Type="http://schemas.openxmlformats.org/officeDocument/2006/relationships/image" Target="../media/image170.png"/><Relationship Id="rId7" Type="http://schemas.openxmlformats.org/officeDocument/2006/relationships/image" Target="../media/image159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71.png"/><Relationship Id="rId5" Type="http://schemas.openxmlformats.org/officeDocument/2006/relationships/image" Target="../media/image160.png"/><Relationship Id="rId4" Type="http://schemas.openxmlformats.org/officeDocument/2006/relationships/image" Target="../media/image161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7" Type="http://schemas.openxmlformats.org/officeDocument/2006/relationships/image" Target="../media/image145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26.png"/><Relationship Id="rId5" Type="http://schemas.openxmlformats.org/officeDocument/2006/relationships/image" Target="../media/image172.jpg"/><Relationship Id="rId4" Type="http://schemas.openxmlformats.org/officeDocument/2006/relationships/image" Target="../media/image153.png"/></Relationships>
</file>

<file path=ppt/slides/_rels/slide1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png"/><Relationship Id="rId3" Type="http://schemas.openxmlformats.org/officeDocument/2006/relationships/image" Target="../media/image174.jpg"/><Relationship Id="rId7" Type="http://schemas.openxmlformats.org/officeDocument/2006/relationships/image" Target="../media/image175.png"/><Relationship Id="rId2" Type="http://schemas.openxmlformats.org/officeDocument/2006/relationships/image" Target="../media/image173.jp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53.png"/><Relationship Id="rId11" Type="http://schemas.openxmlformats.org/officeDocument/2006/relationships/image" Target="../media/image145.png"/><Relationship Id="rId5" Type="http://schemas.openxmlformats.org/officeDocument/2006/relationships/image" Target="../media/image152.png"/><Relationship Id="rId10" Type="http://schemas.openxmlformats.org/officeDocument/2006/relationships/image" Target="../media/image126.png"/><Relationship Id="rId4" Type="http://schemas.openxmlformats.org/officeDocument/2006/relationships/image" Target="../media/image150.png"/><Relationship Id="rId9" Type="http://schemas.openxmlformats.org/officeDocument/2006/relationships/image" Target="../media/image177.jpg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40.xml"/></Relationships>
</file>

<file path=ppt/slides/_rels/slide1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png"/><Relationship Id="rId13" Type="http://schemas.openxmlformats.org/officeDocument/2006/relationships/image" Target="../media/image188.png"/><Relationship Id="rId3" Type="http://schemas.openxmlformats.org/officeDocument/2006/relationships/image" Target="../media/image179.png"/><Relationship Id="rId7" Type="http://schemas.openxmlformats.org/officeDocument/2006/relationships/image" Target="../media/image126.png"/><Relationship Id="rId12" Type="http://schemas.openxmlformats.org/officeDocument/2006/relationships/image" Target="../media/image187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82.png"/><Relationship Id="rId11" Type="http://schemas.openxmlformats.org/officeDocument/2006/relationships/image" Target="../media/image186.png"/><Relationship Id="rId5" Type="http://schemas.openxmlformats.org/officeDocument/2006/relationships/image" Target="../media/image181.png"/><Relationship Id="rId10" Type="http://schemas.openxmlformats.org/officeDocument/2006/relationships/image" Target="../media/image185.png"/><Relationship Id="rId4" Type="http://schemas.openxmlformats.org/officeDocument/2006/relationships/image" Target="../media/image180.png"/><Relationship Id="rId9" Type="http://schemas.openxmlformats.org/officeDocument/2006/relationships/image" Target="../media/image184.png"/></Relationships>
</file>

<file path=ppt/slides/_rels/slide1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png"/><Relationship Id="rId3" Type="http://schemas.openxmlformats.org/officeDocument/2006/relationships/image" Target="../media/image190.png"/><Relationship Id="rId7" Type="http://schemas.openxmlformats.org/officeDocument/2006/relationships/image" Target="../media/image193.png"/><Relationship Id="rId2" Type="http://schemas.openxmlformats.org/officeDocument/2006/relationships/image" Target="../media/image189.jp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26.png"/><Relationship Id="rId5" Type="http://schemas.openxmlformats.org/officeDocument/2006/relationships/image" Target="../media/image192.png"/><Relationship Id="rId4" Type="http://schemas.openxmlformats.org/officeDocument/2006/relationships/image" Target="../media/image191.png"/><Relationship Id="rId9" Type="http://schemas.openxmlformats.org/officeDocument/2006/relationships/image" Target="../media/image195.png"/></Relationships>
</file>

<file path=ppt/slides/_rels/slide1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png"/><Relationship Id="rId3" Type="http://schemas.openxmlformats.org/officeDocument/2006/relationships/image" Target="../media/image191.png"/><Relationship Id="rId7" Type="http://schemas.openxmlformats.org/officeDocument/2006/relationships/image" Target="../media/image197.png"/><Relationship Id="rId2" Type="http://schemas.openxmlformats.org/officeDocument/2006/relationships/image" Target="../media/image196.jp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92.png"/><Relationship Id="rId5" Type="http://schemas.openxmlformats.org/officeDocument/2006/relationships/image" Target="../media/image193.png"/><Relationship Id="rId10" Type="http://schemas.openxmlformats.org/officeDocument/2006/relationships/image" Target="../media/image195.png"/><Relationship Id="rId4" Type="http://schemas.openxmlformats.org/officeDocument/2006/relationships/image" Target="../media/image126.png"/><Relationship Id="rId9" Type="http://schemas.openxmlformats.org/officeDocument/2006/relationships/image" Target="../media/image19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hyperlink" Target="mailto:cdot_nonattainmententerprise@state.co.us" TargetMode="External"/><Relationship Id="rId1" Type="http://schemas.openxmlformats.org/officeDocument/2006/relationships/slideLayout" Target="../slideLayouts/slideLayout13.xml"/></Relationships>
</file>

<file path=ppt/slides/_rels/slide1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png"/><Relationship Id="rId3" Type="http://schemas.openxmlformats.org/officeDocument/2006/relationships/image" Target="../media/image191.png"/><Relationship Id="rId7" Type="http://schemas.openxmlformats.org/officeDocument/2006/relationships/image" Target="../media/image190.png"/><Relationship Id="rId2" Type="http://schemas.openxmlformats.org/officeDocument/2006/relationships/image" Target="../media/image198.jp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94.png"/><Relationship Id="rId5" Type="http://schemas.openxmlformats.org/officeDocument/2006/relationships/image" Target="../media/image193.png"/><Relationship Id="rId4" Type="http://schemas.openxmlformats.org/officeDocument/2006/relationships/image" Target="../media/image126.png"/></Relationships>
</file>

<file path=ppt/slides/_rels/slide1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png"/><Relationship Id="rId3" Type="http://schemas.openxmlformats.org/officeDocument/2006/relationships/image" Target="../media/image126.png"/><Relationship Id="rId7" Type="http://schemas.openxmlformats.org/officeDocument/2006/relationships/image" Target="../media/image191.png"/><Relationship Id="rId2" Type="http://schemas.openxmlformats.org/officeDocument/2006/relationships/image" Target="../media/image199.jp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90.png"/><Relationship Id="rId5" Type="http://schemas.openxmlformats.org/officeDocument/2006/relationships/image" Target="../media/image194.png"/><Relationship Id="rId4" Type="http://schemas.openxmlformats.org/officeDocument/2006/relationships/image" Target="../media/image193.png"/><Relationship Id="rId9" Type="http://schemas.openxmlformats.org/officeDocument/2006/relationships/image" Target="../media/image195.png"/></Relationships>
</file>

<file path=ppt/slides/_rels/slide1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2.png"/><Relationship Id="rId3" Type="http://schemas.openxmlformats.org/officeDocument/2006/relationships/image" Target="../media/image190.png"/><Relationship Id="rId7" Type="http://schemas.openxmlformats.org/officeDocument/2006/relationships/image" Target="../media/image201.png"/><Relationship Id="rId2" Type="http://schemas.openxmlformats.org/officeDocument/2006/relationships/image" Target="../media/image200.jp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94.png"/><Relationship Id="rId5" Type="http://schemas.openxmlformats.org/officeDocument/2006/relationships/image" Target="../media/image193.png"/><Relationship Id="rId4" Type="http://schemas.openxmlformats.org/officeDocument/2006/relationships/image" Target="../media/image126.png"/><Relationship Id="rId9" Type="http://schemas.openxmlformats.org/officeDocument/2006/relationships/image" Target="../media/image203.png"/></Relationships>
</file>

<file path=ppt/slides/_rels/slide1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3" Type="http://schemas.openxmlformats.org/officeDocument/2006/relationships/image" Target="../media/image191.png"/><Relationship Id="rId7" Type="http://schemas.openxmlformats.org/officeDocument/2006/relationships/image" Target="../media/image194.png"/><Relationship Id="rId2" Type="http://schemas.openxmlformats.org/officeDocument/2006/relationships/image" Target="../media/image204.jp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93.png"/><Relationship Id="rId11" Type="http://schemas.openxmlformats.org/officeDocument/2006/relationships/image" Target="../media/image195.png"/><Relationship Id="rId5" Type="http://schemas.openxmlformats.org/officeDocument/2006/relationships/image" Target="../media/image126.png"/><Relationship Id="rId10" Type="http://schemas.openxmlformats.org/officeDocument/2006/relationships/image" Target="../media/image205.png"/><Relationship Id="rId4" Type="http://schemas.openxmlformats.org/officeDocument/2006/relationships/image" Target="../media/image192.png"/><Relationship Id="rId9" Type="http://schemas.openxmlformats.org/officeDocument/2006/relationships/image" Target="../media/image203.png"/></Relationships>
</file>

<file path=ppt/slides/_rels/slide1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png"/><Relationship Id="rId3" Type="http://schemas.openxmlformats.org/officeDocument/2006/relationships/image" Target="../media/image190.png"/><Relationship Id="rId7" Type="http://schemas.openxmlformats.org/officeDocument/2006/relationships/image" Target="../media/image191.png"/><Relationship Id="rId2" Type="http://schemas.openxmlformats.org/officeDocument/2006/relationships/image" Target="../media/image206.jp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94.png"/><Relationship Id="rId5" Type="http://schemas.openxmlformats.org/officeDocument/2006/relationships/image" Target="../media/image193.png"/><Relationship Id="rId4" Type="http://schemas.openxmlformats.org/officeDocument/2006/relationships/image" Target="../media/image126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7" Type="http://schemas.openxmlformats.org/officeDocument/2006/relationships/image" Target="../media/image195.png"/><Relationship Id="rId2" Type="http://schemas.openxmlformats.org/officeDocument/2006/relationships/image" Target="../media/image207.jp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08.png"/><Relationship Id="rId5" Type="http://schemas.openxmlformats.org/officeDocument/2006/relationships/image" Target="../media/image194.png"/><Relationship Id="rId4" Type="http://schemas.openxmlformats.org/officeDocument/2006/relationships/image" Target="../media/image193.png"/></Relationships>
</file>

<file path=ppt/slides/_rels/slide1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5.png"/><Relationship Id="rId3" Type="http://schemas.openxmlformats.org/officeDocument/2006/relationships/image" Target="../media/image126.png"/><Relationship Id="rId7" Type="http://schemas.openxmlformats.org/officeDocument/2006/relationships/image" Target="../media/image203.png"/><Relationship Id="rId2" Type="http://schemas.openxmlformats.org/officeDocument/2006/relationships/image" Target="../media/image209.jp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01.png"/><Relationship Id="rId5" Type="http://schemas.openxmlformats.org/officeDocument/2006/relationships/image" Target="../media/image194.png"/><Relationship Id="rId4" Type="http://schemas.openxmlformats.org/officeDocument/2006/relationships/image" Target="../media/image193.png"/><Relationship Id="rId9" Type="http://schemas.openxmlformats.org/officeDocument/2006/relationships/image" Target="../media/image195.png"/></Relationships>
</file>

<file path=ppt/slides/_rels/slide1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png"/><Relationship Id="rId3" Type="http://schemas.openxmlformats.org/officeDocument/2006/relationships/image" Target="../media/image211.png"/><Relationship Id="rId7" Type="http://schemas.openxmlformats.org/officeDocument/2006/relationships/image" Target="../media/image190.png"/><Relationship Id="rId2" Type="http://schemas.openxmlformats.org/officeDocument/2006/relationships/image" Target="../media/image210.jp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94.png"/><Relationship Id="rId5" Type="http://schemas.openxmlformats.org/officeDocument/2006/relationships/image" Target="../media/image126.png"/><Relationship Id="rId4" Type="http://schemas.openxmlformats.org/officeDocument/2006/relationships/image" Target="../media/image192.png"/><Relationship Id="rId9" Type="http://schemas.openxmlformats.org/officeDocument/2006/relationships/image" Target="../media/image195.png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40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212.jpg"/><Relationship Id="rId1" Type="http://schemas.openxmlformats.org/officeDocument/2006/relationships/slideLayout" Target="../slideLayouts/slideLayout3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213.jp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45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213.jpg"/><Relationship Id="rId1" Type="http://schemas.openxmlformats.org/officeDocument/2006/relationships/slideLayout" Target="../slideLayouts/slideLayout38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hyperlink" Target="mailto:chad.hall@state.co.us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38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hyperlink" Target="mailto:chad.hall@state.co.us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6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sv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1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34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cdot-shsp.mysocialpinpoint.com/" TargetMode="External"/><Relationship Id="rId2" Type="http://schemas.openxmlformats.org/officeDocument/2006/relationships/hyperlink" Target="mailto:shsp@state.co.us" TargetMode="Externa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hyperlink" Target="https://experience.arcgis.com/experience/c9ec4c30351143caaa995b6ad5ce5f44" TargetMode="External"/><Relationship Id="rId1" Type="http://schemas.openxmlformats.org/officeDocument/2006/relationships/slideLayout" Target="../slideLayouts/slideLayout4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s://www.codot.gov/programs/yourtransportationpriorities" TargetMode="External"/><Relationship Id="rId1" Type="http://schemas.openxmlformats.org/officeDocument/2006/relationships/slideLayout" Target="../slideLayouts/slideLayout4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image" Target="../media/image50.jpg"/><Relationship Id="rId7" Type="http://schemas.openxmlformats.org/officeDocument/2006/relationships/image" Target="../media/image54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4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4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hwa.dot.gov/environment/bicycle_pedestrian/atiip/" TargetMode="External"/><Relationship Id="rId7" Type="http://schemas.openxmlformats.org/officeDocument/2006/relationships/hyperlink" Target="https://www.fhwa.dot.gov/environment/bicycle_pedestrian/funding/funding_opportunities.pdf" TargetMode="External"/><Relationship Id="rId2" Type="http://schemas.openxmlformats.org/officeDocument/2006/relationships/hyperlink" Target="https://www.codot.gov/programs/planning/grants/mmof-local" TargetMode="External"/><Relationship Id="rId1" Type="http://schemas.openxmlformats.org/officeDocument/2006/relationships/slideLayout" Target="../slideLayouts/slideLayout46.xml"/><Relationship Id="rId6" Type="http://schemas.openxmlformats.org/officeDocument/2006/relationships/hyperlink" Target="https://www.transportation.gov/reconnecting" TargetMode="External"/><Relationship Id="rId5" Type="http://schemas.openxmlformats.org/officeDocument/2006/relationships/hyperlink" Target="https://www.transportation.gov/RAISEgrants" TargetMode="External"/><Relationship Id="rId4" Type="http://schemas.openxmlformats.org/officeDocument/2006/relationships/hyperlink" Target="https://www.transportation.gov/grants/SS4A" TargetMode="Externa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60.jp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hyperlink" Target="http://naapme.codot.gov/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hyperlink" Target="mailto:annelies.vanvonno@state.co.us" TargetMode="External"/><Relationship Id="rId1" Type="http://schemas.openxmlformats.org/officeDocument/2006/relationships/slideLayout" Target="../slideLayouts/slideLayout4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64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7" Type="http://schemas.openxmlformats.org/officeDocument/2006/relationships/image" Target="../media/image76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75.jpg"/><Relationship Id="rId5" Type="http://schemas.openxmlformats.org/officeDocument/2006/relationships/image" Target="../media/image74.jpg"/><Relationship Id="rId4" Type="http://schemas.openxmlformats.org/officeDocument/2006/relationships/image" Target="../media/image73.jp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g"/><Relationship Id="rId3" Type="http://schemas.openxmlformats.org/officeDocument/2006/relationships/image" Target="../media/image77.jpg"/><Relationship Id="rId7" Type="http://schemas.openxmlformats.org/officeDocument/2006/relationships/image" Target="../media/image81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80.jpg"/><Relationship Id="rId5" Type="http://schemas.openxmlformats.org/officeDocument/2006/relationships/image" Target="../media/image79.jpg"/><Relationship Id="rId4" Type="http://schemas.openxmlformats.org/officeDocument/2006/relationships/image" Target="../media/image78.jp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45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5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4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hwa.dot.gov/environment/air_quality/cmaq/policy_and_guidance/cmaq-program-interim-guidance-revised-infrastructure-investment-jobs-act.pdf" TargetMode="External"/><Relationship Id="rId2" Type="http://schemas.openxmlformats.org/officeDocument/2006/relationships/hyperlink" Target="https://www.codot.gov/programs/naapme/assets-1/nonattainment10yearplan-june-14-2024-draft.pdf" TargetMode="External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43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odot.gov/programs/yourtransportationpriorities/assets/transit-plans/appendix-a_ufr-transit-plan_public-review-draft_052920.pdf" TargetMode="External"/><Relationship Id="rId1" Type="http://schemas.openxmlformats.org/officeDocument/2006/relationships/slideLayout" Target="../slideLayouts/slideLayout43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43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os.state.co.us/pubs/business/FAQs/certGoodStanding.html" TargetMode="External"/><Relationship Id="rId2" Type="http://schemas.openxmlformats.org/officeDocument/2006/relationships/hyperlink" Target="https://advance.lexis.com/documentpage/?pdmfid=1000516&amp;crid=be2c591d-9dc1-4c3c-b04c-aedd9bae4f18&amp;nodeid=ABTAAEAABAANAAD&amp;nodepath=%2FROOT%2FABT%2FABTAAE%2FABTAAEAAB%2FABTAAEAABAAN%2FABTAAEAABAANAAD&amp;level=5&amp;haschildren&amp;populated=false&amp;title=43-4-1302.%2BDefinitions.&amp;config=014FJAAyNGJkY2Y4Zi1mNjgyLTRkN2YtYmE4OS03NTYzNzYzOTg0OGEKAFBvZENhdGFsb2d592qv2Kywlf8caKqYROP5&amp;pddocfullpath=%2Fshared%2Fdocument%2Fstatutes-legislation%2Furn%3AcontentItem%3A6888-SW83-GXF6-84MC-00008-00&amp;ecomp=bgf59kk&amp;prid=b748335a-45a5-46a8-9ed2-cdc441cfa938" TargetMode="External"/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10" Type="http://schemas.openxmlformats.org/officeDocument/2006/relationships/image" Target="../media/image97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8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01.jp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03.jp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06.png"/><Relationship Id="rId5" Type="http://schemas.openxmlformats.org/officeDocument/2006/relationships/image" Target="../media/image105.jpg"/><Relationship Id="rId4" Type="http://schemas.openxmlformats.org/officeDocument/2006/relationships/image" Target="../media/image98.pn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50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01.jp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99.jp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9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7E59DEC-EA50-AA51-42D6-0E18E9441C35}"/>
              </a:ext>
            </a:extLst>
          </p:cNvPr>
          <p:cNvSpPr/>
          <p:nvPr/>
        </p:nvSpPr>
        <p:spPr>
          <a:xfrm>
            <a:off x="466722" y="586855"/>
            <a:ext cx="3201366" cy="33874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kern="1200" cap="none" spc="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UFR TPR </a:t>
            </a:r>
            <a:r>
              <a:rPr lang="en-US" sz="4800" b="1" kern="12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Quarterly Meeting</a:t>
            </a:r>
            <a:endParaRPr lang="en-US" sz="4800" b="1" kern="1200" cap="none" spc="0" dirty="0">
              <a:ln w="0"/>
              <a:solidFill>
                <a:srgbClr val="FFFF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515BC2-B4EE-7C3C-25B1-CEE783B5CD5F}"/>
              </a:ext>
            </a:extLst>
          </p:cNvPr>
          <p:cNvSpPr txBox="1"/>
          <p:nvPr/>
        </p:nvSpPr>
        <p:spPr>
          <a:xfrm>
            <a:off x="4260105" y="1836185"/>
            <a:ext cx="4600115" cy="31856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UPPER FRONT RANGE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TRANSPORTATION PLANNING REGION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REGIONAL PLANNING COMMISSION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 i="1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kern="120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+mj-ea"/>
                <a:cs typeface="+mj-cs"/>
              </a:rPr>
              <a:t>December 5, 2024</a:t>
            </a:r>
            <a:endParaRPr lang="en-US" sz="2000" b="1" i="1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CDOT R4 Headquarters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AutoNum type="arabicPeriod"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WELCOME &amp; INTRODUCTIONS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AutoNum type="arabicPeriod"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APPROVAL OF MINUTES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AutoNum type="arabicPeriod"/>
            </a:pP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99E684-D916-554B-8D63-F512A91131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32075" y="-65321"/>
            <a:ext cx="3295721" cy="25212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357996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73100" y="1415783"/>
            <a:ext cx="485584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CCTAP</a:t>
            </a:r>
            <a:r>
              <a:rPr kumimoji="0" sz="2400" b="1" i="0" u="none" strike="noStrike" kern="0" cap="none" spc="-10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Evaluation</a:t>
            </a:r>
            <a:r>
              <a:rPr kumimoji="0" sz="2400" b="1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Criteria</a:t>
            </a:r>
            <a:r>
              <a:rPr kumimoji="0" sz="2400" b="1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4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(Points)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933450" marR="5080" lvl="0" indent="-921385" defTabSz="91440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</a:rPr>
              <a:t>“Community Clean</a:t>
            </a:r>
            <a:r>
              <a:rPr kumimoji="0" sz="1200" b="0" i="0" u="none" strike="noStrike" kern="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</a:rPr>
              <a:t> 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</a:rPr>
              <a:t>Transportation</a:t>
            </a:r>
            <a:r>
              <a:rPr kumimoji="0" sz="1200" b="0" i="0" u="none" strike="noStrike" kern="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</a:rPr>
              <a:t>Assistance” 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</a:rPr>
              <a:t>Grant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</a:rPr>
              <a:t>Funding</a:t>
            </a:r>
            <a:r>
              <a:rPr kumimoji="0" sz="1200" b="0" i="0" u="none" strike="noStrike" kern="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</a:rPr>
              <a:t>Program</a:t>
            </a:r>
            <a:r>
              <a:rPr kumimoji="0" sz="1200" b="0" i="0" u="none" strike="noStrike" kern="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</a:rPr>
              <a:t> 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</a:rPr>
              <a:t>(CCTAP)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</a:rPr>
              <a:t>Fall</a:t>
            </a:r>
            <a:r>
              <a:rPr kumimoji="0" sz="1200" b="0" i="0" u="none" strike="noStrike" kern="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</a:rPr>
              <a:t> 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</a:rPr>
              <a:t>2024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38100" marR="0" lvl="0" indent="0" defTabSz="91440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200" b="0" i="0" u="none" strike="noStrike" kern="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</a:rPr>
              <a:pPr marL="38100" marR="0" lvl="0" indent="0" defTabSz="914400" eaLnBrk="1" fontAlgn="auto" latinLnBrk="0" hangingPunct="1">
                <a:lnSpc>
                  <a:spcPct val="100000"/>
                </a:lnSpc>
                <a:spcBef>
                  <a:spcPts val="2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sz="1200" b="0" i="0" u="none" strike="noStrike" kern="0" cap="none" spc="-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73100" y="4731029"/>
            <a:ext cx="106045" cy="1200150"/>
          </a:xfrm>
          <a:prstGeom prst="rect">
            <a:avLst/>
          </a:prstGeom>
        </p:spPr>
        <p:txBody>
          <a:bodyPr vert="horz" wrap="square" lIns="0" tIns="12890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•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•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•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73100" y="1836610"/>
            <a:ext cx="10278110" cy="4105910"/>
          </a:xfrm>
          <a:prstGeom prst="rect">
            <a:avLst/>
          </a:prstGeom>
        </p:spPr>
        <p:txBody>
          <a:bodyPr vert="horz" wrap="square" lIns="0" tIns="130810" rIns="0" bIns="0" rtlCol="0">
            <a:spAutoFit/>
          </a:bodyPr>
          <a:lstStyle/>
          <a:p>
            <a:pPr marL="298450" marR="0" lvl="0" indent="-285750" defTabSz="914400" eaLnBrk="1" fontAlgn="auto" latinLnBrk="0" hangingPunct="1">
              <a:lnSpc>
                <a:spcPct val="100000"/>
              </a:lnSpc>
              <a:spcBef>
                <a:spcPts val="103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8450" algn="l"/>
              </a:tabLst>
              <a:defRPr/>
            </a:pPr>
            <a:r>
              <a:rPr kumimoji="0" sz="1800" b="0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Emissions</a:t>
            </a:r>
            <a:r>
              <a:rPr kumimoji="0" sz="1800" b="0" i="0" u="sng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kumimoji="0" sz="1800" b="0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reduction</a:t>
            </a:r>
            <a:r>
              <a:rPr kumimoji="0" sz="18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benefits</a:t>
            </a:r>
            <a:r>
              <a:rPr kumimoji="0" sz="18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in</a:t>
            </a:r>
            <a:r>
              <a:rPr kumimoji="0" sz="18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ozone</a:t>
            </a:r>
            <a:r>
              <a:rPr kumimoji="0" sz="18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precursors</a:t>
            </a:r>
            <a:r>
              <a:rPr kumimoji="0" sz="18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(25)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cs typeface="Trebuchet MS"/>
            </a:endParaRPr>
          </a:p>
          <a:p>
            <a:pPr marL="298450" marR="5080" lvl="0" indent="-286385" defTabSz="914400" eaLnBrk="1" fontAlgn="auto" latinLnBrk="0" hangingPunct="1">
              <a:lnSpc>
                <a:spcPct val="114799"/>
              </a:lnSpc>
              <a:spcBef>
                <a:spcPts val="61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8450" algn="l"/>
              </a:tabLst>
              <a:defRPr/>
            </a:pP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Project</a:t>
            </a:r>
            <a:r>
              <a:rPr kumimoji="0" sz="18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is</a:t>
            </a:r>
            <a:r>
              <a:rPr kumimoji="0" sz="18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located</a:t>
            </a:r>
            <a:r>
              <a:rPr kumimoji="0" sz="18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within</a:t>
            </a:r>
            <a:r>
              <a:rPr kumimoji="0" sz="18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or</a:t>
            </a:r>
            <a:r>
              <a:rPr kumimoji="0" sz="18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supports</a:t>
            </a:r>
            <a:r>
              <a:rPr kumimoji="0" sz="18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a</a:t>
            </a:r>
            <a:r>
              <a:rPr kumimoji="0" sz="1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1800" b="0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disproportionately</a:t>
            </a:r>
            <a:r>
              <a:rPr kumimoji="0" sz="1800" b="0" i="0" u="sng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kumimoji="0" sz="1800" b="0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impacted</a:t>
            </a:r>
            <a:r>
              <a:rPr kumimoji="0" sz="1800" b="0" i="0" u="sng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kumimoji="0" sz="1800" b="0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community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,</a:t>
            </a:r>
            <a:r>
              <a:rPr kumimoji="0" sz="18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demonstrated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outreach</a:t>
            </a:r>
            <a:r>
              <a:rPr kumimoji="0" sz="18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to</a:t>
            </a:r>
            <a:r>
              <a:rPr kumimoji="0" sz="18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engage</a:t>
            </a:r>
            <a:r>
              <a:rPr kumimoji="0" sz="18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with</a:t>
            </a:r>
            <a:r>
              <a:rPr kumimoji="0" sz="18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those</a:t>
            </a:r>
            <a:r>
              <a:rPr kumimoji="0" sz="18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communities,</a:t>
            </a:r>
            <a:r>
              <a:rPr kumimoji="0" sz="18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and</a:t>
            </a:r>
            <a:r>
              <a:rPr kumimoji="0" sz="18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how</a:t>
            </a:r>
            <a:r>
              <a:rPr kumimoji="0" sz="18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the</a:t>
            </a:r>
            <a:r>
              <a:rPr kumimoji="0" sz="18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project</a:t>
            </a:r>
            <a:r>
              <a:rPr kumimoji="0" sz="18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would</a:t>
            </a:r>
            <a:r>
              <a:rPr kumimoji="0" sz="18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help</a:t>
            </a:r>
            <a:r>
              <a:rPr kumimoji="0" sz="18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address</a:t>
            </a:r>
            <a:r>
              <a:rPr kumimoji="0" sz="18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community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needs</a:t>
            </a:r>
            <a:r>
              <a:rPr kumimoji="0" sz="18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and/or</a:t>
            </a:r>
            <a:r>
              <a:rPr kumimoji="0" sz="18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issues</a:t>
            </a:r>
            <a:r>
              <a:rPr kumimoji="0" sz="18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(25)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cs typeface="Trebuchet MS"/>
            </a:endParaRPr>
          </a:p>
          <a:p>
            <a:pPr marL="298450" marR="0" lvl="0" indent="-285750" defTabSz="914400" eaLnBrk="1" fontAlgn="auto" latinLnBrk="0" hangingPunct="1">
              <a:lnSpc>
                <a:spcPct val="100000"/>
              </a:lnSpc>
              <a:spcBef>
                <a:spcPts val="93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8450" algn="l"/>
              </a:tabLst>
              <a:defRPr/>
            </a:pP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Project</a:t>
            </a:r>
            <a:r>
              <a:rPr kumimoji="0" sz="18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meets</a:t>
            </a:r>
            <a:r>
              <a:rPr kumimoji="0" sz="18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1800" b="0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NAAPME</a:t>
            </a:r>
            <a:r>
              <a:rPr kumimoji="0" sz="1800" b="0" i="0" u="sng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kumimoji="0" sz="1800" b="0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business</a:t>
            </a:r>
            <a:r>
              <a:rPr kumimoji="0" sz="1800" b="0" i="0" u="sng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kumimoji="0" sz="1800" b="0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purpose</a:t>
            </a:r>
            <a:r>
              <a:rPr kumimoji="0" sz="1800" b="0" i="0" u="sng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kumimoji="0" sz="1800" b="0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and</a:t>
            </a:r>
            <a:r>
              <a:rPr kumimoji="0" sz="1800" b="0" i="0" u="sng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kumimoji="0" sz="1800" b="0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funding</a:t>
            </a:r>
            <a:r>
              <a:rPr kumimoji="0" sz="1800" b="0" i="0" u="sng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kumimoji="0" sz="1800" b="0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focus</a:t>
            </a:r>
            <a:r>
              <a:rPr kumimoji="0" sz="1800" b="0" i="0" u="sng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kumimoji="0" sz="1800" b="0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areas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(15)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cs typeface="Trebuchet MS"/>
            </a:endParaRPr>
          </a:p>
          <a:p>
            <a:pPr marL="298450" marR="0" lvl="0" indent="-285750" defTabSz="914400" eaLnBrk="1" fontAlgn="auto" latinLnBrk="0" hangingPunct="1">
              <a:lnSpc>
                <a:spcPct val="1000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8450" algn="l"/>
              </a:tabLst>
              <a:defRPr/>
            </a:pP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Project</a:t>
            </a:r>
            <a:r>
              <a:rPr kumimoji="0" sz="18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is</a:t>
            </a:r>
            <a:r>
              <a:rPr kumimoji="0" sz="18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1800" b="0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prioritized</a:t>
            </a:r>
            <a:r>
              <a:rPr kumimoji="0" sz="1800" b="0" i="0" u="sng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kumimoji="0" sz="1800" b="0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in</a:t>
            </a:r>
            <a:r>
              <a:rPr kumimoji="0" sz="1800" b="0" i="0" u="sng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kumimoji="0" sz="1800" b="0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an</a:t>
            </a:r>
            <a:r>
              <a:rPr kumimoji="0" sz="1800" b="0" i="0" u="sng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kumimoji="0" sz="1800" b="0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approved</a:t>
            </a:r>
            <a:r>
              <a:rPr kumimoji="0" sz="1800" b="0" i="0" u="sng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kumimoji="0" sz="1800" b="0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transportation</a:t>
            </a:r>
            <a:r>
              <a:rPr kumimoji="0" sz="1800" b="0" i="0" u="sng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kumimoji="0" sz="1800" b="0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improvement</a:t>
            </a:r>
            <a:r>
              <a:rPr kumimoji="0" sz="1800" b="0" i="0" u="sng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kumimoji="0" sz="1800" b="0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plan</a:t>
            </a:r>
            <a:r>
              <a:rPr kumimoji="0" sz="1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(15)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cs typeface="Trebuchet MS"/>
            </a:endParaRPr>
          </a:p>
          <a:p>
            <a:pPr marL="298450" marR="530860" lvl="0" indent="-286385" defTabSz="914400" eaLnBrk="1" fontAlgn="auto" latinLnBrk="0" hangingPunct="1">
              <a:lnSpc>
                <a:spcPct val="114799"/>
              </a:lnSpc>
              <a:spcBef>
                <a:spcPts val="61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8450" algn="l"/>
              </a:tabLst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Demonstrates</a:t>
            </a:r>
            <a:r>
              <a:rPr kumimoji="0" sz="18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1800" b="0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likelihood</a:t>
            </a:r>
            <a:r>
              <a:rPr kumimoji="0" sz="1800" b="0" i="0" u="sng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kumimoji="0" sz="1800" b="0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of</a:t>
            </a:r>
            <a:r>
              <a:rPr kumimoji="0" sz="1800" b="0" i="0" u="sng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kumimoji="0" sz="1800" b="0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successful</a:t>
            </a:r>
            <a:r>
              <a:rPr kumimoji="0" sz="1800" b="0" i="0" u="sng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kumimoji="0" sz="1800" b="0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project</a:t>
            </a:r>
            <a:r>
              <a:rPr kumimoji="0" sz="1800" b="0" i="0" u="sng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kumimoji="0" sz="1800" b="0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delivery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,</a:t>
            </a:r>
            <a:r>
              <a:rPr kumimoji="0" sz="18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including</a:t>
            </a:r>
            <a:r>
              <a:rPr kumimoji="0" sz="18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commitment</a:t>
            </a:r>
            <a:r>
              <a:rPr kumimoji="0" sz="18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for</a:t>
            </a:r>
            <a:r>
              <a:rPr kumimoji="0" sz="18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long-</a:t>
            </a: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term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maintenance</a:t>
            </a:r>
            <a:r>
              <a:rPr kumimoji="0" sz="18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of</a:t>
            </a:r>
            <a:r>
              <a:rPr kumimoji="0" sz="18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infrastructure</a:t>
            </a:r>
            <a:r>
              <a:rPr kumimoji="0" sz="18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projects</a:t>
            </a:r>
            <a:r>
              <a:rPr kumimoji="0" sz="18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(5)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cs typeface="Trebuchet MS"/>
            </a:endParaRPr>
          </a:p>
          <a:p>
            <a:pPr marL="298450" marR="0" lvl="0" indent="0" defTabSz="914400" eaLnBrk="1" fontAlgn="auto" latinLnBrk="0" hangingPunct="1">
              <a:lnSpc>
                <a:spcPct val="1000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Demonstrates</a:t>
            </a:r>
            <a:r>
              <a:rPr kumimoji="0" sz="18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that</a:t>
            </a:r>
            <a:r>
              <a:rPr kumimoji="0" sz="18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the</a:t>
            </a:r>
            <a:r>
              <a:rPr kumimoji="0" sz="18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project</a:t>
            </a:r>
            <a:r>
              <a:rPr kumimoji="0" sz="18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1800" b="0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improves</a:t>
            </a:r>
            <a:r>
              <a:rPr kumimoji="0" sz="1800" b="0" i="0" u="sng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kumimoji="0" sz="1800" b="0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traveling</a:t>
            </a:r>
            <a:r>
              <a:rPr kumimoji="0" sz="1800" b="0" i="0" u="sng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kumimoji="0" sz="1800" b="0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safety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,</a:t>
            </a:r>
            <a:r>
              <a:rPr kumimoji="0" sz="18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especially</a:t>
            </a:r>
            <a:r>
              <a:rPr kumimoji="0" sz="18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for</a:t>
            </a:r>
            <a:r>
              <a:rPr kumimoji="0" sz="18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vulnerable</a:t>
            </a:r>
            <a:r>
              <a:rPr kumimoji="0" sz="18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road</a:t>
            </a:r>
            <a:r>
              <a:rPr kumimoji="0" sz="18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users</a:t>
            </a:r>
            <a:r>
              <a:rPr kumimoji="0" sz="18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(5)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cs typeface="Trebuchet MS"/>
            </a:endParaRPr>
          </a:p>
          <a:p>
            <a:pPr marL="298450" marR="38735" lvl="0" indent="0" defTabSz="914400" eaLnBrk="1" fontAlgn="auto" latinLnBrk="0" hangingPunct="1">
              <a:lnSpc>
                <a:spcPct val="1425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Demonstrates</a:t>
            </a:r>
            <a:r>
              <a:rPr kumimoji="0" sz="18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improvement/expansion</a:t>
            </a:r>
            <a:r>
              <a:rPr kumimoji="0" sz="1800" b="0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of</a:t>
            </a:r>
            <a:r>
              <a:rPr kumimoji="0" sz="18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1800" b="0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transportation</a:t>
            </a:r>
            <a:r>
              <a:rPr kumimoji="0" sz="1800" b="0" i="0" u="sng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kumimoji="0" sz="1800" b="0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choice</a:t>
            </a:r>
            <a:r>
              <a:rPr kumimoji="0" sz="18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or</a:t>
            </a:r>
            <a:r>
              <a:rPr kumimoji="0" sz="1800" b="0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1800" b="0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neighborhood</a:t>
            </a:r>
            <a:r>
              <a:rPr kumimoji="0" sz="1800" b="0" i="0" u="sng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kumimoji="0" sz="1800" b="0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connectivity</a:t>
            </a:r>
            <a:r>
              <a:rPr kumimoji="0" sz="18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(5) </a:t>
            </a:r>
            <a:r>
              <a:rPr kumimoji="0" sz="1800" b="0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Quality</a:t>
            </a:r>
            <a:r>
              <a:rPr kumimoji="0" sz="18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of</a:t>
            </a:r>
            <a:r>
              <a:rPr kumimoji="0" sz="18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the</a:t>
            </a:r>
            <a:r>
              <a:rPr kumimoji="0" sz="1800" b="0" i="0" u="none" strike="noStrike" kern="0" cap="none" spc="-1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Application</a:t>
            </a:r>
            <a:r>
              <a:rPr kumimoji="0" sz="18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(5)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12700" marR="5080">
              <a:lnSpc>
                <a:spcPts val="3460"/>
              </a:lnSpc>
              <a:spcBef>
                <a:spcPts val="530"/>
              </a:spcBef>
            </a:pPr>
            <a:r>
              <a:rPr b="0" dirty="0">
                <a:latin typeface="Trebuchet MS"/>
                <a:cs typeface="Trebuchet MS"/>
              </a:rPr>
              <a:t>“Community</a:t>
            </a:r>
            <a:r>
              <a:rPr b="0" spc="-80" dirty="0">
                <a:latin typeface="Trebuchet MS"/>
                <a:cs typeface="Trebuchet MS"/>
              </a:rPr>
              <a:t> </a:t>
            </a:r>
            <a:r>
              <a:rPr b="0" dirty="0">
                <a:latin typeface="Trebuchet MS"/>
                <a:cs typeface="Trebuchet MS"/>
              </a:rPr>
              <a:t>Clean</a:t>
            </a:r>
            <a:r>
              <a:rPr b="0" spc="-110" dirty="0">
                <a:latin typeface="Trebuchet MS"/>
                <a:cs typeface="Trebuchet MS"/>
              </a:rPr>
              <a:t> </a:t>
            </a:r>
            <a:r>
              <a:rPr b="0" spc="-45" dirty="0">
                <a:latin typeface="Trebuchet MS"/>
                <a:cs typeface="Trebuchet MS"/>
              </a:rPr>
              <a:t>Transportation</a:t>
            </a:r>
            <a:r>
              <a:rPr b="0" spc="-200" dirty="0">
                <a:latin typeface="Trebuchet MS"/>
                <a:cs typeface="Trebuchet MS"/>
              </a:rPr>
              <a:t> </a:t>
            </a:r>
            <a:r>
              <a:rPr b="0" spc="-10" dirty="0">
                <a:latin typeface="Trebuchet MS"/>
                <a:cs typeface="Trebuchet MS"/>
              </a:rPr>
              <a:t>Assistance” </a:t>
            </a:r>
            <a:r>
              <a:rPr b="0" dirty="0">
                <a:latin typeface="Trebuchet MS"/>
                <a:cs typeface="Trebuchet MS"/>
              </a:rPr>
              <a:t>Grant</a:t>
            </a:r>
            <a:r>
              <a:rPr b="0" spc="-120" dirty="0">
                <a:latin typeface="Trebuchet MS"/>
                <a:cs typeface="Trebuchet MS"/>
              </a:rPr>
              <a:t> </a:t>
            </a:r>
            <a:r>
              <a:rPr b="0" dirty="0">
                <a:latin typeface="Trebuchet MS"/>
                <a:cs typeface="Trebuchet MS"/>
              </a:rPr>
              <a:t>Funding</a:t>
            </a:r>
            <a:r>
              <a:rPr b="0" spc="-114" dirty="0">
                <a:latin typeface="Trebuchet MS"/>
                <a:cs typeface="Trebuchet MS"/>
              </a:rPr>
              <a:t> </a:t>
            </a:r>
            <a:r>
              <a:rPr b="0" spc="-10" dirty="0">
                <a:latin typeface="Trebuchet MS"/>
                <a:cs typeface="Trebuchet MS"/>
              </a:rPr>
              <a:t>Program</a:t>
            </a:r>
            <a:r>
              <a:rPr b="0" spc="-114" dirty="0">
                <a:latin typeface="Trebuchet MS"/>
                <a:cs typeface="Trebuchet MS"/>
              </a:rPr>
              <a:t> </a:t>
            </a:r>
            <a:r>
              <a:rPr b="0" spc="-25" dirty="0">
                <a:latin typeface="Trebuchet MS"/>
                <a:cs typeface="Trebuchet MS"/>
              </a:rPr>
              <a:t>(CCTAP)</a:t>
            </a:r>
            <a:r>
              <a:rPr b="0" spc="-114" dirty="0">
                <a:latin typeface="Trebuchet MS"/>
                <a:cs typeface="Trebuchet MS"/>
              </a:rPr>
              <a:t> </a:t>
            </a:r>
            <a:r>
              <a:rPr b="0" dirty="0">
                <a:latin typeface="Trebuchet MS"/>
                <a:cs typeface="Trebuchet MS"/>
              </a:rPr>
              <a:t>-</a:t>
            </a:r>
            <a:r>
              <a:rPr b="0" spc="-65" dirty="0">
                <a:latin typeface="Trebuchet MS"/>
                <a:cs typeface="Trebuchet MS"/>
              </a:rPr>
              <a:t> </a:t>
            </a:r>
            <a:r>
              <a:rPr spc="-10" dirty="0"/>
              <a:t>Evaluation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97408" y="1310640"/>
            <a:ext cx="10997565" cy="5417820"/>
            <a:chOff x="597408" y="1310640"/>
            <a:chExt cx="10997565" cy="54178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7408" y="1310640"/>
              <a:ext cx="9340596" cy="541781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976360" y="1648968"/>
              <a:ext cx="2618740" cy="1346200"/>
            </a:xfrm>
            <a:custGeom>
              <a:avLst/>
              <a:gdLst/>
              <a:ahLst/>
              <a:cxnLst/>
              <a:rect l="l" t="t" r="r" b="b"/>
              <a:pathLst>
                <a:path w="2618740" h="1346200">
                  <a:moveTo>
                    <a:pt x="2618231" y="0"/>
                  </a:moveTo>
                  <a:lnTo>
                    <a:pt x="0" y="0"/>
                  </a:lnTo>
                  <a:lnTo>
                    <a:pt x="0" y="1345691"/>
                  </a:lnTo>
                  <a:lnTo>
                    <a:pt x="2618231" y="1345691"/>
                  </a:lnTo>
                  <a:lnTo>
                    <a:pt x="26182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County</a:t>
            </a:r>
            <a:r>
              <a:rPr spc="114" dirty="0"/>
              <a:t> </a:t>
            </a:r>
            <a:r>
              <a:rPr dirty="0"/>
              <a:t>Rd</a:t>
            </a:r>
            <a:r>
              <a:rPr spc="140" dirty="0"/>
              <a:t> </a:t>
            </a:r>
            <a:r>
              <a:rPr spc="40" dirty="0"/>
              <a:t>73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0" y="-25"/>
            <a:ext cx="233679" cy="6858634"/>
            <a:chOff x="0" y="-25"/>
            <a:chExt cx="233679" cy="6858634"/>
          </a:xfrm>
        </p:grpSpPr>
        <p:sp>
          <p:nvSpPr>
            <p:cNvPr id="7" name="object 7"/>
            <p:cNvSpPr/>
            <p:nvPr/>
          </p:nvSpPr>
          <p:spPr>
            <a:xfrm>
              <a:off x="0" y="0"/>
              <a:ext cx="233679" cy="6858000"/>
            </a:xfrm>
            <a:custGeom>
              <a:avLst/>
              <a:gdLst/>
              <a:ahLst/>
              <a:cxnLst/>
              <a:rect l="l" t="t" r="r" b="b"/>
              <a:pathLst>
                <a:path w="233679" h="6858000">
                  <a:moveTo>
                    <a:pt x="233172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233172" y="6858000"/>
                  </a:lnTo>
                  <a:lnTo>
                    <a:pt x="233172" y="0"/>
                  </a:lnTo>
                  <a:close/>
                </a:path>
              </a:pathLst>
            </a:custGeom>
            <a:solidFill>
              <a:srgbClr val="061F5C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-25"/>
              <a:ext cx="233171" cy="3810012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8976359" y="1648967"/>
            <a:ext cx="2618740" cy="134620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35560" rIns="0" bIns="0" rtlCol="0">
            <a:spAutoFit/>
          </a:bodyPr>
          <a:lstStyle/>
          <a:p>
            <a:pPr marL="90805" marR="0" lvl="0" indent="0" defTabSz="914400" eaLnBrk="1" fontAlgn="auto" latinLnBrk="0" hangingPunct="1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Validate: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377190" marR="0" lvl="0" indent="-286385" defTabSz="914400" eaLnBrk="1" fontAlgn="auto" latinLnBrk="0" hangingPunct="1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77190" algn="l"/>
              </a:tabLst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Geographic</a:t>
            </a:r>
            <a:r>
              <a:rPr kumimoji="0" sz="1800" b="0" i="0" u="none" strike="noStrike" kern="0" cap="none" spc="-9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Extent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377190" marR="0" lvl="0" indent="-286385" defTabSz="914400" eaLnBrk="1" fontAlgn="auto" latinLnBrk="0" hangingPunct="1">
              <a:lnSpc>
                <a:spcPct val="100000"/>
              </a:lnSpc>
              <a:spcBef>
                <a:spcPts val="15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77190" algn="l"/>
              </a:tabLst>
              <a:defRPr/>
            </a:pP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Description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377190" marR="0" lvl="0" indent="-286385" defTabSz="914400" eaLnBrk="1" fontAlgn="auto" latinLnBrk="0" hangingPunct="1">
              <a:lnSpc>
                <a:spcPct val="100000"/>
              </a:lnSpc>
              <a:spcBef>
                <a:spcPts val="14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77190" algn="l"/>
              </a:tabLst>
              <a:defRPr/>
            </a:pPr>
            <a:r>
              <a:rPr kumimoji="0" sz="18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Type</a:t>
            </a:r>
            <a:r>
              <a:rPr kumimoji="0" sz="18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of</a:t>
            </a:r>
            <a:r>
              <a:rPr kumimoji="0" sz="18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Project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376661" y="6060947"/>
            <a:ext cx="640078" cy="664463"/>
          </a:xfrm>
          <a:prstGeom prst="rect">
            <a:avLst/>
          </a:prstGeom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97420" y="1344167"/>
            <a:ext cx="10997565" cy="5398135"/>
            <a:chOff x="597420" y="1344167"/>
            <a:chExt cx="10997565" cy="539813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7420" y="1344167"/>
              <a:ext cx="9310268" cy="539800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976359" y="1648967"/>
              <a:ext cx="2618740" cy="1346200"/>
            </a:xfrm>
            <a:custGeom>
              <a:avLst/>
              <a:gdLst/>
              <a:ahLst/>
              <a:cxnLst/>
              <a:rect l="l" t="t" r="r" b="b"/>
              <a:pathLst>
                <a:path w="2618740" h="1346200">
                  <a:moveTo>
                    <a:pt x="2618231" y="0"/>
                  </a:moveTo>
                  <a:lnTo>
                    <a:pt x="0" y="0"/>
                  </a:lnTo>
                  <a:lnTo>
                    <a:pt x="0" y="1345691"/>
                  </a:lnTo>
                  <a:lnTo>
                    <a:pt x="2618231" y="1345691"/>
                  </a:lnTo>
                  <a:lnTo>
                    <a:pt x="26182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County</a:t>
            </a:r>
            <a:r>
              <a:rPr spc="114" dirty="0"/>
              <a:t> </a:t>
            </a:r>
            <a:r>
              <a:rPr dirty="0"/>
              <a:t>Rd</a:t>
            </a:r>
            <a:r>
              <a:rPr spc="140" dirty="0"/>
              <a:t> </a:t>
            </a:r>
            <a:r>
              <a:rPr spc="40" dirty="0"/>
              <a:t>86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0" y="-25"/>
            <a:ext cx="233679" cy="6858634"/>
            <a:chOff x="0" y="-25"/>
            <a:chExt cx="233679" cy="6858634"/>
          </a:xfrm>
        </p:grpSpPr>
        <p:sp>
          <p:nvSpPr>
            <p:cNvPr id="7" name="object 7"/>
            <p:cNvSpPr/>
            <p:nvPr/>
          </p:nvSpPr>
          <p:spPr>
            <a:xfrm>
              <a:off x="0" y="0"/>
              <a:ext cx="233679" cy="6858000"/>
            </a:xfrm>
            <a:custGeom>
              <a:avLst/>
              <a:gdLst/>
              <a:ahLst/>
              <a:cxnLst/>
              <a:rect l="l" t="t" r="r" b="b"/>
              <a:pathLst>
                <a:path w="233679" h="6858000">
                  <a:moveTo>
                    <a:pt x="233172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233172" y="6858000"/>
                  </a:lnTo>
                  <a:lnTo>
                    <a:pt x="233172" y="0"/>
                  </a:lnTo>
                  <a:close/>
                </a:path>
              </a:pathLst>
            </a:custGeom>
            <a:solidFill>
              <a:srgbClr val="061F5C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-25"/>
              <a:ext cx="233171" cy="3810012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8976359" y="1648967"/>
            <a:ext cx="2618740" cy="134620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35560" rIns="0" bIns="0" rtlCol="0">
            <a:spAutoFit/>
          </a:bodyPr>
          <a:lstStyle/>
          <a:p>
            <a:pPr marL="90805" marR="0" lvl="0" indent="0" defTabSz="914400" eaLnBrk="1" fontAlgn="auto" latinLnBrk="0" hangingPunct="1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Validate: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377190" marR="0" lvl="0" indent="-286385" defTabSz="914400" eaLnBrk="1" fontAlgn="auto" latinLnBrk="0" hangingPunct="1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77190" algn="l"/>
              </a:tabLst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Geographic</a:t>
            </a:r>
            <a:r>
              <a:rPr kumimoji="0" sz="1800" b="0" i="0" u="none" strike="noStrike" kern="0" cap="none" spc="-9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Extent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377190" marR="0" lvl="0" indent="-286385" defTabSz="914400" eaLnBrk="1" fontAlgn="auto" latinLnBrk="0" hangingPunct="1">
              <a:lnSpc>
                <a:spcPct val="100000"/>
              </a:lnSpc>
              <a:spcBef>
                <a:spcPts val="15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77190" algn="l"/>
              </a:tabLst>
              <a:defRPr/>
            </a:pP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Description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377190" marR="0" lvl="0" indent="-286385" defTabSz="914400" eaLnBrk="1" fontAlgn="auto" latinLnBrk="0" hangingPunct="1">
              <a:lnSpc>
                <a:spcPct val="100000"/>
              </a:lnSpc>
              <a:spcBef>
                <a:spcPts val="14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77190" algn="l"/>
              </a:tabLst>
              <a:defRPr/>
            </a:pPr>
            <a:r>
              <a:rPr kumimoji="0" sz="18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Type</a:t>
            </a:r>
            <a:r>
              <a:rPr kumimoji="0" sz="18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of</a:t>
            </a:r>
            <a:r>
              <a:rPr kumimoji="0" sz="18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Project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376661" y="6060947"/>
            <a:ext cx="640078" cy="664463"/>
          </a:xfrm>
          <a:prstGeom prst="rect">
            <a:avLst/>
          </a:prstGeom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17804" y="1228344"/>
            <a:ext cx="10876915" cy="5530850"/>
            <a:chOff x="717804" y="1228344"/>
            <a:chExt cx="10876915" cy="55308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7804" y="1228344"/>
              <a:ext cx="8378952" cy="553059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976360" y="1648968"/>
              <a:ext cx="2618740" cy="1346200"/>
            </a:xfrm>
            <a:custGeom>
              <a:avLst/>
              <a:gdLst/>
              <a:ahLst/>
              <a:cxnLst/>
              <a:rect l="l" t="t" r="r" b="b"/>
              <a:pathLst>
                <a:path w="2618740" h="1346200">
                  <a:moveTo>
                    <a:pt x="2618231" y="0"/>
                  </a:moveTo>
                  <a:lnTo>
                    <a:pt x="0" y="0"/>
                  </a:lnTo>
                  <a:lnTo>
                    <a:pt x="0" y="1345691"/>
                  </a:lnTo>
                  <a:lnTo>
                    <a:pt x="2618231" y="1345691"/>
                  </a:lnTo>
                  <a:lnTo>
                    <a:pt x="26182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County</a:t>
            </a:r>
            <a:r>
              <a:rPr spc="114" dirty="0"/>
              <a:t> </a:t>
            </a:r>
            <a:r>
              <a:rPr dirty="0"/>
              <a:t>Rd</a:t>
            </a:r>
            <a:r>
              <a:rPr spc="140" dirty="0"/>
              <a:t> </a:t>
            </a:r>
            <a:r>
              <a:rPr spc="40" dirty="0"/>
              <a:t>127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0" y="-25"/>
            <a:ext cx="233679" cy="6858634"/>
            <a:chOff x="0" y="-25"/>
            <a:chExt cx="233679" cy="6858634"/>
          </a:xfrm>
        </p:grpSpPr>
        <p:sp>
          <p:nvSpPr>
            <p:cNvPr id="7" name="object 7"/>
            <p:cNvSpPr/>
            <p:nvPr/>
          </p:nvSpPr>
          <p:spPr>
            <a:xfrm>
              <a:off x="0" y="0"/>
              <a:ext cx="233679" cy="6858000"/>
            </a:xfrm>
            <a:custGeom>
              <a:avLst/>
              <a:gdLst/>
              <a:ahLst/>
              <a:cxnLst/>
              <a:rect l="l" t="t" r="r" b="b"/>
              <a:pathLst>
                <a:path w="233679" h="6858000">
                  <a:moveTo>
                    <a:pt x="233172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233172" y="6858000"/>
                  </a:lnTo>
                  <a:lnTo>
                    <a:pt x="233172" y="0"/>
                  </a:lnTo>
                  <a:close/>
                </a:path>
              </a:pathLst>
            </a:custGeom>
            <a:solidFill>
              <a:srgbClr val="061F5C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-25"/>
              <a:ext cx="233171" cy="3810012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8976359" y="1648967"/>
            <a:ext cx="2618740" cy="134620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35560" rIns="0" bIns="0" rtlCol="0">
            <a:spAutoFit/>
          </a:bodyPr>
          <a:lstStyle/>
          <a:p>
            <a:pPr marL="90805" marR="0" lvl="0" indent="0" defTabSz="914400" eaLnBrk="1" fontAlgn="auto" latinLnBrk="0" hangingPunct="1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Validate: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377190" marR="0" lvl="0" indent="-286385" defTabSz="914400" eaLnBrk="1" fontAlgn="auto" latinLnBrk="0" hangingPunct="1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77190" algn="l"/>
              </a:tabLst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Geographic</a:t>
            </a:r>
            <a:r>
              <a:rPr kumimoji="0" sz="1800" b="0" i="0" u="none" strike="noStrike" kern="0" cap="none" spc="-9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Extent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377190" marR="0" lvl="0" indent="-286385" defTabSz="914400" eaLnBrk="1" fontAlgn="auto" latinLnBrk="0" hangingPunct="1">
              <a:lnSpc>
                <a:spcPct val="100000"/>
              </a:lnSpc>
              <a:spcBef>
                <a:spcPts val="15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77190" algn="l"/>
              </a:tabLst>
              <a:defRPr/>
            </a:pP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Description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377190" marR="0" lvl="0" indent="-286385" defTabSz="914400" eaLnBrk="1" fontAlgn="auto" latinLnBrk="0" hangingPunct="1">
              <a:lnSpc>
                <a:spcPct val="100000"/>
              </a:lnSpc>
              <a:spcBef>
                <a:spcPts val="14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77190" algn="l"/>
              </a:tabLst>
              <a:defRPr/>
            </a:pPr>
            <a:r>
              <a:rPr kumimoji="0" sz="18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Type</a:t>
            </a:r>
            <a:r>
              <a:rPr kumimoji="0" sz="18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of</a:t>
            </a:r>
            <a:r>
              <a:rPr kumimoji="0" sz="18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Project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376661" y="6060947"/>
            <a:ext cx="640078" cy="664463"/>
          </a:xfrm>
          <a:prstGeom prst="rect">
            <a:avLst/>
          </a:prstGeom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97408" y="1307592"/>
            <a:ext cx="10997565" cy="5318760"/>
            <a:chOff x="597408" y="1307592"/>
            <a:chExt cx="10997565" cy="53187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7408" y="1307592"/>
              <a:ext cx="9179039" cy="531874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976360" y="1648968"/>
              <a:ext cx="2618740" cy="1346200"/>
            </a:xfrm>
            <a:custGeom>
              <a:avLst/>
              <a:gdLst/>
              <a:ahLst/>
              <a:cxnLst/>
              <a:rect l="l" t="t" r="r" b="b"/>
              <a:pathLst>
                <a:path w="2618740" h="1346200">
                  <a:moveTo>
                    <a:pt x="2618231" y="0"/>
                  </a:moveTo>
                  <a:lnTo>
                    <a:pt x="0" y="0"/>
                  </a:lnTo>
                  <a:lnTo>
                    <a:pt x="0" y="1345691"/>
                  </a:lnTo>
                  <a:lnTo>
                    <a:pt x="2618231" y="1345691"/>
                  </a:lnTo>
                  <a:lnTo>
                    <a:pt x="26182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Dunraven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0" y="-25"/>
            <a:ext cx="233679" cy="6858634"/>
            <a:chOff x="0" y="-25"/>
            <a:chExt cx="233679" cy="6858634"/>
          </a:xfrm>
        </p:grpSpPr>
        <p:sp>
          <p:nvSpPr>
            <p:cNvPr id="7" name="object 7"/>
            <p:cNvSpPr/>
            <p:nvPr/>
          </p:nvSpPr>
          <p:spPr>
            <a:xfrm>
              <a:off x="0" y="0"/>
              <a:ext cx="233679" cy="6858000"/>
            </a:xfrm>
            <a:custGeom>
              <a:avLst/>
              <a:gdLst/>
              <a:ahLst/>
              <a:cxnLst/>
              <a:rect l="l" t="t" r="r" b="b"/>
              <a:pathLst>
                <a:path w="233679" h="6858000">
                  <a:moveTo>
                    <a:pt x="233172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233172" y="6858000"/>
                  </a:lnTo>
                  <a:lnTo>
                    <a:pt x="233172" y="0"/>
                  </a:lnTo>
                  <a:close/>
                </a:path>
              </a:pathLst>
            </a:custGeom>
            <a:solidFill>
              <a:srgbClr val="061F5C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-25"/>
              <a:ext cx="233171" cy="3810012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8976359" y="1648967"/>
            <a:ext cx="2618740" cy="134620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35560" rIns="0" bIns="0" rtlCol="0">
            <a:spAutoFit/>
          </a:bodyPr>
          <a:lstStyle/>
          <a:p>
            <a:pPr marL="90805" marR="0" lvl="0" indent="0" defTabSz="914400" eaLnBrk="1" fontAlgn="auto" latinLnBrk="0" hangingPunct="1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Validate: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377190" marR="0" lvl="0" indent="-286385" defTabSz="914400" eaLnBrk="1" fontAlgn="auto" latinLnBrk="0" hangingPunct="1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77190" algn="l"/>
              </a:tabLst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Geographic</a:t>
            </a:r>
            <a:r>
              <a:rPr kumimoji="0" sz="1800" b="0" i="0" u="none" strike="noStrike" kern="0" cap="none" spc="-9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Extent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377190" marR="0" lvl="0" indent="-286385" defTabSz="914400" eaLnBrk="1" fontAlgn="auto" latinLnBrk="0" hangingPunct="1">
              <a:lnSpc>
                <a:spcPct val="100000"/>
              </a:lnSpc>
              <a:spcBef>
                <a:spcPts val="15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77190" algn="l"/>
              </a:tabLst>
              <a:defRPr/>
            </a:pP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Description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377190" marR="0" lvl="0" indent="-286385" defTabSz="914400" eaLnBrk="1" fontAlgn="auto" latinLnBrk="0" hangingPunct="1">
              <a:lnSpc>
                <a:spcPct val="100000"/>
              </a:lnSpc>
              <a:spcBef>
                <a:spcPts val="14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77190" algn="l"/>
              </a:tabLst>
              <a:defRPr/>
            </a:pPr>
            <a:r>
              <a:rPr kumimoji="0" sz="18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Type</a:t>
            </a:r>
            <a:r>
              <a:rPr kumimoji="0" sz="18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of</a:t>
            </a:r>
            <a:r>
              <a:rPr kumimoji="0" sz="18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Project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376661" y="6060947"/>
            <a:ext cx="640078" cy="664463"/>
          </a:xfrm>
          <a:prstGeom prst="rect">
            <a:avLst/>
          </a:prstGeom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86384" y="1417320"/>
            <a:ext cx="10808335" cy="5274945"/>
            <a:chOff x="786384" y="1417320"/>
            <a:chExt cx="10808335" cy="52749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6384" y="1417320"/>
              <a:ext cx="9139618" cy="5274563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976360" y="1648968"/>
              <a:ext cx="2618740" cy="1346200"/>
            </a:xfrm>
            <a:custGeom>
              <a:avLst/>
              <a:gdLst/>
              <a:ahLst/>
              <a:cxnLst/>
              <a:rect l="l" t="t" r="r" b="b"/>
              <a:pathLst>
                <a:path w="2618740" h="1346200">
                  <a:moveTo>
                    <a:pt x="2618231" y="0"/>
                  </a:moveTo>
                  <a:lnTo>
                    <a:pt x="0" y="0"/>
                  </a:lnTo>
                  <a:lnTo>
                    <a:pt x="0" y="1345691"/>
                  </a:lnTo>
                  <a:lnTo>
                    <a:pt x="2618231" y="1345691"/>
                  </a:lnTo>
                  <a:lnTo>
                    <a:pt x="26182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Greyrock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0" y="-25"/>
            <a:ext cx="233679" cy="6858634"/>
            <a:chOff x="0" y="-25"/>
            <a:chExt cx="233679" cy="6858634"/>
          </a:xfrm>
        </p:grpSpPr>
        <p:sp>
          <p:nvSpPr>
            <p:cNvPr id="7" name="object 7"/>
            <p:cNvSpPr/>
            <p:nvPr/>
          </p:nvSpPr>
          <p:spPr>
            <a:xfrm>
              <a:off x="0" y="0"/>
              <a:ext cx="233679" cy="6858000"/>
            </a:xfrm>
            <a:custGeom>
              <a:avLst/>
              <a:gdLst/>
              <a:ahLst/>
              <a:cxnLst/>
              <a:rect l="l" t="t" r="r" b="b"/>
              <a:pathLst>
                <a:path w="233679" h="6858000">
                  <a:moveTo>
                    <a:pt x="233172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233172" y="6858000"/>
                  </a:lnTo>
                  <a:lnTo>
                    <a:pt x="233172" y="0"/>
                  </a:lnTo>
                  <a:close/>
                </a:path>
              </a:pathLst>
            </a:custGeom>
            <a:solidFill>
              <a:srgbClr val="061F5C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-25"/>
              <a:ext cx="233171" cy="3810012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8976359" y="1648967"/>
            <a:ext cx="2618740" cy="134620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35560" rIns="0" bIns="0" rtlCol="0">
            <a:spAutoFit/>
          </a:bodyPr>
          <a:lstStyle/>
          <a:p>
            <a:pPr marL="90805" marR="0" lvl="0" indent="0" defTabSz="914400" eaLnBrk="1" fontAlgn="auto" latinLnBrk="0" hangingPunct="1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Validate: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377190" marR="0" lvl="0" indent="-286385" defTabSz="914400" eaLnBrk="1" fontAlgn="auto" latinLnBrk="0" hangingPunct="1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77190" algn="l"/>
              </a:tabLst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Geographic</a:t>
            </a:r>
            <a:r>
              <a:rPr kumimoji="0" sz="1800" b="0" i="0" u="none" strike="noStrike" kern="0" cap="none" spc="-9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Extent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377190" marR="0" lvl="0" indent="-286385" defTabSz="914400" eaLnBrk="1" fontAlgn="auto" latinLnBrk="0" hangingPunct="1">
              <a:lnSpc>
                <a:spcPct val="100000"/>
              </a:lnSpc>
              <a:spcBef>
                <a:spcPts val="15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77190" algn="l"/>
              </a:tabLst>
              <a:defRPr/>
            </a:pP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Description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377190" marR="0" lvl="0" indent="-286385" defTabSz="914400" eaLnBrk="1" fontAlgn="auto" latinLnBrk="0" hangingPunct="1">
              <a:lnSpc>
                <a:spcPct val="100000"/>
              </a:lnSpc>
              <a:spcBef>
                <a:spcPts val="14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77190" algn="l"/>
              </a:tabLst>
              <a:defRPr/>
            </a:pPr>
            <a:r>
              <a:rPr kumimoji="0" sz="18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Type</a:t>
            </a:r>
            <a:r>
              <a:rPr kumimoji="0" sz="18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of</a:t>
            </a:r>
            <a:r>
              <a:rPr kumimoji="0" sz="18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Project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376661" y="6060947"/>
            <a:ext cx="640078" cy="664463"/>
          </a:xfrm>
          <a:prstGeom prst="rect">
            <a:avLst/>
          </a:prstGeom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97408" y="1434083"/>
            <a:ext cx="10997565" cy="5294630"/>
            <a:chOff x="597408" y="1434083"/>
            <a:chExt cx="10997565" cy="52946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7408" y="1434083"/>
              <a:ext cx="9177515" cy="529437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976360" y="1648967"/>
              <a:ext cx="2618740" cy="1346200"/>
            </a:xfrm>
            <a:custGeom>
              <a:avLst/>
              <a:gdLst/>
              <a:ahLst/>
              <a:cxnLst/>
              <a:rect l="l" t="t" r="r" b="b"/>
              <a:pathLst>
                <a:path w="2618740" h="1346200">
                  <a:moveTo>
                    <a:pt x="2618231" y="0"/>
                  </a:moveTo>
                  <a:lnTo>
                    <a:pt x="0" y="0"/>
                  </a:lnTo>
                  <a:lnTo>
                    <a:pt x="0" y="1345691"/>
                  </a:lnTo>
                  <a:lnTo>
                    <a:pt x="2618231" y="1345691"/>
                  </a:lnTo>
                  <a:lnTo>
                    <a:pt x="26182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65" dirty="0"/>
              <a:t>Horsetooth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0" y="-25"/>
            <a:ext cx="233679" cy="6858634"/>
            <a:chOff x="0" y="-25"/>
            <a:chExt cx="233679" cy="6858634"/>
          </a:xfrm>
        </p:grpSpPr>
        <p:sp>
          <p:nvSpPr>
            <p:cNvPr id="7" name="object 7"/>
            <p:cNvSpPr/>
            <p:nvPr/>
          </p:nvSpPr>
          <p:spPr>
            <a:xfrm>
              <a:off x="0" y="0"/>
              <a:ext cx="233679" cy="6858000"/>
            </a:xfrm>
            <a:custGeom>
              <a:avLst/>
              <a:gdLst/>
              <a:ahLst/>
              <a:cxnLst/>
              <a:rect l="l" t="t" r="r" b="b"/>
              <a:pathLst>
                <a:path w="233679" h="6858000">
                  <a:moveTo>
                    <a:pt x="233172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233172" y="6858000"/>
                  </a:lnTo>
                  <a:lnTo>
                    <a:pt x="233172" y="0"/>
                  </a:lnTo>
                  <a:close/>
                </a:path>
              </a:pathLst>
            </a:custGeom>
            <a:solidFill>
              <a:srgbClr val="061F5C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-25"/>
              <a:ext cx="233171" cy="3810012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8976359" y="1648967"/>
            <a:ext cx="2618740" cy="134620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35560" rIns="0" bIns="0" rtlCol="0">
            <a:spAutoFit/>
          </a:bodyPr>
          <a:lstStyle/>
          <a:p>
            <a:pPr marL="90805" marR="0" lvl="0" indent="0" defTabSz="914400" eaLnBrk="1" fontAlgn="auto" latinLnBrk="0" hangingPunct="1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Validate: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377190" marR="0" lvl="0" indent="-286385" defTabSz="914400" eaLnBrk="1" fontAlgn="auto" latinLnBrk="0" hangingPunct="1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77190" algn="l"/>
              </a:tabLst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Geographic</a:t>
            </a:r>
            <a:r>
              <a:rPr kumimoji="0" sz="1800" b="0" i="0" u="none" strike="noStrike" kern="0" cap="none" spc="-9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Extent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377190" marR="0" lvl="0" indent="-286385" defTabSz="914400" eaLnBrk="1" fontAlgn="auto" latinLnBrk="0" hangingPunct="1">
              <a:lnSpc>
                <a:spcPct val="100000"/>
              </a:lnSpc>
              <a:spcBef>
                <a:spcPts val="15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77190" algn="l"/>
              </a:tabLst>
              <a:defRPr/>
            </a:pP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Description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377190" marR="0" lvl="0" indent="-286385" defTabSz="914400" eaLnBrk="1" fontAlgn="auto" latinLnBrk="0" hangingPunct="1">
              <a:lnSpc>
                <a:spcPct val="100000"/>
              </a:lnSpc>
              <a:spcBef>
                <a:spcPts val="14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77190" algn="l"/>
              </a:tabLst>
              <a:defRPr/>
            </a:pPr>
            <a:r>
              <a:rPr kumimoji="0" sz="18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Type</a:t>
            </a:r>
            <a:r>
              <a:rPr kumimoji="0" sz="18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of</a:t>
            </a:r>
            <a:r>
              <a:rPr kumimoji="0" sz="18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Project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376661" y="6060947"/>
            <a:ext cx="640078" cy="664463"/>
          </a:xfrm>
          <a:prstGeom prst="rect">
            <a:avLst/>
          </a:prstGeom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63524" y="1280160"/>
            <a:ext cx="10831195" cy="5431790"/>
            <a:chOff x="763524" y="1280160"/>
            <a:chExt cx="10831195" cy="54317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3524" y="1280160"/>
              <a:ext cx="9376748" cy="543153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976359" y="1648968"/>
              <a:ext cx="2618740" cy="1346200"/>
            </a:xfrm>
            <a:custGeom>
              <a:avLst/>
              <a:gdLst/>
              <a:ahLst/>
              <a:cxnLst/>
              <a:rect l="l" t="t" r="r" b="b"/>
              <a:pathLst>
                <a:path w="2618740" h="1346200">
                  <a:moveTo>
                    <a:pt x="2618231" y="0"/>
                  </a:moveTo>
                  <a:lnTo>
                    <a:pt x="0" y="0"/>
                  </a:lnTo>
                  <a:lnTo>
                    <a:pt x="0" y="1345691"/>
                  </a:lnTo>
                  <a:lnTo>
                    <a:pt x="2618231" y="1345691"/>
                  </a:lnTo>
                  <a:lnTo>
                    <a:pt x="26182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Lilly</a:t>
            </a:r>
            <a:r>
              <a:rPr spc="-160" dirty="0"/>
              <a:t> </a:t>
            </a:r>
            <a:r>
              <a:rPr spc="-20" dirty="0"/>
              <a:t>Lake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0" y="-25"/>
            <a:ext cx="233679" cy="6858634"/>
            <a:chOff x="0" y="-25"/>
            <a:chExt cx="233679" cy="6858634"/>
          </a:xfrm>
        </p:grpSpPr>
        <p:sp>
          <p:nvSpPr>
            <p:cNvPr id="7" name="object 7"/>
            <p:cNvSpPr/>
            <p:nvPr/>
          </p:nvSpPr>
          <p:spPr>
            <a:xfrm>
              <a:off x="0" y="0"/>
              <a:ext cx="233679" cy="6858000"/>
            </a:xfrm>
            <a:custGeom>
              <a:avLst/>
              <a:gdLst/>
              <a:ahLst/>
              <a:cxnLst/>
              <a:rect l="l" t="t" r="r" b="b"/>
              <a:pathLst>
                <a:path w="233679" h="6858000">
                  <a:moveTo>
                    <a:pt x="233172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233172" y="6858000"/>
                  </a:lnTo>
                  <a:lnTo>
                    <a:pt x="233172" y="0"/>
                  </a:lnTo>
                  <a:close/>
                </a:path>
              </a:pathLst>
            </a:custGeom>
            <a:solidFill>
              <a:srgbClr val="061F5C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-25"/>
              <a:ext cx="233171" cy="3810012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8976359" y="1648967"/>
            <a:ext cx="2618740" cy="134620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35560" rIns="0" bIns="0" rtlCol="0">
            <a:spAutoFit/>
          </a:bodyPr>
          <a:lstStyle/>
          <a:p>
            <a:pPr marL="90805" marR="0" lvl="0" indent="0" defTabSz="914400" eaLnBrk="1" fontAlgn="auto" latinLnBrk="0" hangingPunct="1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Validate: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377190" marR="0" lvl="0" indent="-286385" defTabSz="914400" eaLnBrk="1" fontAlgn="auto" latinLnBrk="0" hangingPunct="1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77190" algn="l"/>
              </a:tabLst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Geographic</a:t>
            </a:r>
            <a:r>
              <a:rPr kumimoji="0" sz="1800" b="0" i="0" u="none" strike="noStrike" kern="0" cap="none" spc="-9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Extent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377190" marR="0" lvl="0" indent="-286385" defTabSz="914400" eaLnBrk="1" fontAlgn="auto" latinLnBrk="0" hangingPunct="1">
              <a:lnSpc>
                <a:spcPct val="100000"/>
              </a:lnSpc>
              <a:spcBef>
                <a:spcPts val="15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77190" algn="l"/>
              </a:tabLst>
              <a:defRPr/>
            </a:pP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Description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377190" marR="0" lvl="0" indent="-286385" defTabSz="914400" eaLnBrk="1" fontAlgn="auto" latinLnBrk="0" hangingPunct="1">
              <a:lnSpc>
                <a:spcPct val="100000"/>
              </a:lnSpc>
              <a:spcBef>
                <a:spcPts val="14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77190" algn="l"/>
              </a:tabLst>
              <a:defRPr/>
            </a:pPr>
            <a:r>
              <a:rPr kumimoji="0" sz="18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Type</a:t>
            </a:r>
            <a:r>
              <a:rPr kumimoji="0" sz="18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of</a:t>
            </a:r>
            <a:r>
              <a:rPr kumimoji="0" sz="18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Project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376661" y="6060947"/>
            <a:ext cx="640078" cy="664463"/>
          </a:xfrm>
          <a:prstGeom prst="rect">
            <a:avLst/>
          </a:prstGeom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13231" y="1408176"/>
            <a:ext cx="10881360" cy="5253355"/>
            <a:chOff x="713231" y="1408176"/>
            <a:chExt cx="10881360" cy="525335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3231" y="1408176"/>
              <a:ext cx="9084564" cy="525322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976360" y="1648968"/>
              <a:ext cx="2618740" cy="1346200"/>
            </a:xfrm>
            <a:custGeom>
              <a:avLst/>
              <a:gdLst/>
              <a:ahLst/>
              <a:cxnLst/>
              <a:rect l="l" t="t" r="r" b="b"/>
              <a:pathLst>
                <a:path w="2618740" h="1346200">
                  <a:moveTo>
                    <a:pt x="2618231" y="0"/>
                  </a:moveTo>
                  <a:lnTo>
                    <a:pt x="0" y="0"/>
                  </a:lnTo>
                  <a:lnTo>
                    <a:pt x="0" y="1345691"/>
                  </a:lnTo>
                  <a:lnTo>
                    <a:pt x="2618231" y="1345691"/>
                  </a:lnTo>
                  <a:lnTo>
                    <a:pt x="26182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50" dirty="0"/>
              <a:t>Ma</a:t>
            </a:r>
            <a:r>
              <a:rPr spc="220" dirty="0"/>
              <a:t>r</a:t>
            </a:r>
            <a:r>
              <a:rPr spc="50" dirty="0"/>
              <a:t>y</a:t>
            </a:r>
            <a:r>
              <a:rPr spc="-434" dirty="0"/>
              <a:t>’</a:t>
            </a:r>
            <a:r>
              <a:rPr spc="50" dirty="0"/>
              <a:t>s</a:t>
            </a:r>
            <a:r>
              <a:rPr spc="110" dirty="0"/>
              <a:t> </a:t>
            </a:r>
            <a:r>
              <a:rPr spc="-20" dirty="0"/>
              <a:t>Lake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0" y="-25"/>
            <a:ext cx="233679" cy="6858634"/>
            <a:chOff x="0" y="-25"/>
            <a:chExt cx="233679" cy="6858634"/>
          </a:xfrm>
        </p:grpSpPr>
        <p:sp>
          <p:nvSpPr>
            <p:cNvPr id="7" name="object 7"/>
            <p:cNvSpPr/>
            <p:nvPr/>
          </p:nvSpPr>
          <p:spPr>
            <a:xfrm>
              <a:off x="0" y="0"/>
              <a:ext cx="233679" cy="6858000"/>
            </a:xfrm>
            <a:custGeom>
              <a:avLst/>
              <a:gdLst/>
              <a:ahLst/>
              <a:cxnLst/>
              <a:rect l="l" t="t" r="r" b="b"/>
              <a:pathLst>
                <a:path w="233679" h="6858000">
                  <a:moveTo>
                    <a:pt x="233172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233172" y="6858000"/>
                  </a:lnTo>
                  <a:lnTo>
                    <a:pt x="233172" y="0"/>
                  </a:lnTo>
                  <a:close/>
                </a:path>
              </a:pathLst>
            </a:custGeom>
            <a:solidFill>
              <a:srgbClr val="061F5C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-25"/>
              <a:ext cx="233171" cy="3810012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8976359" y="1648967"/>
            <a:ext cx="2618740" cy="134620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35560" rIns="0" bIns="0" rtlCol="0">
            <a:spAutoFit/>
          </a:bodyPr>
          <a:lstStyle/>
          <a:p>
            <a:pPr marL="90805" marR="0" lvl="0" indent="0" defTabSz="914400" eaLnBrk="1" fontAlgn="auto" latinLnBrk="0" hangingPunct="1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Validate: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377190" marR="0" lvl="0" indent="-286385" defTabSz="914400" eaLnBrk="1" fontAlgn="auto" latinLnBrk="0" hangingPunct="1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77190" algn="l"/>
              </a:tabLst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Geographic</a:t>
            </a:r>
            <a:r>
              <a:rPr kumimoji="0" sz="1800" b="0" i="0" u="none" strike="noStrike" kern="0" cap="none" spc="-9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Extent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377190" marR="0" lvl="0" indent="-286385" defTabSz="914400" eaLnBrk="1" fontAlgn="auto" latinLnBrk="0" hangingPunct="1">
              <a:lnSpc>
                <a:spcPct val="100000"/>
              </a:lnSpc>
              <a:spcBef>
                <a:spcPts val="15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77190" algn="l"/>
              </a:tabLst>
              <a:defRPr/>
            </a:pP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Description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377190" marR="0" lvl="0" indent="-286385" defTabSz="914400" eaLnBrk="1" fontAlgn="auto" latinLnBrk="0" hangingPunct="1">
              <a:lnSpc>
                <a:spcPct val="100000"/>
              </a:lnSpc>
              <a:spcBef>
                <a:spcPts val="14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77190" algn="l"/>
              </a:tabLst>
              <a:defRPr/>
            </a:pPr>
            <a:r>
              <a:rPr kumimoji="0" sz="18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Type</a:t>
            </a:r>
            <a:r>
              <a:rPr kumimoji="0" sz="18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of</a:t>
            </a:r>
            <a:r>
              <a:rPr kumimoji="0" sz="18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Project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376661" y="6060947"/>
            <a:ext cx="640078" cy="664463"/>
          </a:xfrm>
          <a:prstGeom prst="rect">
            <a:avLst/>
          </a:prstGeom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83336" y="1310640"/>
            <a:ext cx="10811510" cy="5285740"/>
            <a:chOff x="783336" y="1310640"/>
            <a:chExt cx="10811510" cy="52857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3336" y="1310640"/>
              <a:ext cx="9185135" cy="5285231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976359" y="1648968"/>
              <a:ext cx="2618740" cy="1346200"/>
            </a:xfrm>
            <a:custGeom>
              <a:avLst/>
              <a:gdLst/>
              <a:ahLst/>
              <a:cxnLst/>
              <a:rect l="l" t="t" r="r" b="b"/>
              <a:pathLst>
                <a:path w="2618740" h="1346200">
                  <a:moveTo>
                    <a:pt x="2618231" y="0"/>
                  </a:moveTo>
                  <a:lnTo>
                    <a:pt x="0" y="0"/>
                  </a:lnTo>
                  <a:lnTo>
                    <a:pt x="0" y="1345691"/>
                  </a:lnTo>
                  <a:lnTo>
                    <a:pt x="2618231" y="1345691"/>
                  </a:lnTo>
                  <a:lnTo>
                    <a:pt x="26182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Red</a:t>
            </a:r>
            <a:r>
              <a:rPr spc="40" dirty="0"/>
              <a:t> </a:t>
            </a:r>
            <a:r>
              <a:rPr spc="-10" dirty="0"/>
              <a:t>Feather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0" y="-25"/>
            <a:ext cx="233679" cy="6858634"/>
            <a:chOff x="0" y="-25"/>
            <a:chExt cx="233679" cy="6858634"/>
          </a:xfrm>
        </p:grpSpPr>
        <p:sp>
          <p:nvSpPr>
            <p:cNvPr id="7" name="object 7"/>
            <p:cNvSpPr/>
            <p:nvPr/>
          </p:nvSpPr>
          <p:spPr>
            <a:xfrm>
              <a:off x="0" y="0"/>
              <a:ext cx="233679" cy="6858000"/>
            </a:xfrm>
            <a:custGeom>
              <a:avLst/>
              <a:gdLst/>
              <a:ahLst/>
              <a:cxnLst/>
              <a:rect l="l" t="t" r="r" b="b"/>
              <a:pathLst>
                <a:path w="233679" h="6858000">
                  <a:moveTo>
                    <a:pt x="233172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233172" y="6858000"/>
                  </a:lnTo>
                  <a:lnTo>
                    <a:pt x="233172" y="0"/>
                  </a:lnTo>
                  <a:close/>
                </a:path>
              </a:pathLst>
            </a:custGeom>
            <a:solidFill>
              <a:srgbClr val="061F5C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-25"/>
              <a:ext cx="233171" cy="3810012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8976359" y="1648967"/>
            <a:ext cx="2618740" cy="134620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35560" rIns="0" bIns="0" rtlCol="0">
            <a:spAutoFit/>
          </a:bodyPr>
          <a:lstStyle/>
          <a:p>
            <a:pPr marL="90805" marR="0" lvl="0" indent="0" defTabSz="914400" eaLnBrk="1" fontAlgn="auto" latinLnBrk="0" hangingPunct="1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Validate: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377190" marR="0" lvl="0" indent="-286385" defTabSz="914400" eaLnBrk="1" fontAlgn="auto" latinLnBrk="0" hangingPunct="1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77190" algn="l"/>
              </a:tabLst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Geographic</a:t>
            </a:r>
            <a:r>
              <a:rPr kumimoji="0" sz="1800" b="0" i="0" u="none" strike="noStrike" kern="0" cap="none" spc="-9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Extent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377190" marR="0" lvl="0" indent="-286385" defTabSz="914400" eaLnBrk="1" fontAlgn="auto" latinLnBrk="0" hangingPunct="1">
              <a:lnSpc>
                <a:spcPct val="100000"/>
              </a:lnSpc>
              <a:spcBef>
                <a:spcPts val="15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77190" algn="l"/>
              </a:tabLst>
              <a:defRPr/>
            </a:pP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Description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377190" marR="0" lvl="0" indent="-286385" defTabSz="914400" eaLnBrk="1" fontAlgn="auto" latinLnBrk="0" hangingPunct="1">
              <a:lnSpc>
                <a:spcPct val="100000"/>
              </a:lnSpc>
              <a:spcBef>
                <a:spcPts val="14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77190" algn="l"/>
              </a:tabLst>
              <a:defRPr/>
            </a:pPr>
            <a:r>
              <a:rPr kumimoji="0" sz="18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Type</a:t>
            </a:r>
            <a:r>
              <a:rPr kumimoji="0" sz="18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of</a:t>
            </a:r>
            <a:r>
              <a:rPr kumimoji="0" sz="18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Project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376661" y="6060947"/>
            <a:ext cx="640078" cy="664463"/>
          </a:xfrm>
          <a:prstGeom prst="rect">
            <a:avLst/>
          </a:prstGeom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65988" y="1287780"/>
            <a:ext cx="10928985" cy="5346700"/>
            <a:chOff x="665988" y="1287780"/>
            <a:chExt cx="10928985" cy="53467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5988" y="1287780"/>
              <a:ext cx="9232379" cy="5346191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976359" y="1648968"/>
              <a:ext cx="2618740" cy="1346200"/>
            </a:xfrm>
            <a:custGeom>
              <a:avLst/>
              <a:gdLst/>
              <a:ahLst/>
              <a:cxnLst/>
              <a:rect l="l" t="t" r="r" b="b"/>
              <a:pathLst>
                <a:path w="2618740" h="1346200">
                  <a:moveTo>
                    <a:pt x="2618231" y="0"/>
                  </a:moveTo>
                  <a:lnTo>
                    <a:pt x="0" y="0"/>
                  </a:lnTo>
                  <a:lnTo>
                    <a:pt x="0" y="1345691"/>
                  </a:lnTo>
                  <a:lnTo>
                    <a:pt x="2618231" y="1345691"/>
                  </a:lnTo>
                  <a:lnTo>
                    <a:pt x="26182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60" dirty="0"/>
              <a:t>US-</a:t>
            </a:r>
            <a:r>
              <a:rPr spc="40" dirty="0"/>
              <a:t>36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0" y="-25"/>
            <a:ext cx="233679" cy="6858634"/>
            <a:chOff x="0" y="-25"/>
            <a:chExt cx="233679" cy="6858634"/>
          </a:xfrm>
        </p:grpSpPr>
        <p:sp>
          <p:nvSpPr>
            <p:cNvPr id="7" name="object 7"/>
            <p:cNvSpPr/>
            <p:nvPr/>
          </p:nvSpPr>
          <p:spPr>
            <a:xfrm>
              <a:off x="0" y="0"/>
              <a:ext cx="233679" cy="6858000"/>
            </a:xfrm>
            <a:custGeom>
              <a:avLst/>
              <a:gdLst/>
              <a:ahLst/>
              <a:cxnLst/>
              <a:rect l="l" t="t" r="r" b="b"/>
              <a:pathLst>
                <a:path w="233679" h="6858000">
                  <a:moveTo>
                    <a:pt x="233172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233172" y="6858000"/>
                  </a:lnTo>
                  <a:lnTo>
                    <a:pt x="233172" y="0"/>
                  </a:lnTo>
                  <a:close/>
                </a:path>
              </a:pathLst>
            </a:custGeom>
            <a:solidFill>
              <a:srgbClr val="061F5C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-25"/>
              <a:ext cx="233171" cy="3810012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8976359" y="1648967"/>
            <a:ext cx="2618740" cy="134620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35560" rIns="0" bIns="0" rtlCol="0">
            <a:spAutoFit/>
          </a:bodyPr>
          <a:lstStyle/>
          <a:p>
            <a:pPr marL="90805" marR="0" lvl="0" indent="0" defTabSz="914400" eaLnBrk="1" fontAlgn="auto" latinLnBrk="0" hangingPunct="1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Validate: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377190" marR="0" lvl="0" indent="-286385" defTabSz="914400" eaLnBrk="1" fontAlgn="auto" latinLnBrk="0" hangingPunct="1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77190" algn="l"/>
              </a:tabLst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Geographic</a:t>
            </a:r>
            <a:r>
              <a:rPr kumimoji="0" sz="1800" b="0" i="0" u="none" strike="noStrike" kern="0" cap="none" spc="-9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Extent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377190" marR="0" lvl="0" indent="-286385" defTabSz="914400" eaLnBrk="1" fontAlgn="auto" latinLnBrk="0" hangingPunct="1">
              <a:lnSpc>
                <a:spcPct val="100000"/>
              </a:lnSpc>
              <a:spcBef>
                <a:spcPts val="15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77190" algn="l"/>
              </a:tabLst>
              <a:defRPr/>
            </a:pP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Description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377190" marR="0" lvl="0" indent="-286385" defTabSz="914400" eaLnBrk="1" fontAlgn="auto" latinLnBrk="0" hangingPunct="1">
              <a:lnSpc>
                <a:spcPct val="100000"/>
              </a:lnSpc>
              <a:spcBef>
                <a:spcPts val="14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77190" algn="l"/>
              </a:tabLst>
              <a:defRPr/>
            </a:pPr>
            <a:r>
              <a:rPr kumimoji="0" sz="18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Type</a:t>
            </a:r>
            <a:r>
              <a:rPr kumimoji="0" sz="18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of</a:t>
            </a:r>
            <a:r>
              <a:rPr kumimoji="0" sz="18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Project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376661" y="6060947"/>
            <a:ext cx="640078" cy="66446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2260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80"/>
              </a:spcBef>
            </a:pPr>
            <a:r>
              <a:rPr spc="-60" dirty="0"/>
              <a:t>CCTAP</a:t>
            </a:r>
            <a:r>
              <a:rPr spc="-185" dirty="0"/>
              <a:t> </a:t>
            </a:r>
            <a:r>
              <a:rPr dirty="0"/>
              <a:t>Application</a:t>
            </a:r>
            <a:r>
              <a:rPr spc="-110" dirty="0"/>
              <a:t> </a:t>
            </a:r>
            <a:r>
              <a:rPr spc="-10" dirty="0"/>
              <a:t>Timeline</a:t>
            </a:r>
          </a:p>
          <a:p>
            <a:pPr marL="469900" marR="1230630" indent="-356235">
              <a:lnSpc>
                <a:spcPct val="114999"/>
              </a:lnSpc>
              <a:spcBef>
                <a:spcPts val="1040"/>
              </a:spcBef>
              <a:buFont typeface="Trebuchet MS"/>
              <a:buChar char="●"/>
              <a:tabLst>
                <a:tab pos="469900" algn="l"/>
              </a:tabLst>
            </a:pPr>
            <a:r>
              <a:rPr sz="2000" dirty="0">
                <a:solidFill>
                  <a:srgbClr val="333333"/>
                </a:solidFill>
              </a:rPr>
              <a:t>November</a:t>
            </a:r>
            <a:r>
              <a:rPr sz="2000" spc="-55" dirty="0">
                <a:solidFill>
                  <a:srgbClr val="333333"/>
                </a:solidFill>
              </a:rPr>
              <a:t> </a:t>
            </a:r>
            <a:r>
              <a:rPr sz="2000" dirty="0">
                <a:solidFill>
                  <a:srgbClr val="333333"/>
                </a:solidFill>
              </a:rPr>
              <a:t>2024</a:t>
            </a:r>
            <a:r>
              <a:rPr sz="2000" spc="-45" dirty="0">
                <a:solidFill>
                  <a:srgbClr val="333333"/>
                </a:solidFill>
              </a:rPr>
              <a:t> </a:t>
            </a:r>
            <a:r>
              <a:rPr sz="2000" dirty="0">
                <a:solidFill>
                  <a:srgbClr val="333333"/>
                </a:solidFill>
              </a:rPr>
              <a:t>through</a:t>
            </a:r>
            <a:r>
              <a:rPr sz="2000" spc="-50" dirty="0">
                <a:solidFill>
                  <a:srgbClr val="333333"/>
                </a:solidFill>
              </a:rPr>
              <a:t> </a:t>
            </a:r>
            <a:r>
              <a:rPr sz="2000" dirty="0">
                <a:solidFill>
                  <a:srgbClr val="333333"/>
                </a:solidFill>
              </a:rPr>
              <a:t>February</a:t>
            </a:r>
            <a:r>
              <a:rPr sz="2000" spc="-50" dirty="0">
                <a:solidFill>
                  <a:srgbClr val="333333"/>
                </a:solidFill>
              </a:rPr>
              <a:t> </a:t>
            </a:r>
            <a:r>
              <a:rPr sz="2000" dirty="0">
                <a:solidFill>
                  <a:srgbClr val="333333"/>
                </a:solidFill>
              </a:rPr>
              <a:t>2025</a:t>
            </a:r>
            <a:r>
              <a:rPr sz="2000" b="0" dirty="0">
                <a:solidFill>
                  <a:srgbClr val="333333"/>
                </a:solidFill>
                <a:latin typeface="Trebuchet MS"/>
                <a:cs typeface="Trebuchet MS"/>
              </a:rPr>
              <a:t>:</a:t>
            </a:r>
            <a:r>
              <a:rPr sz="2000" b="0" spc="-50" dirty="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sz="2000" b="0" dirty="0">
                <a:solidFill>
                  <a:srgbClr val="333333"/>
                </a:solidFill>
                <a:latin typeface="Trebuchet MS"/>
                <a:cs typeface="Trebuchet MS"/>
              </a:rPr>
              <a:t>Open</a:t>
            </a:r>
            <a:r>
              <a:rPr sz="2000" b="0" spc="-45" dirty="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sz="2000" b="0" dirty="0">
                <a:solidFill>
                  <a:srgbClr val="333333"/>
                </a:solidFill>
                <a:latin typeface="Trebuchet MS"/>
                <a:cs typeface="Trebuchet MS"/>
              </a:rPr>
              <a:t>period</a:t>
            </a:r>
            <a:r>
              <a:rPr sz="2000" b="0" spc="-45" dirty="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sz="2000" b="0" dirty="0">
                <a:solidFill>
                  <a:srgbClr val="333333"/>
                </a:solidFill>
                <a:latin typeface="Trebuchet MS"/>
                <a:cs typeface="Trebuchet MS"/>
              </a:rPr>
              <a:t>for</a:t>
            </a:r>
            <a:r>
              <a:rPr sz="2000" b="0" spc="-45" dirty="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sz="2000" b="0" dirty="0">
                <a:solidFill>
                  <a:srgbClr val="333333"/>
                </a:solidFill>
                <a:latin typeface="Trebuchet MS"/>
                <a:cs typeface="Trebuchet MS"/>
              </a:rPr>
              <a:t>questions,</a:t>
            </a:r>
            <a:r>
              <a:rPr sz="2000" b="0" spc="-55" dirty="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sz="2000" b="0" spc="-10" dirty="0">
                <a:solidFill>
                  <a:srgbClr val="333333"/>
                </a:solidFill>
                <a:latin typeface="Trebuchet MS"/>
                <a:cs typeface="Trebuchet MS"/>
              </a:rPr>
              <a:t>technical </a:t>
            </a:r>
            <a:r>
              <a:rPr sz="2000" b="0" dirty="0">
                <a:solidFill>
                  <a:srgbClr val="333333"/>
                </a:solidFill>
                <a:latin typeface="Trebuchet MS"/>
                <a:cs typeface="Trebuchet MS"/>
              </a:rPr>
              <a:t>assistance,</a:t>
            </a:r>
            <a:r>
              <a:rPr sz="2000" b="0" spc="-35" dirty="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sz="2000" b="0" dirty="0">
                <a:solidFill>
                  <a:srgbClr val="333333"/>
                </a:solidFill>
                <a:latin typeface="Trebuchet MS"/>
                <a:cs typeface="Trebuchet MS"/>
              </a:rPr>
              <a:t>and</a:t>
            </a:r>
            <a:r>
              <a:rPr sz="2000" b="0" spc="-35" dirty="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sz="2000" b="0" dirty="0">
                <a:solidFill>
                  <a:srgbClr val="333333"/>
                </a:solidFill>
                <a:latin typeface="Trebuchet MS"/>
                <a:cs typeface="Trebuchet MS"/>
              </a:rPr>
              <a:t>identification</a:t>
            </a:r>
            <a:r>
              <a:rPr sz="2000" b="0" spc="-25" dirty="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sz="2000" b="0" dirty="0">
                <a:solidFill>
                  <a:srgbClr val="333333"/>
                </a:solidFill>
                <a:latin typeface="Trebuchet MS"/>
                <a:cs typeface="Trebuchet MS"/>
              </a:rPr>
              <a:t>of</a:t>
            </a:r>
            <a:r>
              <a:rPr sz="2000" b="0" spc="-25" dirty="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sz="2000" b="0" dirty="0">
                <a:solidFill>
                  <a:srgbClr val="333333"/>
                </a:solidFill>
                <a:latin typeface="Trebuchet MS"/>
                <a:cs typeface="Trebuchet MS"/>
              </a:rPr>
              <a:t>engineering</a:t>
            </a:r>
            <a:r>
              <a:rPr sz="2000" b="0" spc="-25" dirty="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sz="2000" b="0" dirty="0">
                <a:solidFill>
                  <a:srgbClr val="333333"/>
                </a:solidFill>
                <a:latin typeface="Trebuchet MS"/>
                <a:cs typeface="Trebuchet MS"/>
              </a:rPr>
              <a:t>review</a:t>
            </a:r>
            <a:r>
              <a:rPr sz="2000" b="0" spc="-40" dirty="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sz="2000" b="0" dirty="0">
                <a:solidFill>
                  <a:srgbClr val="333333"/>
                </a:solidFill>
                <a:latin typeface="Trebuchet MS"/>
                <a:cs typeface="Trebuchet MS"/>
              </a:rPr>
              <a:t>of</a:t>
            </a:r>
            <a:r>
              <a:rPr sz="2000" b="0" spc="-20" dirty="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sz="2000" b="0" dirty="0">
                <a:solidFill>
                  <a:srgbClr val="333333"/>
                </a:solidFill>
                <a:latin typeface="Trebuchet MS"/>
                <a:cs typeface="Trebuchet MS"/>
              </a:rPr>
              <a:t>proposed</a:t>
            </a:r>
            <a:r>
              <a:rPr sz="2000" b="0" spc="-35" dirty="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sz="2000" b="0" spc="-10" dirty="0">
                <a:solidFill>
                  <a:srgbClr val="333333"/>
                </a:solidFill>
                <a:latin typeface="Trebuchet MS"/>
                <a:cs typeface="Trebuchet MS"/>
              </a:rPr>
              <a:t>project.</a:t>
            </a:r>
            <a:endParaRPr sz="2000">
              <a:latin typeface="Trebuchet MS"/>
              <a:cs typeface="Trebuchet MS"/>
            </a:endParaRPr>
          </a:p>
          <a:p>
            <a:pPr marL="469265" indent="-355600">
              <a:lnSpc>
                <a:spcPct val="100000"/>
              </a:lnSpc>
              <a:spcBef>
                <a:spcPts val="1370"/>
              </a:spcBef>
              <a:buFont typeface="Trebuchet MS"/>
              <a:buChar char="●"/>
              <a:tabLst>
                <a:tab pos="469265" algn="l"/>
              </a:tabLst>
            </a:pPr>
            <a:r>
              <a:rPr sz="2000" dirty="0">
                <a:solidFill>
                  <a:srgbClr val="333333"/>
                </a:solidFill>
              </a:rPr>
              <a:t>5:00</a:t>
            </a:r>
            <a:r>
              <a:rPr sz="2000" spc="-40" dirty="0">
                <a:solidFill>
                  <a:srgbClr val="333333"/>
                </a:solidFill>
              </a:rPr>
              <a:t> </a:t>
            </a:r>
            <a:r>
              <a:rPr sz="2000" dirty="0">
                <a:solidFill>
                  <a:srgbClr val="333333"/>
                </a:solidFill>
              </a:rPr>
              <a:t>p.m.,</a:t>
            </a:r>
            <a:r>
              <a:rPr sz="2000" spc="-40" dirty="0">
                <a:solidFill>
                  <a:srgbClr val="333333"/>
                </a:solidFill>
              </a:rPr>
              <a:t> </a:t>
            </a:r>
            <a:r>
              <a:rPr sz="2000" dirty="0">
                <a:solidFill>
                  <a:srgbClr val="333333"/>
                </a:solidFill>
              </a:rPr>
              <a:t>Feb.</a:t>
            </a:r>
            <a:r>
              <a:rPr sz="2000" spc="-45" dirty="0">
                <a:solidFill>
                  <a:srgbClr val="333333"/>
                </a:solidFill>
              </a:rPr>
              <a:t> </a:t>
            </a:r>
            <a:r>
              <a:rPr sz="2000" dirty="0">
                <a:solidFill>
                  <a:srgbClr val="333333"/>
                </a:solidFill>
              </a:rPr>
              <a:t>25,</a:t>
            </a:r>
            <a:r>
              <a:rPr sz="2000" spc="-50" dirty="0">
                <a:solidFill>
                  <a:srgbClr val="333333"/>
                </a:solidFill>
              </a:rPr>
              <a:t> </a:t>
            </a:r>
            <a:r>
              <a:rPr sz="2000" dirty="0">
                <a:solidFill>
                  <a:srgbClr val="333333"/>
                </a:solidFill>
              </a:rPr>
              <a:t>2025</a:t>
            </a:r>
            <a:r>
              <a:rPr sz="2000" b="0" dirty="0">
                <a:solidFill>
                  <a:srgbClr val="333333"/>
                </a:solidFill>
                <a:latin typeface="Trebuchet MS"/>
                <a:cs typeface="Trebuchet MS"/>
              </a:rPr>
              <a:t>:</a:t>
            </a:r>
            <a:r>
              <a:rPr sz="2000" b="0" spc="-45" dirty="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sz="2000" b="0" dirty="0">
                <a:solidFill>
                  <a:srgbClr val="333333"/>
                </a:solidFill>
                <a:latin typeface="Trebuchet MS"/>
                <a:cs typeface="Trebuchet MS"/>
              </a:rPr>
              <a:t>Deadline</a:t>
            </a:r>
            <a:r>
              <a:rPr sz="2000" b="0" spc="-45" dirty="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sz="2000" b="0" dirty="0">
                <a:solidFill>
                  <a:srgbClr val="333333"/>
                </a:solidFill>
                <a:latin typeface="Trebuchet MS"/>
                <a:cs typeface="Trebuchet MS"/>
              </a:rPr>
              <a:t>to</a:t>
            </a:r>
            <a:r>
              <a:rPr sz="2000" b="0" spc="-40" dirty="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sz="2000" b="0" dirty="0">
                <a:solidFill>
                  <a:srgbClr val="333333"/>
                </a:solidFill>
                <a:latin typeface="Trebuchet MS"/>
                <a:cs typeface="Trebuchet MS"/>
              </a:rPr>
              <a:t>Submit</a:t>
            </a:r>
            <a:r>
              <a:rPr sz="2000" b="0" spc="-45" dirty="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sz="2000" b="0" dirty="0">
                <a:solidFill>
                  <a:srgbClr val="333333"/>
                </a:solidFill>
                <a:latin typeface="Trebuchet MS"/>
                <a:cs typeface="Trebuchet MS"/>
              </a:rPr>
              <a:t>Draft</a:t>
            </a:r>
            <a:r>
              <a:rPr sz="2000" b="0" spc="-135" dirty="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sz="2000" b="0" dirty="0">
                <a:solidFill>
                  <a:srgbClr val="333333"/>
                </a:solidFill>
                <a:latin typeface="Trebuchet MS"/>
                <a:cs typeface="Trebuchet MS"/>
              </a:rPr>
              <a:t>Applications</a:t>
            </a:r>
            <a:r>
              <a:rPr sz="2000" b="0" spc="-30" dirty="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sz="2000" b="0" dirty="0">
                <a:solidFill>
                  <a:srgbClr val="333333"/>
                </a:solidFill>
                <a:latin typeface="Trebuchet MS"/>
                <a:cs typeface="Trebuchet MS"/>
              </a:rPr>
              <a:t>for</a:t>
            </a:r>
            <a:r>
              <a:rPr sz="2000" b="0" spc="-45" dirty="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sz="2000" b="0" spc="-10" dirty="0">
                <a:solidFill>
                  <a:srgbClr val="333333"/>
                </a:solidFill>
                <a:latin typeface="Trebuchet MS"/>
                <a:cs typeface="Trebuchet MS"/>
              </a:rPr>
              <a:t>Review</a:t>
            </a:r>
            <a:endParaRPr sz="2000">
              <a:latin typeface="Trebuchet MS"/>
              <a:cs typeface="Trebuchet MS"/>
            </a:endParaRPr>
          </a:p>
          <a:p>
            <a:pPr marL="469265" indent="-355600">
              <a:lnSpc>
                <a:spcPct val="100000"/>
              </a:lnSpc>
              <a:spcBef>
                <a:spcPts val="1355"/>
              </a:spcBef>
              <a:buFont typeface="Trebuchet MS"/>
              <a:buChar char="●"/>
              <a:tabLst>
                <a:tab pos="469265" algn="l"/>
              </a:tabLst>
            </a:pPr>
            <a:r>
              <a:rPr sz="2000" dirty="0">
                <a:solidFill>
                  <a:srgbClr val="333333"/>
                </a:solidFill>
              </a:rPr>
              <a:t>March</a:t>
            </a:r>
            <a:r>
              <a:rPr sz="2000" spc="-35" dirty="0">
                <a:solidFill>
                  <a:srgbClr val="333333"/>
                </a:solidFill>
              </a:rPr>
              <a:t> </a:t>
            </a:r>
            <a:r>
              <a:rPr sz="2000" spc="-10" dirty="0">
                <a:solidFill>
                  <a:srgbClr val="333333"/>
                </a:solidFill>
              </a:rPr>
              <a:t>through</a:t>
            </a:r>
            <a:r>
              <a:rPr sz="2000" spc="-120" dirty="0">
                <a:solidFill>
                  <a:srgbClr val="333333"/>
                </a:solidFill>
              </a:rPr>
              <a:t> </a:t>
            </a:r>
            <a:r>
              <a:rPr sz="2000" dirty="0">
                <a:solidFill>
                  <a:srgbClr val="333333"/>
                </a:solidFill>
              </a:rPr>
              <a:t>April</a:t>
            </a:r>
            <a:r>
              <a:rPr sz="2000" spc="-30" dirty="0">
                <a:solidFill>
                  <a:srgbClr val="333333"/>
                </a:solidFill>
              </a:rPr>
              <a:t> </a:t>
            </a:r>
            <a:r>
              <a:rPr sz="2000" dirty="0">
                <a:solidFill>
                  <a:srgbClr val="333333"/>
                </a:solidFill>
              </a:rPr>
              <a:t>2025</a:t>
            </a:r>
            <a:r>
              <a:rPr sz="2000" b="0" dirty="0">
                <a:solidFill>
                  <a:srgbClr val="333333"/>
                </a:solidFill>
                <a:latin typeface="Trebuchet MS"/>
                <a:cs typeface="Trebuchet MS"/>
              </a:rPr>
              <a:t>:</a:t>
            </a:r>
            <a:r>
              <a:rPr sz="2000" b="0" spc="-60" dirty="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sz="2000" b="0" spc="-25" dirty="0">
                <a:solidFill>
                  <a:srgbClr val="333333"/>
                </a:solidFill>
                <a:latin typeface="Trebuchet MS"/>
                <a:cs typeface="Trebuchet MS"/>
              </a:rPr>
              <a:t>Technical</a:t>
            </a:r>
            <a:r>
              <a:rPr sz="2000" b="0" spc="-35" dirty="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sz="2000" b="0" dirty="0">
                <a:solidFill>
                  <a:srgbClr val="333333"/>
                </a:solidFill>
                <a:latin typeface="Trebuchet MS"/>
                <a:cs typeface="Trebuchet MS"/>
              </a:rPr>
              <a:t>review</a:t>
            </a:r>
            <a:r>
              <a:rPr sz="2000" b="0" spc="-30" dirty="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sz="2000" b="0" dirty="0">
                <a:solidFill>
                  <a:srgbClr val="333333"/>
                </a:solidFill>
                <a:latin typeface="Trebuchet MS"/>
                <a:cs typeface="Trebuchet MS"/>
              </a:rPr>
              <a:t>of</a:t>
            </a:r>
            <a:r>
              <a:rPr sz="2000" b="0" spc="-30" dirty="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sz="2000" b="0" dirty="0">
                <a:solidFill>
                  <a:srgbClr val="333333"/>
                </a:solidFill>
                <a:latin typeface="Trebuchet MS"/>
                <a:cs typeface="Trebuchet MS"/>
              </a:rPr>
              <a:t>applications</a:t>
            </a:r>
            <a:r>
              <a:rPr sz="2000" b="0" spc="-15" dirty="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sz="2000" b="0" dirty="0">
                <a:solidFill>
                  <a:srgbClr val="333333"/>
                </a:solidFill>
                <a:latin typeface="Trebuchet MS"/>
                <a:cs typeface="Trebuchet MS"/>
              </a:rPr>
              <a:t>review</a:t>
            </a:r>
            <a:r>
              <a:rPr sz="2000" b="0" spc="-40" dirty="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sz="2000" b="0" dirty="0">
                <a:solidFill>
                  <a:srgbClr val="333333"/>
                </a:solidFill>
                <a:latin typeface="Trebuchet MS"/>
                <a:cs typeface="Trebuchet MS"/>
              </a:rPr>
              <a:t>for</a:t>
            </a:r>
            <a:r>
              <a:rPr sz="2000" b="0" spc="-25" dirty="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sz="2000" b="0" dirty="0">
                <a:solidFill>
                  <a:srgbClr val="333333"/>
                </a:solidFill>
                <a:latin typeface="Trebuchet MS"/>
                <a:cs typeface="Trebuchet MS"/>
              </a:rPr>
              <a:t>project</a:t>
            </a:r>
            <a:r>
              <a:rPr sz="2000" b="0" spc="-25" dirty="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sz="2000" b="0" spc="-10" dirty="0">
                <a:solidFill>
                  <a:srgbClr val="333333"/>
                </a:solidFill>
                <a:latin typeface="Trebuchet MS"/>
                <a:cs typeface="Trebuchet MS"/>
              </a:rPr>
              <a:t>feasibility.</a:t>
            </a:r>
            <a:endParaRPr sz="2000">
              <a:latin typeface="Trebuchet MS"/>
              <a:cs typeface="Trebuchet MS"/>
            </a:endParaRPr>
          </a:p>
          <a:p>
            <a:pPr marL="469265" indent="-355600">
              <a:lnSpc>
                <a:spcPct val="100000"/>
              </a:lnSpc>
              <a:spcBef>
                <a:spcPts val="1365"/>
              </a:spcBef>
              <a:buFont typeface="Trebuchet MS"/>
              <a:buChar char="●"/>
              <a:tabLst>
                <a:tab pos="469265" algn="l"/>
              </a:tabLst>
            </a:pPr>
            <a:r>
              <a:rPr sz="2000" dirty="0">
                <a:solidFill>
                  <a:srgbClr val="333333"/>
                </a:solidFill>
              </a:rPr>
              <a:t>5:00</a:t>
            </a:r>
            <a:r>
              <a:rPr sz="2000" spc="-35" dirty="0">
                <a:solidFill>
                  <a:srgbClr val="333333"/>
                </a:solidFill>
              </a:rPr>
              <a:t> </a:t>
            </a:r>
            <a:r>
              <a:rPr sz="2000" dirty="0">
                <a:solidFill>
                  <a:srgbClr val="333333"/>
                </a:solidFill>
              </a:rPr>
              <a:t>p.m.,</a:t>
            </a:r>
            <a:r>
              <a:rPr sz="2000" spc="-125" dirty="0">
                <a:solidFill>
                  <a:srgbClr val="333333"/>
                </a:solidFill>
              </a:rPr>
              <a:t> </a:t>
            </a:r>
            <a:r>
              <a:rPr sz="2000" dirty="0">
                <a:solidFill>
                  <a:srgbClr val="333333"/>
                </a:solidFill>
              </a:rPr>
              <a:t>April</a:t>
            </a:r>
            <a:r>
              <a:rPr sz="2000" spc="-50" dirty="0">
                <a:solidFill>
                  <a:srgbClr val="333333"/>
                </a:solidFill>
              </a:rPr>
              <a:t> </a:t>
            </a:r>
            <a:r>
              <a:rPr sz="2000" dirty="0">
                <a:solidFill>
                  <a:srgbClr val="333333"/>
                </a:solidFill>
              </a:rPr>
              <a:t>30,</a:t>
            </a:r>
            <a:r>
              <a:rPr sz="2000" spc="-30" dirty="0">
                <a:solidFill>
                  <a:srgbClr val="333333"/>
                </a:solidFill>
              </a:rPr>
              <a:t> </a:t>
            </a:r>
            <a:r>
              <a:rPr sz="2000" dirty="0">
                <a:solidFill>
                  <a:srgbClr val="333333"/>
                </a:solidFill>
              </a:rPr>
              <a:t>2025</a:t>
            </a:r>
            <a:r>
              <a:rPr sz="2000" b="0" dirty="0">
                <a:solidFill>
                  <a:srgbClr val="333333"/>
                </a:solidFill>
                <a:latin typeface="Trebuchet MS"/>
                <a:cs typeface="Trebuchet MS"/>
              </a:rPr>
              <a:t>:</a:t>
            </a:r>
            <a:r>
              <a:rPr sz="2000" b="0" spc="-45" dirty="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sz="2000" b="0" dirty="0">
                <a:solidFill>
                  <a:srgbClr val="333333"/>
                </a:solidFill>
                <a:latin typeface="Trebuchet MS"/>
                <a:cs typeface="Trebuchet MS"/>
              </a:rPr>
              <a:t>Deadline</a:t>
            </a:r>
            <a:r>
              <a:rPr sz="2000" b="0" spc="-25" dirty="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sz="2000" b="0" dirty="0">
                <a:solidFill>
                  <a:srgbClr val="333333"/>
                </a:solidFill>
                <a:latin typeface="Trebuchet MS"/>
                <a:cs typeface="Trebuchet MS"/>
              </a:rPr>
              <a:t>to</a:t>
            </a:r>
            <a:r>
              <a:rPr sz="2000" b="0" spc="-35" dirty="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sz="2000" b="0" dirty="0">
                <a:solidFill>
                  <a:srgbClr val="333333"/>
                </a:solidFill>
                <a:latin typeface="Trebuchet MS"/>
                <a:cs typeface="Trebuchet MS"/>
              </a:rPr>
              <a:t>Submit</a:t>
            </a:r>
            <a:r>
              <a:rPr sz="2000" b="0" spc="-40" dirty="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sz="2000" b="0" dirty="0">
                <a:solidFill>
                  <a:srgbClr val="333333"/>
                </a:solidFill>
                <a:latin typeface="Trebuchet MS"/>
                <a:cs typeface="Trebuchet MS"/>
              </a:rPr>
              <a:t>Final</a:t>
            </a:r>
            <a:r>
              <a:rPr sz="2000" b="0" spc="-135" dirty="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sz="2000" b="0" spc="-10" dirty="0">
                <a:solidFill>
                  <a:srgbClr val="333333"/>
                </a:solidFill>
                <a:latin typeface="Trebuchet MS"/>
                <a:cs typeface="Trebuchet MS"/>
              </a:rPr>
              <a:t>Applications.</a:t>
            </a:r>
            <a:endParaRPr sz="2000">
              <a:latin typeface="Trebuchet MS"/>
              <a:cs typeface="Trebuchet MS"/>
            </a:endParaRPr>
          </a:p>
          <a:p>
            <a:pPr marL="469265" indent="-355600">
              <a:lnSpc>
                <a:spcPct val="100000"/>
              </a:lnSpc>
              <a:spcBef>
                <a:spcPts val="1360"/>
              </a:spcBef>
              <a:buFont typeface="Trebuchet MS"/>
              <a:buChar char="●"/>
              <a:tabLst>
                <a:tab pos="469265" algn="l"/>
              </a:tabLst>
            </a:pPr>
            <a:r>
              <a:rPr sz="2000" dirty="0">
                <a:solidFill>
                  <a:srgbClr val="333333"/>
                </a:solidFill>
              </a:rPr>
              <a:t>May</a:t>
            </a:r>
            <a:r>
              <a:rPr sz="2000" spc="-25" dirty="0">
                <a:solidFill>
                  <a:srgbClr val="333333"/>
                </a:solidFill>
              </a:rPr>
              <a:t> </a:t>
            </a:r>
            <a:r>
              <a:rPr sz="2000" spc="-10" dirty="0">
                <a:solidFill>
                  <a:srgbClr val="333333"/>
                </a:solidFill>
              </a:rPr>
              <a:t>2025</a:t>
            </a:r>
            <a:r>
              <a:rPr sz="2000" b="0" spc="-10" dirty="0">
                <a:solidFill>
                  <a:srgbClr val="333333"/>
                </a:solidFill>
                <a:latin typeface="Trebuchet MS"/>
                <a:cs typeface="Trebuchet MS"/>
              </a:rPr>
              <a:t>:</a:t>
            </a:r>
            <a:r>
              <a:rPr sz="2000" b="0" spc="-125" dirty="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sz="2000" b="0" dirty="0">
                <a:solidFill>
                  <a:srgbClr val="333333"/>
                </a:solidFill>
                <a:latin typeface="Trebuchet MS"/>
                <a:cs typeface="Trebuchet MS"/>
              </a:rPr>
              <a:t>Applications</a:t>
            </a:r>
            <a:r>
              <a:rPr sz="2000" b="0" spc="-20" dirty="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sz="2000" b="0" dirty="0">
                <a:solidFill>
                  <a:srgbClr val="333333"/>
                </a:solidFill>
                <a:latin typeface="Trebuchet MS"/>
                <a:cs typeface="Trebuchet MS"/>
              </a:rPr>
              <a:t>evaluated</a:t>
            </a:r>
            <a:r>
              <a:rPr sz="2000" b="0" spc="-20" dirty="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sz="2000" b="0" dirty="0">
                <a:solidFill>
                  <a:srgbClr val="333333"/>
                </a:solidFill>
                <a:latin typeface="Trebuchet MS"/>
                <a:cs typeface="Trebuchet MS"/>
              </a:rPr>
              <a:t>by</a:t>
            </a:r>
            <a:r>
              <a:rPr sz="2000" b="0" spc="-25" dirty="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sz="2000" b="0" dirty="0">
                <a:solidFill>
                  <a:srgbClr val="333333"/>
                </a:solidFill>
                <a:latin typeface="Trebuchet MS"/>
                <a:cs typeface="Trebuchet MS"/>
              </a:rPr>
              <a:t>Enterprise</a:t>
            </a:r>
            <a:r>
              <a:rPr sz="2000" b="0" spc="-20" dirty="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sz="2000" b="0" spc="-10" dirty="0">
                <a:solidFill>
                  <a:srgbClr val="333333"/>
                </a:solidFill>
                <a:latin typeface="Trebuchet MS"/>
                <a:cs typeface="Trebuchet MS"/>
              </a:rPr>
              <a:t>staff</a:t>
            </a:r>
            <a:endParaRPr sz="2000">
              <a:latin typeface="Trebuchet MS"/>
              <a:cs typeface="Trebuchet MS"/>
            </a:endParaRPr>
          </a:p>
          <a:p>
            <a:pPr marL="469265" indent="-355600">
              <a:lnSpc>
                <a:spcPct val="100000"/>
              </a:lnSpc>
              <a:spcBef>
                <a:spcPts val="1360"/>
              </a:spcBef>
              <a:buFont typeface="Trebuchet MS"/>
              <a:buChar char="●"/>
              <a:tabLst>
                <a:tab pos="469265" algn="l"/>
              </a:tabLst>
            </a:pPr>
            <a:r>
              <a:rPr sz="2000" dirty="0">
                <a:solidFill>
                  <a:srgbClr val="333333"/>
                </a:solidFill>
              </a:rPr>
              <a:t>4:30</a:t>
            </a:r>
            <a:r>
              <a:rPr sz="2000" spc="-25" dirty="0">
                <a:solidFill>
                  <a:srgbClr val="333333"/>
                </a:solidFill>
              </a:rPr>
              <a:t> </a:t>
            </a:r>
            <a:r>
              <a:rPr sz="2000" dirty="0">
                <a:solidFill>
                  <a:srgbClr val="333333"/>
                </a:solidFill>
              </a:rPr>
              <a:t>p.m.,</a:t>
            </a:r>
            <a:r>
              <a:rPr sz="2000" spc="-25" dirty="0">
                <a:solidFill>
                  <a:srgbClr val="333333"/>
                </a:solidFill>
              </a:rPr>
              <a:t> </a:t>
            </a:r>
            <a:r>
              <a:rPr sz="2000" dirty="0">
                <a:solidFill>
                  <a:srgbClr val="333333"/>
                </a:solidFill>
              </a:rPr>
              <a:t>June</a:t>
            </a:r>
            <a:r>
              <a:rPr sz="2000" spc="-30" dirty="0">
                <a:solidFill>
                  <a:srgbClr val="333333"/>
                </a:solidFill>
              </a:rPr>
              <a:t> </a:t>
            </a:r>
            <a:r>
              <a:rPr sz="2000" dirty="0">
                <a:solidFill>
                  <a:srgbClr val="333333"/>
                </a:solidFill>
              </a:rPr>
              <a:t>26,</a:t>
            </a:r>
            <a:r>
              <a:rPr sz="2000" spc="-25" dirty="0">
                <a:solidFill>
                  <a:srgbClr val="333333"/>
                </a:solidFill>
              </a:rPr>
              <a:t> </a:t>
            </a:r>
            <a:r>
              <a:rPr sz="2000" dirty="0">
                <a:solidFill>
                  <a:srgbClr val="333333"/>
                </a:solidFill>
              </a:rPr>
              <a:t>2025</a:t>
            </a:r>
            <a:r>
              <a:rPr sz="2000" b="0" dirty="0">
                <a:solidFill>
                  <a:srgbClr val="333333"/>
                </a:solidFill>
                <a:latin typeface="Trebuchet MS"/>
                <a:cs typeface="Trebuchet MS"/>
              </a:rPr>
              <a:t>:</a:t>
            </a:r>
            <a:r>
              <a:rPr sz="2000" b="0" spc="-35" dirty="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sz="2000" b="0" dirty="0">
                <a:solidFill>
                  <a:srgbClr val="333333"/>
                </a:solidFill>
                <a:latin typeface="Trebuchet MS"/>
                <a:cs typeface="Trebuchet MS"/>
              </a:rPr>
              <a:t>Board</a:t>
            </a:r>
            <a:r>
              <a:rPr sz="2000" b="0" spc="-35" dirty="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sz="2000" b="0" dirty="0">
                <a:solidFill>
                  <a:srgbClr val="333333"/>
                </a:solidFill>
                <a:latin typeface="Trebuchet MS"/>
                <a:cs typeface="Trebuchet MS"/>
              </a:rPr>
              <a:t>of</a:t>
            </a:r>
            <a:r>
              <a:rPr sz="2000" b="0" spc="-15" dirty="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sz="2000" b="0" dirty="0">
                <a:solidFill>
                  <a:srgbClr val="333333"/>
                </a:solidFill>
                <a:latin typeface="Trebuchet MS"/>
                <a:cs typeface="Trebuchet MS"/>
              </a:rPr>
              <a:t>Directors</a:t>
            </a:r>
            <a:r>
              <a:rPr sz="2000" b="0" spc="-30" dirty="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sz="2000" b="0" dirty="0">
                <a:solidFill>
                  <a:srgbClr val="333333"/>
                </a:solidFill>
                <a:latin typeface="Trebuchet MS"/>
                <a:cs typeface="Trebuchet MS"/>
              </a:rPr>
              <a:t>review</a:t>
            </a:r>
            <a:r>
              <a:rPr sz="2000" b="0" spc="-30" dirty="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sz="2000" b="0" dirty="0">
                <a:solidFill>
                  <a:srgbClr val="333333"/>
                </a:solidFill>
                <a:latin typeface="Trebuchet MS"/>
                <a:cs typeface="Trebuchet MS"/>
              </a:rPr>
              <a:t>and</a:t>
            </a:r>
            <a:r>
              <a:rPr sz="2000" b="0" spc="-25" dirty="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sz="2000" b="0" dirty="0">
                <a:solidFill>
                  <a:srgbClr val="333333"/>
                </a:solidFill>
                <a:latin typeface="Trebuchet MS"/>
                <a:cs typeface="Trebuchet MS"/>
              </a:rPr>
              <a:t>award</a:t>
            </a:r>
            <a:r>
              <a:rPr sz="2000" b="0" spc="-35" dirty="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sz="2000" b="0" spc="-10" dirty="0">
                <a:solidFill>
                  <a:srgbClr val="333333"/>
                </a:solidFill>
                <a:latin typeface="Trebuchet MS"/>
                <a:cs typeface="Trebuchet MS"/>
              </a:rPr>
              <a:t>projects.</a:t>
            </a:r>
            <a:endParaRPr sz="2000">
              <a:latin typeface="Trebuchet MS"/>
              <a:cs typeface="Trebuchet MS"/>
            </a:endParaRPr>
          </a:p>
          <a:p>
            <a:pPr marL="469265" indent="-355600">
              <a:lnSpc>
                <a:spcPct val="100000"/>
              </a:lnSpc>
              <a:spcBef>
                <a:spcPts val="1360"/>
              </a:spcBef>
              <a:buFont typeface="Trebuchet MS"/>
              <a:buChar char="●"/>
              <a:tabLst>
                <a:tab pos="469265" algn="l"/>
              </a:tabLst>
            </a:pPr>
            <a:r>
              <a:rPr sz="2000" dirty="0">
                <a:solidFill>
                  <a:srgbClr val="333333"/>
                </a:solidFill>
              </a:rPr>
              <a:t>No</a:t>
            </a:r>
            <a:r>
              <a:rPr sz="2000" spc="-30" dirty="0">
                <a:solidFill>
                  <a:srgbClr val="333333"/>
                </a:solidFill>
              </a:rPr>
              <a:t> </a:t>
            </a:r>
            <a:r>
              <a:rPr sz="2000" dirty="0">
                <a:solidFill>
                  <a:srgbClr val="333333"/>
                </a:solidFill>
              </a:rPr>
              <a:t>later</a:t>
            </a:r>
            <a:r>
              <a:rPr sz="2000" spc="-40" dirty="0">
                <a:solidFill>
                  <a:srgbClr val="333333"/>
                </a:solidFill>
              </a:rPr>
              <a:t> </a:t>
            </a:r>
            <a:r>
              <a:rPr sz="2000" dirty="0">
                <a:solidFill>
                  <a:srgbClr val="333333"/>
                </a:solidFill>
              </a:rPr>
              <a:t>than</a:t>
            </a:r>
            <a:r>
              <a:rPr sz="2000" spc="-25" dirty="0">
                <a:solidFill>
                  <a:srgbClr val="333333"/>
                </a:solidFill>
              </a:rPr>
              <a:t> </a:t>
            </a:r>
            <a:r>
              <a:rPr sz="2000" dirty="0">
                <a:solidFill>
                  <a:srgbClr val="333333"/>
                </a:solidFill>
              </a:rPr>
              <a:t>July</a:t>
            </a:r>
            <a:r>
              <a:rPr sz="2000" spc="-35" dirty="0">
                <a:solidFill>
                  <a:srgbClr val="333333"/>
                </a:solidFill>
              </a:rPr>
              <a:t> </a:t>
            </a:r>
            <a:r>
              <a:rPr sz="2000" dirty="0">
                <a:solidFill>
                  <a:srgbClr val="333333"/>
                </a:solidFill>
              </a:rPr>
              <a:t>31,</a:t>
            </a:r>
            <a:r>
              <a:rPr sz="2000" spc="-35" dirty="0">
                <a:solidFill>
                  <a:srgbClr val="333333"/>
                </a:solidFill>
              </a:rPr>
              <a:t> </a:t>
            </a:r>
            <a:r>
              <a:rPr sz="2000" dirty="0">
                <a:solidFill>
                  <a:srgbClr val="333333"/>
                </a:solidFill>
              </a:rPr>
              <a:t>2025</a:t>
            </a:r>
            <a:r>
              <a:rPr sz="2000" b="0" dirty="0">
                <a:solidFill>
                  <a:srgbClr val="333333"/>
                </a:solidFill>
                <a:latin typeface="Trebuchet MS"/>
                <a:cs typeface="Trebuchet MS"/>
              </a:rPr>
              <a:t>:</a:t>
            </a:r>
            <a:r>
              <a:rPr sz="2000" b="0" spc="-135" dirty="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sz="2000" b="0" dirty="0">
                <a:solidFill>
                  <a:srgbClr val="333333"/>
                </a:solidFill>
                <a:latin typeface="Trebuchet MS"/>
                <a:cs typeface="Trebuchet MS"/>
              </a:rPr>
              <a:t>Award</a:t>
            </a:r>
            <a:r>
              <a:rPr sz="2000" b="0" spc="-40" dirty="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sz="2000" b="0" dirty="0">
                <a:solidFill>
                  <a:srgbClr val="333333"/>
                </a:solidFill>
                <a:latin typeface="Trebuchet MS"/>
                <a:cs typeface="Trebuchet MS"/>
              </a:rPr>
              <a:t>Notices</a:t>
            </a:r>
            <a:r>
              <a:rPr sz="2000" b="0" spc="-25" dirty="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sz="2000" b="0" dirty="0">
                <a:solidFill>
                  <a:srgbClr val="333333"/>
                </a:solidFill>
                <a:latin typeface="Trebuchet MS"/>
                <a:cs typeface="Trebuchet MS"/>
              </a:rPr>
              <a:t>Sent</a:t>
            </a:r>
            <a:r>
              <a:rPr sz="2000" b="0" spc="-30" dirty="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sz="2000" b="0" dirty="0">
                <a:solidFill>
                  <a:srgbClr val="333333"/>
                </a:solidFill>
                <a:latin typeface="Trebuchet MS"/>
                <a:cs typeface="Trebuchet MS"/>
              </a:rPr>
              <a:t>to</a:t>
            </a:r>
            <a:r>
              <a:rPr sz="2000" b="0" spc="-125" dirty="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sz="2000" b="0" dirty="0">
                <a:solidFill>
                  <a:srgbClr val="333333"/>
                </a:solidFill>
                <a:latin typeface="Trebuchet MS"/>
                <a:cs typeface="Trebuchet MS"/>
              </a:rPr>
              <a:t>Applicable</a:t>
            </a:r>
            <a:r>
              <a:rPr sz="2000" b="0" spc="-30" dirty="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sz="2000" b="0" spc="-10" dirty="0">
                <a:solidFill>
                  <a:srgbClr val="333333"/>
                </a:solidFill>
                <a:latin typeface="Trebuchet MS"/>
                <a:cs typeface="Trebuchet MS"/>
              </a:rPr>
              <a:t>Parties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933450" marR="5080" lvl="0" indent="-921385" defTabSz="91440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</a:rPr>
              <a:t>“Community Clean</a:t>
            </a:r>
            <a:r>
              <a:rPr kumimoji="0" sz="1200" b="0" i="0" u="none" strike="noStrike" kern="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</a:rPr>
              <a:t> 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</a:rPr>
              <a:t>Transportation</a:t>
            </a:r>
            <a:r>
              <a:rPr kumimoji="0" sz="1200" b="0" i="0" u="none" strike="noStrike" kern="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</a:rPr>
              <a:t>Assistance” 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</a:rPr>
              <a:t>Grant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</a:rPr>
              <a:t>Funding</a:t>
            </a:r>
            <a:r>
              <a:rPr kumimoji="0" sz="1200" b="0" i="0" u="none" strike="noStrike" kern="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</a:rPr>
              <a:t>Program</a:t>
            </a:r>
            <a:r>
              <a:rPr kumimoji="0" sz="1200" b="0" i="0" u="none" strike="noStrike" kern="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</a:rPr>
              <a:t> 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</a:rPr>
              <a:t>(CCTAP)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</a:rPr>
              <a:t>Fall</a:t>
            </a:r>
            <a:r>
              <a:rPr kumimoji="0" sz="1200" b="0" i="0" u="none" strike="noStrike" kern="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</a:rPr>
              <a:t> 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</a:rPr>
              <a:t>2024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38100" marR="0" lvl="0" indent="0" defTabSz="91440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200" b="0" i="0" u="none" strike="noStrike" kern="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</a:rPr>
              <a:pPr marL="38100" marR="0" lvl="0" indent="0" defTabSz="914400" eaLnBrk="1" fontAlgn="auto" latinLnBrk="0" hangingPunct="1">
                <a:lnSpc>
                  <a:spcPct val="100000"/>
                </a:lnSpc>
                <a:spcBef>
                  <a:spcPts val="2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sz="1200" b="0" i="0" u="none" strike="noStrike" kern="0" cap="none" spc="-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12700" marR="5080">
              <a:lnSpc>
                <a:spcPts val="3460"/>
              </a:lnSpc>
              <a:spcBef>
                <a:spcPts val="530"/>
              </a:spcBef>
            </a:pPr>
            <a:r>
              <a:rPr b="0" dirty="0">
                <a:latin typeface="Trebuchet MS"/>
                <a:cs typeface="Trebuchet MS"/>
              </a:rPr>
              <a:t>“Community</a:t>
            </a:r>
            <a:r>
              <a:rPr b="0" spc="-80" dirty="0">
                <a:latin typeface="Trebuchet MS"/>
                <a:cs typeface="Trebuchet MS"/>
              </a:rPr>
              <a:t> </a:t>
            </a:r>
            <a:r>
              <a:rPr b="0" dirty="0">
                <a:latin typeface="Trebuchet MS"/>
                <a:cs typeface="Trebuchet MS"/>
              </a:rPr>
              <a:t>Clean</a:t>
            </a:r>
            <a:r>
              <a:rPr b="0" spc="-110" dirty="0">
                <a:latin typeface="Trebuchet MS"/>
                <a:cs typeface="Trebuchet MS"/>
              </a:rPr>
              <a:t> </a:t>
            </a:r>
            <a:r>
              <a:rPr b="0" spc="-45" dirty="0">
                <a:latin typeface="Trebuchet MS"/>
                <a:cs typeface="Trebuchet MS"/>
              </a:rPr>
              <a:t>Transportation</a:t>
            </a:r>
            <a:r>
              <a:rPr b="0" spc="-200" dirty="0">
                <a:latin typeface="Trebuchet MS"/>
                <a:cs typeface="Trebuchet MS"/>
              </a:rPr>
              <a:t> </a:t>
            </a:r>
            <a:r>
              <a:rPr b="0" spc="-10" dirty="0">
                <a:latin typeface="Trebuchet MS"/>
                <a:cs typeface="Trebuchet MS"/>
              </a:rPr>
              <a:t>Assistance” </a:t>
            </a:r>
            <a:r>
              <a:rPr b="0" dirty="0">
                <a:latin typeface="Trebuchet MS"/>
                <a:cs typeface="Trebuchet MS"/>
              </a:rPr>
              <a:t>Grant</a:t>
            </a:r>
            <a:r>
              <a:rPr b="0" spc="-120" dirty="0">
                <a:latin typeface="Trebuchet MS"/>
                <a:cs typeface="Trebuchet MS"/>
              </a:rPr>
              <a:t> </a:t>
            </a:r>
            <a:r>
              <a:rPr b="0" dirty="0">
                <a:latin typeface="Trebuchet MS"/>
                <a:cs typeface="Trebuchet MS"/>
              </a:rPr>
              <a:t>Funding</a:t>
            </a:r>
            <a:r>
              <a:rPr b="0" spc="-114" dirty="0">
                <a:latin typeface="Trebuchet MS"/>
                <a:cs typeface="Trebuchet MS"/>
              </a:rPr>
              <a:t> </a:t>
            </a:r>
            <a:r>
              <a:rPr b="0" spc="-10" dirty="0">
                <a:latin typeface="Trebuchet MS"/>
                <a:cs typeface="Trebuchet MS"/>
              </a:rPr>
              <a:t>Program</a:t>
            </a:r>
            <a:r>
              <a:rPr b="0" spc="-114" dirty="0">
                <a:latin typeface="Trebuchet MS"/>
                <a:cs typeface="Trebuchet MS"/>
              </a:rPr>
              <a:t> </a:t>
            </a:r>
            <a:r>
              <a:rPr b="0" spc="-25" dirty="0">
                <a:latin typeface="Trebuchet MS"/>
                <a:cs typeface="Trebuchet MS"/>
              </a:rPr>
              <a:t>(CCTAP)</a:t>
            </a:r>
            <a:r>
              <a:rPr b="0" spc="-114" dirty="0">
                <a:latin typeface="Trebuchet MS"/>
                <a:cs typeface="Trebuchet MS"/>
              </a:rPr>
              <a:t> </a:t>
            </a:r>
            <a:r>
              <a:rPr b="0" dirty="0">
                <a:latin typeface="Trebuchet MS"/>
                <a:cs typeface="Trebuchet MS"/>
              </a:rPr>
              <a:t>-</a:t>
            </a:r>
            <a:r>
              <a:rPr b="0" spc="-65" dirty="0">
                <a:latin typeface="Trebuchet MS"/>
                <a:cs typeface="Trebuchet MS"/>
              </a:rPr>
              <a:t> </a:t>
            </a:r>
            <a:r>
              <a:rPr spc="-10" dirty="0"/>
              <a:t>Timeline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660140" y="2980942"/>
            <a:ext cx="1859914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0" b="1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Q&amp;A</a:t>
            </a:r>
            <a:endParaRPr kumimoji="0" sz="6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660140" y="4627433"/>
            <a:ext cx="1957070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32893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Andrew</a:t>
            </a:r>
            <a:r>
              <a:rPr kumimoji="0" sz="1600" b="1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Valdez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Planning</a:t>
            </a:r>
            <a:r>
              <a:rPr kumimoji="0" sz="16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Team</a:t>
            </a:r>
            <a:r>
              <a:rPr kumimoji="0" sz="16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Lead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720-963-</a:t>
            </a:r>
            <a:r>
              <a:rPr kumimoji="0" sz="16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3329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sng" strike="noStrike" kern="0" cap="none" spc="-25" normalizeH="0" baseline="0" noProof="0" dirty="0">
                <a:ln>
                  <a:noFill/>
                </a:ln>
                <a:solidFill>
                  <a:srgbClr val="F49100"/>
                </a:solidFill>
                <a:effectLst/>
                <a:uLnTx/>
                <a:uFill>
                  <a:solidFill>
                    <a:srgbClr val="F49100"/>
                  </a:solidFill>
                </a:uFill>
                <a:latin typeface="Gill Sans MT"/>
                <a:cs typeface="Gill Sans MT"/>
                <a:hlinkClick r:id="rId3"/>
              </a:rPr>
              <a:t>andrew.valdez@dot.gov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3C5A80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12" cy="568615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0" y="767587"/>
            <a:ext cx="6551295" cy="2498725"/>
          </a:xfrm>
          <a:prstGeom prst="rect">
            <a:avLst/>
          </a:prstGeom>
          <a:solidFill>
            <a:srgbClr val="3C5A80">
              <a:alpha val="50195"/>
            </a:srgbClr>
          </a:solidFill>
        </p:spPr>
        <p:txBody>
          <a:bodyPr vert="horz" wrap="square" lIns="0" tIns="121920" rIns="0" bIns="0" rtlCol="0">
            <a:spAutoFit/>
          </a:bodyPr>
          <a:lstStyle/>
          <a:p>
            <a:pPr marL="341630" marR="205740" lvl="0" indent="0" defTabSz="914400" eaLnBrk="1" fontAlgn="auto" latinLnBrk="0" hangingPunct="1">
              <a:lnSpc>
                <a:spcPct val="100899"/>
              </a:lnSpc>
              <a:spcBef>
                <a:spcPts val="9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5400" b="1" i="0" u="none" strike="noStrike" kern="0" cap="none" spc="-5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Colorado</a:t>
            </a:r>
            <a:r>
              <a:rPr kumimoji="0" sz="5400" b="1" i="0" u="none" strike="noStrike" kern="0" cap="none" spc="2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5400" b="1" i="0" u="none" strike="noStrike" kern="0" cap="none" spc="-50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Highway</a:t>
            </a:r>
            <a:r>
              <a:rPr kumimoji="0" sz="5400" b="1" i="0" u="none" strike="noStrike" kern="0" cap="none" spc="2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54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14 </a:t>
            </a:r>
            <a:r>
              <a:rPr kumimoji="0" sz="5400" b="1" i="0" u="none" strike="noStrike" kern="0" cap="none" spc="-40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Safety</a:t>
            </a:r>
            <a:r>
              <a:rPr kumimoji="0" sz="5400" b="1" i="0" u="none" strike="noStrike" kern="0" cap="none" spc="2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5400" b="1" i="0" u="none" strike="noStrike" kern="0" cap="none" spc="-50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Study</a:t>
            </a:r>
            <a:endParaRPr kumimoji="0" sz="5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341630" marR="0" lvl="0" indent="0" defTabSz="914400" eaLnBrk="1" fontAlgn="auto" latinLnBrk="0" hangingPunct="1">
              <a:lnSpc>
                <a:spcPct val="100000"/>
              </a:lnSpc>
              <a:spcBef>
                <a:spcPts val="1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Draft</a:t>
            </a:r>
            <a:r>
              <a:rPr kumimoji="0" sz="2800" b="0" i="0" u="none" strike="noStrike" kern="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Recommendations</a:t>
            </a:r>
            <a:r>
              <a:rPr kumimoji="0" sz="2800" b="0" i="0" u="none" strike="noStrike" kern="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2800" b="0" i="0" u="none" strike="noStrike" kern="0" cap="none" spc="-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 Linotype"/>
                <a:cs typeface="Palatino Linotype"/>
              </a:rPr>
              <a:t>November</a:t>
            </a:r>
            <a:r>
              <a:rPr kumimoji="0" sz="2800" b="0" i="0" u="none" strike="noStrike" kern="0" cap="none" spc="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 Linotype"/>
                <a:cs typeface="Palatino Linotype"/>
              </a:rPr>
              <a:t> </a:t>
            </a:r>
            <a:r>
              <a:rPr kumimoji="0" sz="28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2024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731832" y="5686161"/>
            <a:ext cx="2373083" cy="1105899"/>
          </a:xfrm>
          <a:prstGeom prst="rect">
            <a:avLst/>
          </a:prstGeom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9525" y="-9525"/>
            <a:ext cx="12211050" cy="2744470"/>
            <a:chOff x="-9525" y="-9525"/>
            <a:chExt cx="12211050" cy="274447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2192000" cy="2725420"/>
            </a:xfrm>
            <a:custGeom>
              <a:avLst/>
              <a:gdLst/>
              <a:ahLst/>
              <a:cxnLst/>
              <a:rect l="l" t="t" r="r" b="b"/>
              <a:pathLst>
                <a:path w="12192000" h="2725420">
                  <a:moveTo>
                    <a:pt x="12192000" y="0"/>
                  </a:moveTo>
                  <a:lnTo>
                    <a:pt x="0" y="0"/>
                  </a:lnTo>
                  <a:lnTo>
                    <a:pt x="0" y="2724912"/>
                  </a:lnTo>
                  <a:lnTo>
                    <a:pt x="12192000" y="2724912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3C5A8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12192000" cy="2725420"/>
            </a:xfrm>
            <a:custGeom>
              <a:avLst/>
              <a:gdLst/>
              <a:ahLst/>
              <a:cxnLst/>
              <a:rect l="l" t="t" r="r" b="b"/>
              <a:pathLst>
                <a:path w="12192000" h="2725420">
                  <a:moveTo>
                    <a:pt x="12192000" y="0"/>
                  </a:moveTo>
                  <a:lnTo>
                    <a:pt x="12192000" y="2724912"/>
                  </a:lnTo>
                  <a:lnTo>
                    <a:pt x="0" y="2724912"/>
                  </a:lnTo>
                  <a:lnTo>
                    <a:pt x="0" y="0"/>
                  </a:lnTo>
                </a:path>
              </a:pathLst>
            </a:custGeom>
            <a:ln w="19049">
              <a:solidFill>
                <a:srgbClr val="3C5A8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09091" y="263018"/>
            <a:ext cx="271399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640" dirty="0"/>
              <a:t>PROJECT</a:t>
            </a:r>
            <a:r>
              <a:rPr spc="175" dirty="0"/>
              <a:t> </a:t>
            </a:r>
            <a:r>
              <a:rPr spc="-915" dirty="0"/>
              <a:t>GOAL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62251" y="998825"/>
            <a:ext cx="10833735" cy="8502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lvl="0" indent="635" algn="just" defTabSz="914400" eaLnBrk="1" fontAlgn="auto" latinLnBrk="0" hangingPunct="1">
              <a:lnSpc>
                <a:spcPct val="100299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To</a:t>
            </a:r>
            <a:r>
              <a:rPr kumimoji="0" sz="1800" b="0" i="0" u="none" strike="noStrike" kern="0" cap="none" spc="2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improve</a:t>
            </a:r>
            <a:r>
              <a:rPr kumimoji="0" sz="1800" b="0" i="0" u="none" strike="noStrike" kern="0" cap="none" spc="2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safety</a:t>
            </a:r>
            <a:r>
              <a:rPr kumimoji="0" sz="1800" b="0" i="0" u="none" strike="noStrike" kern="0" cap="none" spc="2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along</a:t>
            </a:r>
            <a:r>
              <a:rPr kumimoji="0" sz="1800" b="0" i="0" u="none" strike="noStrike" kern="0" cap="none" spc="2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Colorado</a:t>
            </a:r>
            <a:r>
              <a:rPr kumimoji="0" sz="1800" b="0" i="0" u="none" strike="noStrike" kern="0" cap="none" spc="2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Highway</a:t>
            </a:r>
            <a:r>
              <a:rPr kumimoji="0" sz="1800" b="0" i="0" u="none" strike="noStrike" kern="0" cap="none" spc="2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(CO)</a:t>
            </a:r>
            <a:r>
              <a:rPr kumimoji="0" sz="1800" b="0" i="0" u="none" strike="noStrike" kern="0" cap="none" spc="2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14</a:t>
            </a:r>
            <a:r>
              <a:rPr kumimoji="0" sz="1800" b="0" i="0" u="none" strike="noStrike" kern="0" cap="none" spc="2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from</a:t>
            </a:r>
            <a:r>
              <a:rPr kumimoji="0" sz="1800" b="0" i="0" u="none" strike="noStrike" kern="0" cap="none" spc="2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Larimer</a:t>
            </a:r>
            <a:r>
              <a:rPr kumimoji="0" sz="1800" b="0" i="0" u="none" strike="noStrike" kern="0" cap="none" spc="2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County</a:t>
            </a:r>
            <a:r>
              <a:rPr kumimoji="0" sz="1800" b="0" i="0" u="none" strike="noStrike" kern="0" cap="none" spc="2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Road</a:t>
            </a:r>
            <a:r>
              <a:rPr kumimoji="0" sz="1800" b="0" i="0" u="none" strike="noStrike" kern="0" cap="none" spc="2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5</a:t>
            </a:r>
            <a:r>
              <a:rPr kumimoji="0" sz="1800" b="0" i="0" u="none" strike="noStrike" kern="0" cap="none" spc="2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to</a:t>
            </a:r>
            <a:r>
              <a:rPr kumimoji="0" sz="1800" b="0" i="0" u="none" strike="noStrike" kern="0" cap="none" spc="2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Weld</a:t>
            </a:r>
            <a:r>
              <a:rPr kumimoji="0" sz="1800" b="0" i="0" u="none" strike="noStrike" kern="0" cap="none" spc="25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County</a:t>
            </a:r>
            <a:r>
              <a:rPr kumimoji="0" sz="1800" b="0" i="0" u="none" strike="noStrike" kern="0" cap="none" spc="2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Road</a:t>
            </a:r>
            <a:r>
              <a:rPr kumimoji="0" sz="1800" b="0" i="0" u="none" strike="noStrike" kern="0" cap="none" spc="25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43.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A</a:t>
            </a:r>
            <a:r>
              <a:rPr kumimoji="0" sz="1800" b="0" i="0" u="none" strike="noStrike" kern="0" cap="none" spc="1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crash</a:t>
            </a:r>
            <a:r>
              <a:rPr kumimoji="0" sz="1800" b="0" i="0" u="none" strike="noStrike" kern="0" cap="none" spc="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data</a:t>
            </a:r>
            <a:r>
              <a:rPr kumimoji="0" sz="1800" b="0" i="0" u="none" strike="noStrike" kern="0" cap="none" spc="1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analysis,</a:t>
            </a:r>
            <a:r>
              <a:rPr kumimoji="0" sz="1800" b="0" i="0" u="none" strike="noStrike" kern="0" cap="none" spc="1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travel</a:t>
            </a:r>
            <a:r>
              <a:rPr kumimoji="0" sz="1800" b="0" i="0" u="none" strike="noStrike" kern="0" cap="none" spc="1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pattern</a:t>
            </a:r>
            <a:r>
              <a:rPr kumimoji="0" sz="1800" b="0" i="0" u="none" strike="noStrike" kern="0" cap="none" spc="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analysis,</a:t>
            </a:r>
            <a:r>
              <a:rPr kumimoji="0" sz="1800" b="0" i="0" u="none" strike="noStrike" kern="0" cap="none" spc="1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Road</a:t>
            </a:r>
            <a:r>
              <a:rPr kumimoji="0" sz="1800" b="0" i="0" u="none" strike="noStrike" kern="0" cap="none" spc="1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Safety</a:t>
            </a:r>
            <a:r>
              <a:rPr kumimoji="0" sz="1800" b="0" i="0" u="none" strike="noStrike" kern="0" cap="none" spc="1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Audit</a:t>
            </a:r>
            <a:r>
              <a:rPr kumimoji="0" sz="1800" b="0" i="0" u="none" strike="noStrike" kern="0" cap="none" spc="1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(RSA),</a:t>
            </a:r>
            <a:r>
              <a:rPr kumimoji="0" sz="1800" b="0" i="0" u="none" strike="noStrike" kern="0" cap="none" spc="1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virtual</a:t>
            </a:r>
            <a:r>
              <a:rPr kumimoji="0" sz="1800" b="0" i="0" u="none" strike="noStrike" kern="0" cap="none" spc="1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audit,</a:t>
            </a:r>
            <a:r>
              <a:rPr kumimoji="0" sz="1800" b="0" i="0" u="none" strike="noStrike" kern="0" cap="none" spc="1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field</a:t>
            </a:r>
            <a:r>
              <a:rPr kumimoji="0" sz="1800" b="0" i="0" u="none" strike="noStrike" kern="0" cap="none" spc="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review,</a:t>
            </a:r>
            <a:r>
              <a:rPr kumimoji="0" sz="1800" b="0" i="0" u="none" strike="noStrike" kern="0" cap="none" spc="1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and</a:t>
            </a:r>
            <a:r>
              <a:rPr kumimoji="0" sz="1800" b="0" i="0" u="none" strike="noStrike" kern="0" cap="none" spc="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stakeholder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interviews</a:t>
            </a:r>
            <a:r>
              <a:rPr kumimoji="0" sz="1800" b="0" i="0" u="none" strike="noStrike" kern="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were</a:t>
            </a:r>
            <a:r>
              <a:rPr kumimoji="0" sz="1800" b="0" i="0" u="none" strike="noStrike" kern="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conducted</a:t>
            </a:r>
            <a:r>
              <a:rPr kumimoji="0" sz="1800" b="0" i="0" u="none" strike="noStrike" kern="0" cap="none" spc="-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to</a:t>
            </a:r>
            <a:r>
              <a:rPr kumimoji="0" sz="1800" b="0" i="0" u="none" strike="noStrike" kern="0" cap="none" spc="-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inform</a:t>
            </a:r>
            <a:r>
              <a:rPr kumimoji="0" sz="1800" b="0" i="0" u="none" strike="noStrike" kern="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the</a:t>
            </a:r>
            <a:r>
              <a:rPr kumimoji="0" sz="1800" b="0" i="0" u="none" strike="noStrike" kern="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recommendations.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511301" y="2182431"/>
            <a:ext cx="11160125" cy="3522979"/>
            <a:chOff x="511301" y="2182431"/>
            <a:chExt cx="11160125" cy="3522979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0351" y="2201478"/>
              <a:ext cx="11121717" cy="3484682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520826" y="2191956"/>
              <a:ext cx="11141075" cy="3503929"/>
            </a:xfrm>
            <a:custGeom>
              <a:avLst/>
              <a:gdLst/>
              <a:ahLst/>
              <a:cxnLst/>
              <a:rect l="l" t="t" r="r" b="b"/>
              <a:pathLst>
                <a:path w="11141075" h="3503929">
                  <a:moveTo>
                    <a:pt x="0" y="0"/>
                  </a:moveTo>
                  <a:lnTo>
                    <a:pt x="11140770" y="0"/>
                  </a:lnTo>
                  <a:lnTo>
                    <a:pt x="11140770" y="3503726"/>
                  </a:lnTo>
                  <a:lnTo>
                    <a:pt x="0" y="3503726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ED6C4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621791" y="3615308"/>
              <a:ext cx="10909300" cy="649605"/>
            </a:xfrm>
            <a:custGeom>
              <a:avLst/>
              <a:gdLst/>
              <a:ahLst/>
              <a:cxnLst/>
              <a:rect l="l" t="t" r="r" b="b"/>
              <a:pathLst>
                <a:path w="10909300" h="649604">
                  <a:moveTo>
                    <a:pt x="0" y="0"/>
                  </a:moveTo>
                  <a:lnTo>
                    <a:pt x="10908792" y="0"/>
                  </a:lnTo>
                  <a:lnTo>
                    <a:pt x="10908792" y="649224"/>
                  </a:lnTo>
                  <a:lnTo>
                    <a:pt x="0" y="649224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ED6C4D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1014699" y="4769494"/>
            <a:ext cx="1873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N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9731832" y="5087218"/>
            <a:ext cx="2373630" cy="1704975"/>
            <a:chOff x="9731832" y="5087218"/>
            <a:chExt cx="2373630" cy="1704975"/>
          </a:xfrm>
        </p:grpSpPr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731832" y="5686161"/>
              <a:ext cx="2373081" cy="1105899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0918371" y="5087218"/>
              <a:ext cx="365760" cy="365760"/>
            </a:xfrm>
            <a:custGeom>
              <a:avLst/>
              <a:gdLst/>
              <a:ahLst/>
              <a:cxnLst/>
              <a:rect l="l" t="t" r="r" b="b"/>
              <a:pathLst>
                <a:path w="365759" h="365760">
                  <a:moveTo>
                    <a:pt x="182880" y="0"/>
                  </a:moveTo>
                  <a:lnTo>
                    <a:pt x="0" y="182880"/>
                  </a:lnTo>
                  <a:lnTo>
                    <a:pt x="91440" y="182880"/>
                  </a:lnTo>
                  <a:lnTo>
                    <a:pt x="91440" y="365760"/>
                  </a:lnTo>
                  <a:lnTo>
                    <a:pt x="274320" y="365760"/>
                  </a:lnTo>
                  <a:lnTo>
                    <a:pt x="274320" y="182880"/>
                  </a:lnTo>
                  <a:lnTo>
                    <a:pt x="365760" y="182880"/>
                  </a:lnTo>
                  <a:lnTo>
                    <a:pt x="1828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29615" cy="6858000"/>
          </a:xfrm>
          <a:custGeom>
            <a:avLst/>
            <a:gdLst/>
            <a:ahLst/>
            <a:cxnLst/>
            <a:rect l="l" t="t" r="r" b="b"/>
            <a:pathLst>
              <a:path w="729615" h="6858000">
                <a:moveTo>
                  <a:pt x="729284" y="0"/>
                </a:moveTo>
                <a:lnTo>
                  <a:pt x="0" y="0"/>
                </a:lnTo>
                <a:lnTo>
                  <a:pt x="0" y="6858000"/>
                </a:lnTo>
                <a:lnTo>
                  <a:pt x="729284" y="6858000"/>
                </a:lnTo>
                <a:lnTo>
                  <a:pt x="729284" y="0"/>
                </a:lnTo>
                <a:close/>
              </a:path>
            </a:pathLst>
          </a:custGeom>
          <a:solidFill>
            <a:srgbClr val="3C5A80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8124" y="1921234"/>
            <a:ext cx="621030" cy="3041015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0" cap="none" spc="-7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CRASH</a:t>
            </a:r>
            <a:r>
              <a:rPr kumimoji="0" sz="3600" b="1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3600" b="1" i="0" u="none" strike="noStrike" kern="0" cap="none" spc="-7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ANALYSIS</a:t>
            </a:r>
            <a:endParaRPr kumimoji="0" sz="3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799925" y="276322"/>
            <a:ext cx="2022475" cy="1785620"/>
            <a:chOff x="1799925" y="276322"/>
            <a:chExt cx="2022475" cy="1785620"/>
          </a:xfrm>
        </p:grpSpPr>
        <p:sp>
          <p:nvSpPr>
            <p:cNvPr id="5" name="object 5"/>
            <p:cNvSpPr/>
            <p:nvPr/>
          </p:nvSpPr>
          <p:spPr>
            <a:xfrm>
              <a:off x="1799925" y="276322"/>
              <a:ext cx="2022475" cy="1785620"/>
            </a:xfrm>
            <a:custGeom>
              <a:avLst/>
              <a:gdLst/>
              <a:ahLst/>
              <a:cxnLst/>
              <a:rect l="l" t="t" r="r" b="b"/>
              <a:pathLst>
                <a:path w="2022475" h="1785620">
                  <a:moveTo>
                    <a:pt x="1011008" y="0"/>
                  </a:moveTo>
                  <a:lnTo>
                    <a:pt x="960549" y="1092"/>
                  </a:lnTo>
                  <a:lnTo>
                    <a:pt x="910729" y="4336"/>
                  </a:lnTo>
                  <a:lnTo>
                    <a:pt x="861608" y="9680"/>
                  </a:lnTo>
                  <a:lnTo>
                    <a:pt x="813243" y="17072"/>
                  </a:lnTo>
                  <a:lnTo>
                    <a:pt x="765693" y="26463"/>
                  </a:lnTo>
                  <a:lnTo>
                    <a:pt x="719014" y="37800"/>
                  </a:lnTo>
                  <a:lnTo>
                    <a:pt x="673266" y="51032"/>
                  </a:lnTo>
                  <a:lnTo>
                    <a:pt x="628506" y="66109"/>
                  </a:lnTo>
                  <a:lnTo>
                    <a:pt x="584791" y="82979"/>
                  </a:lnTo>
                  <a:lnTo>
                    <a:pt x="542180" y="101591"/>
                  </a:lnTo>
                  <a:lnTo>
                    <a:pt x="500731" y="121893"/>
                  </a:lnTo>
                  <a:lnTo>
                    <a:pt x="460502" y="143835"/>
                  </a:lnTo>
                  <a:lnTo>
                    <a:pt x="421550" y="167366"/>
                  </a:lnTo>
                  <a:lnTo>
                    <a:pt x="383934" y="192435"/>
                  </a:lnTo>
                  <a:lnTo>
                    <a:pt x="347711" y="218989"/>
                  </a:lnTo>
                  <a:lnTo>
                    <a:pt x="312939" y="246979"/>
                  </a:lnTo>
                  <a:lnTo>
                    <a:pt x="279677" y="276352"/>
                  </a:lnTo>
                  <a:lnTo>
                    <a:pt x="247982" y="307059"/>
                  </a:lnTo>
                  <a:lnTo>
                    <a:pt x="217912" y="339047"/>
                  </a:lnTo>
                  <a:lnTo>
                    <a:pt x="189525" y="372265"/>
                  </a:lnTo>
                  <a:lnTo>
                    <a:pt x="162878" y="406663"/>
                  </a:lnTo>
                  <a:lnTo>
                    <a:pt x="138031" y="442189"/>
                  </a:lnTo>
                  <a:lnTo>
                    <a:pt x="115041" y="478792"/>
                  </a:lnTo>
                  <a:lnTo>
                    <a:pt x="93965" y="516421"/>
                  </a:lnTo>
                  <a:lnTo>
                    <a:pt x="74861" y="555025"/>
                  </a:lnTo>
                  <a:lnTo>
                    <a:pt x="57789" y="594552"/>
                  </a:lnTo>
                  <a:lnTo>
                    <a:pt x="42804" y="634952"/>
                  </a:lnTo>
                  <a:lnTo>
                    <a:pt x="29966" y="676174"/>
                  </a:lnTo>
                  <a:lnTo>
                    <a:pt x="19333" y="718165"/>
                  </a:lnTo>
                  <a:lnTo>
                    <a:pt x="10961" y="760875"/>
                  </a:lnTo>
                  <a:lnTo>
                    <a:pt x="4910" y="804254"/>
                  </a:lnTo>
                  <a:lnTo>
                    <a:pt x="1237" y="848249"/>
                  </a:lnTo>
                  <a:lnTo>
                    <a:pt x="0" y="892810"/>
                  </a:lnTo>
                  <a:lnTo>
                    <a:pt x="1237" y="937370"/>
                  </a:lnTo>
                  <a:lnTo>
                    <a:pt x="4910" y="981365"/>
                  </a:lnTo>
                  <a:lnTo>
                    <a:pt x="10961" y="1024744"/>
                  </a:lnTo>
                  <a:lnTo>
                    <a:pt x="19333" y="1067454"/>
                  </a:lnTo>
                  <a:lnTo>
                    <a:pt x="29966" y="1109445"/>
                  </a:lnTo>
                  <a:lnTo>
                    <a:pt x="42804" y="1150667"/>
                  </a:lnTo>
                  <a:lnTo>
                    <a:pt x="57789" y="1191067"/>
                  </a:lnTo>
                  <a:lnTo>
                    <a:pt x="74861" y="1230594"/>
                  </a:lnTo>
                  <a:lnTo>
                    <a:pt x="93965" y="1269198"/>
                  </a:lnTo>
                  <a:lnTo>
                    <a:pt x="115041" y="1306827"/>
                  </a:lnTo>
                  <a:lnTo>
                    <a:pt x="138031" y="1343430"/>
                  </a:lnTo>
                  <a:lnTo>
                    <a:pt x="162878" y="1378956"/>
                  </a:lnTo>
                  <a:lnTo>
                    <a:pt x="189525" y="1413354"/>
                  </a:lnTo>
                  <a:lnTo>
                    <a:pt x="217912" y="1446572"/>
                  </a:lnTo>
                  <a:lnTo>
                    <a:pt x="247982" y="1478560"/>
                  </a:lnTo>
                  <a:lnTo>
                    <a:pt x="279677" y="1509267"/>
                  </a:lnTo>
                  <a:lnTo>
                    <a:pt x="312939" y="1538640"/>
                  </a:lnTo>
                  <a:lnTo>
                    <a:pt x="347711" y="1566630"/>
                  </a:lnTo>
                  <a:lnTo>
                    <a:pt x="383934" y="1593184"/>
                  </a:lnTo>
                  <a:lnTo>
                    <a:pt x="421550" y="1618253"/>
                  </a:lnTo>
                  <a:lnTo>
                    <a:pt x="460502" y="1641784"/>
                  </a:lnTo>
                  <a:lnTo>
                    <a:pt x="500731" y="1663726"/>
                  </a:lnTo>
                  <a:lnTo>
                    <a:pt x="542180" y="1684028"/>
                  </a:lnTo>
                  <a:lnTo>
                    <a:pt x="584791" y="1702640"/>
                  </a:lnTo>
                  <a:lnTo>
                    <a:pt x="628506" y="1719510"/>
                  </a:lnTo>
                  <a:lnTo>
                    <a:pt x="673266" y="1734587"/>
                  </a:lnTo>
                  <a:lnTo>
                    <a:pt x="719014" y="1747819"/>
                  </a:lnTo>
                  <a:lnTo>
                    <a:pt x="765693" y="1759156"/>
                  </a:lnTo>
                  <a:lnTo>
                    <a:pt x="813243" y="1768547"/>
                  </a:lnTo>
                  <a:lnTo>
                    <a:pt x="861608" y="1775939"/>
                  </a:lnTo>
                  <a:lnTo>
                    <a:pt x="910729" y="1781283"/>
                  </a:lnTo>
                  <a:lnTo>
                    <a:pt x="960549" y="1784527"/>
                  </a:lnTo>
                  <a:lnTo>
                    <a:pt x="1011008" y="1785620"/>
                  </a:lnTo>
                  <a:lnTo>
                    <a:pt x="1061468" y="1784527"/>
                  </a:lnTo>
                  <a:lnTo>
                    <a:pt x="1111288" y="1781283"/>
                  </a:lnTo>
                  <a:lnTo>
                    <a:pt x="1160409" y="1775939"/>
                  </a:lnTo>
                  <a:lnTo>
                    <a:pt x="1208773" y="1768547"/>
                  </a:lnTo>
                  <a:lnTo>
                    <a:pt x="1256324" y="1759156"/>
                  </a:lnTo>
                  <a:lnTo>
                    <a:pt x="1303002" y="1747819"/>
                  </a:lnTo>
                  <a:lnTo>
                    <a:pt x="1348751" y="1734587"/>
                  </a:lnTo>
                  <a:lnTo>
                    <a:pt x="1393511" y="1719510"/>
                  </a:lnTo>
                  <a:lnTo>
                    <a:pt x="1437226" y="1702640"/>
                  </a:lnTo>
                  <a:lnTo>
                    <a:pt x="1479836" y="1684028"/>
                  </a:lnTo>
                  <a:lnTo>
                    <a:pt x="1521285" y="1663726"/>
                  </a:lnTo>
                  <a:lnTo>
                    <a:pt x="1561515" y="1641784"/>
                  </a:lnTo>
                  <a:lnTo>
                    <a:pt x="1600467" y="1618253"/>
                  </a:lnTo>
                  <a:lnTo>
                    <a:pt x="1638083" y="1593184"/>
                  </a:lnTo>
                  <a:lnTo>
                    <a:pt x="1674306" y="1566630"/>
                  </a:lnTo>
                  <a:lnTo>
                    <a:pt x="1709077" y="1538640"/>
                  </a:lnTo>
                  <a:lnTo>
                    <a:pt x="1742340" y="1509267"/>
                  </a:lnTo>
                  <a:lnTo>
                    <a:pt x="1774035" y="1478560"/>
                  </a:lnTo>
                  <a:lnTo>
                    <a:pt x="1804105" y="1446572"/>
                  </a:lnTo>
                  <a:lnTo>
                    <a:pt x="1832492" y="1413354"/>
                  </a:lnTo>
                  <a:lnTo>
                    <a:pt x="1859138" y="1378956"/>
                  </a:lnTo>
                  <a:lnTo>
                    <a:pt x="1883986" y="1343430"/>
                  </a:lnTo>
                  <a:lnTo>
                    <a:pt x="1906976" y="1306827"/>
                  </a:lnTo>
                  <a:lnTo>
                    <a:pt x="1928052" y="1269198"/>
                  </a:lnTo>
                  <a:lnTo>
                    <a:pt x="1947155" y="1230594"/>
                  </a:lnTo>
                  <a:lnTo>
                    <a:pt x="1964228" y="1191067"/>
                  </a:lnTo>
                  <a:lnTo>
                    <a:pt x="1979212" y="1150667"/>
                  </a:lnTo>
                  <a:lnTo>
                    <a:pt x="1992050" y="1109445"/>
                  </a:lnTo>
                  <a:lnTo>
                    <a:pt x="2002684" y="1067454"/>
                  </a:lnTo>
                  <a:lnTo>
                    <a:pt x="2011055" y="1024744"/>
                  </a:lnTo>
                  <a:lnTo>
                    <a:pt x="2017107" y="981365"/>
                  </a:lnTo>
                  <a:lnTo>
                    <a:pt x="2020780" y="937370"/>
                  </a:lnTo>
                  <a:lnTo>
                    <a:pt x="2022017" y="892810"/>
                  </a:lnTo>
                  <a:lnTo>
                    <a:pt x="2020780" y="848249"/>
                  </a:lnTo>
                  <a:lnTo>
                    <a:pt x="2017107" y="804254"/>
                  </a:lnTo>
                  <a:lnTo>
                    <a:pt x="2011055" y="760875"/>
                  </a:lnTo>
                  <a:lnTo>
                    <a:pt x="2002684" y="718165"/>
                  </a:lnTo>
                  <a:lnTo>
                    <a:pt x="1992050" y="676174"/>
                  </a:lnTo>
                  <a:lnTo>
                    <a:pt x="1979212" y="634952"/>
                  </a:lnTo>
                  <a:lnTo>
                    <a:pt x="1964228" y="594552"/>
                  </a:lnTo>
                  <a:lnTo>
                    <a:pt x="1947155" y="555025"/>
                  </a:lnTo>
                  <a:lnTo>
                    <a:pt x="1928052" y="516421"/>
                  </a:lnTo>
                  <a:lnTo>
                    <a:pt x="1906976" y="478792"/>
                  </a:lnTo>
                  <a:lnTo>
                    <a:pt x="1883986" y="442189"/>
                  </a:lnTo>
                  <a:lnTo>
                    <a:pt x="1859138" y="406663"/>
                  </a:lnTo>
                  <a:lnTo>
                    <a:pt x="1832492" y="372265"/>
                  </a:lnTo>
                  <a:lnTo>
                    <a:pt x="1804105" y="339047"/>
                  </a:lnTo>
                  <a:lnTo>
                    <a:pt x="1774035" y="307059"/>
                  </a:lnTo>
                  <a:lnTo>
                    <a:pt x="1742340" y="276352"/>
                  </a:lnTo>
                  <a:lnTo>
                    <a:pt x="1709077" y="246979"/>
                  </a:lnTo>
                  <a:lnTo>
                    <a:pt x="1674306" y="218989"/>
                  </a:lnTo>
                  <a:lnTo>
                    <a:pt x="1638083" y="192435"/>
                  </a:lnTo>
                  <a:lnTo>
                    <a:pt x="1600467" y="167366"/>
                  </a:lnTo>
                  <a:lnTo>
                    <a:pt x="1561515" y="143835"/>
                  </a:lnTo>
                  <a:lnTo>
                    <a:pt x="1521285" y="121893"/>
                  </a:lnTo>
                  <a:lnTo>
                    <a:pt x="1479836" y="101591"/>
                  </a:lnTo>
                  <a:lnTo>
                    <a:pt x="1437226" y="82979"/>
                  </a:lnTo>
                  <a:lnTo>
                    <a:pt x="1393511" y="66109"/>
                  </a:lnTo>
                  <a:lnTo>
                    <a:pt x="1348751" y="51032"/>
                  </a:lnTo>
                  <a:lnTo>
                    <a:pt x="1303002" y="37800"/>
                  </a:lnTo>
                  <a:lnTo>
                    <a:pt x="1256324" y="26463"/>
                  </a:lnTo>
                  <a:lnTo>
                    <a:pt x="1208773" y="17072"/>
                  </a:lnTo>
                  <a:lnTo>
                    <a:pt x="1160409" y="9680"/>
                  </a:lnTo>
                  <a:lnTo>
                    <a:pt x="1111288" y="4336"/>
                  </a:lnTo>
                  <a:lnTo>
                    <a:pt x="1061468" y="1092"/>
                  </a:lnTo>
                  <a:lnTo>
                    <a:pt x="1011008" y="0"/>
                  </a:lnTo>
                  <a:close/>
                </a:path>
              </a:pathLst>
            </a:custGeom>
            <a:solidFill>
              <a:srgbClr val="3C5A8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12239" y="482739"/>
              <a:ext cx="1391410" cy="365751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295712" y="760502"/>
            <a:ext cx="108013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250" dirty="0">
                <a:solidFill>
                  <a:srgbClr val="ED6C4D"/>
                </a:solidFill>
              </a:rPr>
              <a:t>REAR-</a:t>
            </a:r>
            <a:r>
              <a:rPr sz="2000" spc="-459" dirty="0">
                <a:solidFill>
                  <a:srgbClr val="ED6C4D"/>
                </a:solidFill>
              </a:rPr>
              <a:t>END</a:t>
            </a:r>
            <a:endParaRPr sz="2000"/>
          </a:p>
        </p:txBody>
      </p:sp>
      <p:sp>
        <p:nvSpPr>
          <p:cNvPr id="8" name="object 8"/>
          <p:cNvSpPr/>
          <p:nvPr/>
        </p:nvSpPr>
        <p:spPr>
          <a:xfrm>
            <a:off x="1124995" y="1147362"/>
            <a:ext cx="3425825" cy="2190750"/>
          </a:xfrm>
          <a:custGeom>
            <a:avLst/>
            <a:gdLst/>
            <a:ahLst/>
            <a:cxnLst/>
            <a:rect l="l" t="t" r="r" b="b"/>
            <a:pathLst>
              <a:path w="3425825" h="2190750">
                <a:moveTo>
                  <a:pt x="3060204" y="0"/>
                </a:moveTo>
                <a:lnTo>
                  <a:pt x="365074" y="0"/>
                </a:lnTo>
                <a:lnTo>
                  <a:pt x="315535" y="3332"/>
                </a:lnTo>
                <a:lnTo>
                  <a:pt x="268022" y="13040"/>
                </a:lnTo>
                <a:lnTo>
                  <a:pt x="222970" y="28689"/>
                </a:lnTo>
                <a:lnTo>
                  <a:pt x="180814" y="49843"/>
                </a:lnTo>
                <a:lnTo>
                  <a:pt x="141988" y="76067"/>
                </a:lnTo>
                <a:lnTo>
                  <a:pt x="106927" y="106927"/>
                </a:lnTo>
                <a:lnTo>
                  <a:pt x="76067" y="141988"/>
                </a:lnTo>
                <a:lnTo>
                  <a:pt x="49843" y="180814"/>
                </a:lnTo>
                <a:lnTo>
                  <a:pt x="28689" y="222970"/>
                </a:lnTo>
                <a:lnTo>
                  <a:pt x="13040" y="268022"/>
                </a:lnTo>
                <a:lnTo>
                  <a:pt x="3332" y="315535"/>
                </a:lnTo>
                <a:lnTo>
                  <a:pt x="0" y="365074"/>
                </a:lnTo>
                <a:lnTo>
                  <a:pt x="0" y="1825307"/>
                </a:lnTo>
                <a:lnTo>
                  <a:pt x="3332" y="1874845"/>
                </a:lnTo>
                <a:lnTo>
                  <a:pt x="13040" y="1922358"/>
                </a:lnTo>
                <a:lnTo>
                  <a:pt x="28689" y="1967410"/>
                </a:lnTo>
                <a:lnTo>
                  <a:pt x="49843" y="2009567"/>
                </a:lnTo>
                <a:lnTo>
                  <a:pt x="76067" y="2048393"/>
                </a:lnTo>
                <a:lnTo>
                  <a:pt x="106927" y="2083454"/>
                </a:lnTo>
                <a:lnTo>
                  <a:pt x="141988" y="2114313"/>
                </a:lnTo>
                <a:lnTo>
                  <a:pt x="180814" y="2140538"/>
                </a:lnTo>
                <a:lnTo>
                  <a:pt x="222970" y="2161692"/>
                </a:lnTo>
                <a:lnTo>
                  <a:pt x="268022" y="2177340"/>
                </a:lnTo>
                <a:lnTo>
                  <a:pt x="315535" y="2187049"/>
                </a:lnTo>
                <a:lnTo>
                  <a:pt x="365074" y="2190381"/>
                </a:lnTo>
                <a:lnTo>
                  <a:pt x="3060204" y="2190381"/>
                </a:lnTo>
                <a:lnTo>
                  <a:pt x="3109743" y="2187049"/>
                </a:lnTo>
                <a:lnTo>
                  <a:pt x="3157255" y="2177340"/>
                </a:lnTo>
                <a:lnTo>
                  <a:pt x="3202308" y="2161692"/>
                </a:lnTo>
                <a:lnTo>
                  <a:pt x="3244464" y="2140538"/>
                </a:lnTo>
                <a:lnTo>
                  <a:pt x="3283290" y="2114313"/>
                </a:lnTo>
                <a:lnTo>
                  <a:pt x="3318351" y="2083454"/>
                </a:lnTo>
                <a:lnTo>
                  <a:pt x="3349211" y="2048393"/>
                </a:lnTo>
                <a:lnTo>
                  <a:pt x="3375435" y="2009567"/>
                </a:lnTo>
                <a:lnTo>
                  <a:pt x="3396589" y="1967410"/>
                </a:lnTo>
                <a:lnTo>
                  <a:pt x="3412238" y="1922358"/>
                </a:lnTo>
                <a:lnTo>
                  <a:pt x="3421946" y="1874845"/>
                </a:lnTo>
                <a:lnTo>
                  <a:pt x="3425278" y="1825307"/>
                </a:lnTo>
                <a:lnTo>
                  <a:pt x="3425278" y="365074"/>
                </a:lnTo>
                <a:lnTo>
                  <a:pt x="3421946" y="315535"/>
                </a:lnTo>
                <a:lnTo>
                  <a:pt x="3412238" y="268022"/>
                </a:lnTo>
                <a:lnTo>
                  <a:pt x="3396589" y="222970"/>
                </a:lnTo>
                <a:lnTo>
                  <a:pt x="3375435" y="180814"/>
                </a:lnTo>
                <a:lnTo>
                  <a:pt x="3349211" y="141988"/>
                </a:lnTo>
                <a:lnTo>
                  <a:pt x="3318351" y="106927"/>
                </a:lnTo>
                <a:lnTo>
                  <a:pt x="3283290" y="76067"/>
                </a:lnTo>
                <a:lnTo>
                  <a:pt x="3244464" y="49843"/>
                </a:lnTo>
                <a:lnTo>
                  <a:pt x="3202308" y="28689"/>
                </a:lnTo>
                <a:lnTo>
                  <a:pt x="3157255" y="13040"/>
                </a:lnTo>
                <a:lnTo>
                  <a:pt x="3109743" y="3332"/>
                </a:lnTo>
                <a:lnTo>
                  <a:pt x="3060204" y="0"/>
                </a:lnTo>
                <a:close/>
              </a:path>
            </a:pathLst>
          </a:custGeom>
          <a:solidFill>
            <a:srgbClr val="3C5A80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94299" y="1170269"/>
            <a:ext cx="2735580" cy="21088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49605" marR="288925" lvl="0" indent="28575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29%</a:t>
            </a:r>
            <a:r>
              <a:rPr kumimoji="0" sz="1600" b="1" i="0" u="none" strike="noStrike" kern="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of</a:t>
            </a:r>
            <a:r>
              <a:rPr kumimoji="0" sz="1600" b="1" i="0" u="none" strike="noStrike" kern="0" cap="none" spc="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All</a:t>
            </a:r>
            <a:r>
              <a:rPr kumimoji="0" sz="1600" b="1" i="0" u="none" strike="noStrike" kern="0" cap="none" spc="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crashes </a:t>
            </a: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19% of</a:t>
            </a:r>
            <a:r>
              <a:rPr kumimoji="0" sz="1600" b="1" i="0" u="none" strike="noStrike" kern="0" cap="none" spc="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KSI</a:t>
            </a:r>
            <a:r>
              <a:rPr kumimoji="0" sz="1600" b="1" i="0" u="none" strike="noStrike" kern="0" cap="none" spc="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crashes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299085" marR="5080" lvl="0" indent="-287020" defTabSz="914400" eaLnBrk="1" fontAlgn="auto" latinLnBrk="0" hangingPunct="1">
              <a:lnSpc>
                <a:spcPct val="100200"/>
              </a:lnSpc>
              <a:spcBef>
                <a:spcPts val="79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9085" algn="l"/>
              </a:tabLst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Drivers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failing</a:t>
            </a:r>
            <a:r>
              <a:rPr kumimoji="0" sz="1400" b="0" i="0" u="none" strike="noStrike" kern="0" cap="none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to</a:t>
            </a:r>
            <a:r>
              <a:rPr kumimoji="0" sz="1400" b="0" i="0" u="none" strike="noStrike" kern="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slow</a:t>
            </a:r>
            <a:r>
              <a:rPr kumimoji="0" sz="1400" b="0" i="0" u="none" strike="noStrike" kern="0" cap="none" spc="-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down</a:t>
            </a:r>
            <a:r>
              <a:rPr kumimoji="0" sz="1400" b="0" i="0" u="none" strike="noStrike" kern="0" cap="none" spc="-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at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intersections;</a:t>
            </a:r>
            <a:r>
              <a:rPr kumimoji="0" sz="1400" b="0" i="0" u="none" strike="noStrike" kern="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potential</a:t>
            </a:r>
            <a:r>
              <a:rPr kumimoji="0" sz="13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3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speeding, distracted,</a:t>
            </a:r>
            <a:r>
              <a:rPr kumimoji="0" sz="1300" b="0" i="0" u="none" strike="noStrike" kern="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&amp; </a:t>
            </a:r>
            <a:r>
              <a:rPr kumimoji="0" sz="13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un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aware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of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upcoming intersections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299085" marR="0" lvl="0" indent="-286385" defTabSz="914400" eaLnBrk="1" fontAlgn="auto" latinLnBrk="0" hangingPunct="1">
              <a:lnSpc>
                <a:spcPts val="16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9085" algn="l"/>
              </a:tabLst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Sun</a:t>
            </a:r>
            <a:r>
              <a:rPr kumimoji="0" sz="1400" b="0" i="0" u="none" strike="noStrike" kern="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glare obstructing</a:t>
            </a:r>
            <a:r>
              <a:rPr kumimoji="0" sz="1400" b="0" i="0" u="none" strike="noStrike" kern="0" cap="none" spc="-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visibility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299085" marR="343535" lvl="0" indent="-287020" defTabSz="914400" eaLnBrk="1" fontAlgn="auto" latinLnBrk="0" hangingPunct="1">
              <a:lnSpc>
                <a:spcPts val="1689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9085" algn="l"/>
              </a:tabLst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Sight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distance</a:t>
            </a:r>
            <a:r>
              <a:rPr kumimoji="0" sz="1400" b="0" i="0" u="none" strike="noStrike" kern="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issues</a:t>
            </a:r>
            <a:r>
              <a:rPr kumimoji="0" sz="1400" b="0" i="0" u="none" strike="noStrike" kern="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at</a:t>
            </a:r>
            <a:r>
              <a:rPr kumimoji="0" sz="1400" b="0" i="0" u="none" strike="noStrike" kern="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some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intersections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4735873" y="276322"/>
            <a:ext cx="3425825" cy="3058160"/>
            <a:chOff x="4735873" y="276322"/>
            <a:chExt cx="3425825" cy="3058160"/>
          </a:xfrm>
        </p:grpSpPr>
        <p:sp>
          <p:nvSpPr>
            <p:cNvPr id="11" name="object 11"/>
            <p:cNvSpPr/>
            <p:nvPr/>
          </p:nvSpPr>
          <p:spPr>
            <a:xfrm>
              <a:off x="5390381" y="276322"/>
              <a:ext cx="2022475" cy="1785620"/>
            </a:xfrm>
            <a:custGeom>
              <a:avLst/>
              <a:gdLst/>
              <a:ahLst/>
              <a:cxnLst/>
              <a:rect l="l" t="t" r="r" b="b"/>
              <a:pathLst>
                <a:path w="2022475" h="1785620">
                  <a:moveTo>
                    <a:pt x="1011008" y="0"/>
                  </a:moveTo>
                  <a:lnTo>
                    <a:pt x="960549" y="1092"/>
                  </a:lnTo>
                  <a:lnTo>
                    <a:pt x="910729" y="4336"/>
                  </a:lnTo>
                  <a:lnTo>
                    <a:pt x="861608" y="9680"/>
                  </a:lnTo>
                  <a:lnTo>
                    <a:pt x="813243" y="17072"/>
                  </a:lnTo>
                  <a:lnTo>
                    <a:pt x="765693" y="26463"/>
                  </a:lnTo>
                  <a:lnTo>
                    <a:pt x="719014" y="37800"/>
                  </a:lnTo>
                  <a:lnTo>
                    <a:pt x="673266" y="51032"/>
                  </a:lnTo>
                  <a:lnTo>
                    <a:pt x="628506" y="66109"/>
                  </a:lnTo>
                  <a:lnTo>
                    <a:pt x="584791" y="82979"/>
                  </a:lnTo>
                  <a:lnTo>
                    <a:pt x="542180" y="101591"/>
                  </a:lnTo>
                  <a:lnTo>
                    <a:pt x="500731" y="121893"/>
                  </a:lnTo>
                  <a:lnTo>
                    <a:pt x="460502" y="143835"/>
                  </a:lnTo>
                  <a:lnTo>
                    <a:pt x="421550" y="167366"/>
                  </a:lnTo>
                  <a:lnTo>
                    <a:pt x="383934" y="192435"/>
                  </a:lnTo>
                  <a:lnTo>
                    <a:pt x="347711" y="218989"/>
                  </a:lnTo>
                  <a:lnTo>
                    <a:pt x="312939" y="246979"/>
                  </a:lnTo>
                  <a:lnTo>
                    <a:pt x="279677" y="276352"/>
                  </a:lnTo>
                  <a:lnTo>
                    <a:pt x="247982" y="307059"/>
                  </a:lnTo>
                  <a:lnTo>
                    <a:pt x="217912" y="339047"/>
                  </a:lnTo>
                  <a:lnTo>
                    <a:pt x="189525" y="372265"/>
                  </a:lnTo>
                  <a:lnTo>
                    <a:pt x="162878" y="406663"/>
                  </a:lnTo>
                  <a:lnTo>
                    <a:pt x="138031" y="442189"/>
                  </a:lnTo>
                  <a:lnTo>
                    <a:pt x="115041" y="478792"/>
                  </a:lnTo>
                  <a:lnTo>
                    <a:pt x="93965" y="516421"/>
                  </a:lnTo>
                  <a:lnTo>
                    <a:pt x="74861" y="555025"/>
                  </a:lnTo>
                  <a:lnTo>
                    <a:pt x="57789" y="594552"/>
                  </a:lnTo>
                  <a:lnTo>
                    <a:pt x="42804" y="634952"/>
                  </a:lnTo>
                  <a:lnTo>
                    <a:pt x="29966" y="676174"/>
                  </a:lnTo>
                  <a:lnTo>
                    <a:pt x="19333" y="718165"/>
                  </a:lnTo>
                  <a:lnTo>
                    <a:pt x="10961" y="760875"/>
                  </a:lnTo>
                  <a:lnTo>
                    <a:pt x="4910" y="804254"/>
                  </a:lnTo>
                  <a:lnTo>
                    <a:pt x="1237" y="848249"/>
                  </a:lnTo>
                  <a:lnTo>
                    <a:pt x="0" y="892810"/>
                  </a:lnTo>
                  <a:lnTo>
                    <a:pt x="1237" y="937370"/>
                  </a:lnTo>
                  <a:lnTo>
                    <a:pt x="4910" y="981365"/>
                  </a:lnTo>
                  <a:lnTo>
                    <a:pt x="10961" y="1024744"/>
                  </a:lnTo>
                  <a:lnTo>
                    <a:pt x="19333" y="1067454"/>
                  </a:lnTo>
                  <a:lnTo>
                    <a:pt x="29966" y="1109445"/>
                  </a:lnTo>
                  <a:lnTo>
                    <a:pt x="42804" y="1150667"/>
                  </a:lnTo>
                  <a:lnTo>
                    <a:pt x="57789" y="1191067"/>
                  </a:lnTo>
                  <a:lnTo>
                    <a:pt x="74861" y="1230594"/>
                  </a:lnTo>
                  <a:lnTo>
                    <a:pt x="93965" y="1269198"/>
                  </a:lnTo>
                  <a:lnTo>
                    <a:pt x="115041" y="1306827"/>
                  </a:lnTo>
                  <a:lnTo>
                    <a:pt x="138031" y="1343430"/>
                  </a:lnTo>
                  <a:lnTo>
                    <a:pt x="162878" y="1378956"/>
                  </a:lnTo>
                  <a:lnTo>
                    <a:pt x="189525" y="1413354"/>
                  </a:lnTo>
                  <a:lnTo>
                    <a:pt x="217912" y="1446572"/>
                  </a:lnTo>
                  <a:lnTo>
                    <a:pt x="247982" y="1478560"/>
                  </a:lnTo>
                  <a:lnTo>
                    <a:pt x="279677" y="1509267"/>
                  </a:lnTo>
                  <a:lnTo>
                    <a:pt x="312939" y="1538640"/>
                  </a:lnTo>
                  <a:lnTo>
                    <a:pt x="347711" y="1566630"/>
                  </a:lnTo>
                  <a:lnTo>
                    <a:pt x="383934" y="1593184"/>
                  </a:lnTo>
                  <a:lnTo>
                    <a:pt x="421550" y="1618253"/>
                  </a:lnTo>
                  <a:lnTo>
                    <a:pt x="460502" y="1641784"/>
                  </a:lnTo>
                  <a:lnTo>
                    <a:pt x="500731" y="1663726"/>
                  </a:lnTo>
                  <a:lnTo>
                    <a:pt x="542180" y="1684028"/>
                  </a:lnTo>
                  <a:lnTo>
                    <a:pt x="584791" y="1702640"/>
                  </a:lnTo>
                  <a:lnTo>
                    <a:pt x="628506" y="1719510"/>
                  </a:lnTo>
                  <a:lnTo>
                    <a:pt x="673266" y="1734587"/>
                  </a:lnTo>
                  <a:lnTo>
                    <a:pt x="719014" y="1747819"/>
                  </a:lnTo>
                  <a:lnTo>
                    <a:pt x="765693" y="1759156"/>
                  </a:lnTo>
                  <a:lnTo>
                    <a:pt x="813243" y="1768547"/>
                  </a:lnTo>
                  <a:lnTo>
                    <a:pt x="861608" y="1775939"/>
                  </a:lnTo>
                  <a:lnTo>
                    <a:pt x="910729" y="1781283"/>
                  </a:lnTo>
                  <a:lnTo>
                    <a:pt x="960549" y="1784527"/>
                  </a:lnTo>
                  <a:lnTo>
                    <a:pt x="1011008" y="1785620"/>
                  </a:lnTo>
                  <a:lnTo>
                    <a:pt x="1061468" y="1784527"/>
                  </a:lnTo>
                  <a:lnTo>
                    <a:pt x="1111288" y="1781283"/>
                  </a:lnTo>
                  <a:lnTo>
                    <a:pt x="1160409" y="1775939"/>
                  </a:lnTo>
                  <a:lnTo>
                    <a:pt x="1208773" y="1768547"/>
                  </a:lnTo>
                  <a:lnTo>
                    <a:pt x="1256324" y="1759156"/>
                  </a:lnTo>
                  <a:lnTo>
                    <a:pt x="1303002" y="1747819"/>
                  </a:lnTo>
                  <a:lnTo>
                    <a:pt x="1348751" y="1734587"/>
                  </a:lnTo>
                  <a:lnTo>
                    <a:pt x="1393511" y="1719510"/>
                  </a:lnTo>
                  <a:lnTo>
                    <a:pt x="1437226" y="1702640"/>
                  </a:lnTo>
                  <a:lnTo>
                    <a:pt x="1479836" y="1684028"/>
                  </a:lnTo>
                  <a:lnTo>
                    <a:pt x="1521285" y="1663726"/>
                  </a:lnTo>
                  <a:lnTo>
                    <a:pt x="1561515" y="1641784"/>
                  </a:lnTo>
                  <a:lnTo>
                    <a:pt x="1600467" y="1618253"/>
                  </a:lnTo>
                  <a:lnTo>
                    <a:pt x="1638083" y="1593184"/>
                  </a:lnTo>
                  <a:lnTo>
                    <a:pt x="1674306" y="1566630"/>
                  </a:lnTo>
                  <a:lnTo>
                    <a:pt x="1709077" y="1538640"/>
                  </a:lnTo>
                  <a:lnTo>
                    <a:pt x="1742340" y="1509267"/>
                  </a:lnTo>
                  <a:lnTo>
                    <a:pt x="1774035" y="1478560"/>
                  </a:lnTo>
                  <a:lnTo>
                    <a:pt x="1804105" y="1446572"/>
                  </a:lnTo>
                  <a:lnTo>
                    <a:pt x="1832492" y="1413354"/>
                  </a:lnTo>
                  <a:lnTo>
                    <a:pt x="1859138" y="1378956"/>
                  </a:lnTo>
                  <a:lnTo>
                    <a:pt x="1883986" y="1343430"/>
                  </a:lnTo>
                  <a:lnTo>
                    <a:pt x="1906976" y="1306827"/>
                  </a:lnTo>
                  <a:lnTo>
                    <a:pt x="1928052" y="1269198"/>
                  </a:lnTo>
                  <a:lnTo>
                    <a:pt x="1947155" y="1230594"/>
                  </a:lnTo>
                  <a:lnTo>
                    <a:pt x="1964228" y="1191067"/>
                  </a:lnTo>
                  <a:lnTo>
                    <a:pt x="1979212" y="1150667"/>
                  </a:lnTo>
                  <a:lnTo>
                    <a:pt x="1992050" y="1109445"/>
                  </a:lnTo>
                  <a:lnTo>
                    <a:pt x="2002684" y="1067454"/>
                  </a:lnTo>
                  <a:lnTo>
                    <a:pt x="2011055" y="1024744"/>
                  </a:lnTo>
                  <a:lnTo>
                    <a:pt x="2017107" y="981365"/>
                  </a:lnTo>
                  <a:lnTo>
                    <a:pt x="2020780" y="937370"/>
                  </a:lnTo>
                  <a:lnTo>
                    <a:pt x="2022017" y="892810"/>
                  </a:lnTo>
                  <a:lnTo>
                    <a:pt x="2020780" y="848249"/>
                  </a:lnTo>
                  <a:lnTo>
                    <a:pt x="2017107" y="804254"/>
                  </a:lnTo>
                  <a:lnTo>
                    <a:pt x="2011055" y="760875"/>
                  </a:lnTo>
                  <a:lnTo>
                    <a:pt x="2002684" y="718165"/>
                  </a:lnTo>
                  <a:lnTo>
                    <a:pt x="1992050" y="676174"/>
                  </a:lnTo>
                  <a:lnTo>
                    <a:pt x="1979212" y="634952"/>
                  </a:lnTo>
                  <a:lnTo>
                    <a:pt x="1964228" y="594552"/>
                  </a:lnTo>
                  <a:lnTo>
                    <a:pt x="1947155" y="555025"/>
                  </a:lnTo>
                  <a:lnTo>
                    <a:pt x="1928052" y="516421"/>
                  </a:lnTo>
                  <a:lnTo>
                    <a:pt x="1906976" y="478792"/>
                  </a:lnTo>
                  <a:lnTo>
                    <a:pt x="1883986" y="442189"/>
                  </a:lnTo>
                  <a:lnTo>
                    <a:pt x="1859138" y="406663"/>
                  </a:lnTo>
                  <a:lnTo>
                    <a:pt x="1832492" y="372265"/>
                  </a:lnTo>
                  <a:lnTo>
                    <a:pt x="1804105" y="339047"/>
                  </a:lnTo>
                  <a:lnTo>
                    <a:pt x="1774035" y="307059"/>
                  </a:lnTo>
                  <a:lnTo>
                    <a:pt x="1742340" y="276352"/>
                  </a:lnTo>
                  <a:lnTo>
                    <a:pt x="1709077" y="246979"/>
                  </a:lnTo>
                  <a:lnTo>
                    <a:pt x="1674306" y="218989"/>
                  </a:lnTo>
                  <a:lnTo>
                    <a:pt x="1638083" y="192435"/>
                  </a:lnTo>
                  <a:lnTo>
                    <a:pt x="1600467" y="167366"/>
                  </a:lnTo>
                  <a:lnTo>
                    <a:pt x="1561515" y="143835"/>
                  </a:lnTo>
                  <a:lnTo>
                    <a:pt x="1521285" y="121893"/>
                  </a:lnTo>
                  <a:lnTo>
                    <a:pt x="1479836" y="101591"/>
                  </a:lnTo>
                  <a:lnTo>
                    <a:pt x="1437226" y="82979"/>
                  </a:lnTo>
                  <a:lnTo>
                    <a:pt x="1393511" y="66109"/>
                  </a:lnTo>
                  <a:lnTo>
                    <a:pt x="1348751" y="51032"/>
                  </a:lnTo>
                  <a:lnTo>
                    <a:pt x="1303002" y="37800"/>
                  </a:lnTo>
                  <a:lnTo>
                    <a:pt x="1256324" y="26463"/>
                  </a:lnTo>
                  <a:lnTo>
                    <a:pt x="1208773" y="17072"/>
                  </a:lnTo>
                  <a:lnTo>
                    <a:pt x="1160409" y="9680"/>
                  </a:lnTo>
                  <a:lnTo>
                    <a:pt x="1111288" y="4336"/>
                  </a:lnTo>
                  <a:lnTo>
                    <a:pt x="1061468" y="1092"/>
                  </a:lnTo>
                  <a:lnTo>
                    <a:pt x="1011008" y="0"/>
                  </a:lnTo>
                  <a:close/>
                </a:path>
              </a:pathLst>
            </a:custGeom>
            <a:solidFill>
              <a:srgbClr val="3C5A8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86612" y="393067"/>
              <a:ext cx="1325869" cy="457197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4735873" y="1138500"/>
              <a:ext cx="3425825" cy="2195830"/>
            </a:xfrm>
            <a:custGeom>
              <a:avLst/>
              <a:gdLst/>
              <a:ahLst/>
              <a:cxnLst/>
              <a:rect l="l" t="t" r="r" b="b"/>
              <a:pathLst>
                <a:path w="3425825" h="2195829">
                  <a:moveTo>
                    <a:pt x="3059341" y="0"/>
                  </a:moveTo>
                  <a:lnTo>
                    <a:pt x="365937" y="0"/>
                  </a:lnTo>
                  <a:lnTo>
                    <a:pt x="320034" y="2851"/>
                  </a:lnTo>
                  <a:lnTo>
                    <a:pt x="275832" y="11176"/>
                  </a:lnTo>
                  <a:lnTo>
                    <a:pt x="233675" y="24632"/>
                  </a:lnTo>
                  <a:lnTo>
                    <a:pt x="193905" y="42876"/>
                  </a:lnTo>
                  <a:lnTo>
                    <a:pt x="156867" y="65565"/>
                  </a:lnTo>
                  <a:lnTo>
                    <a:pt x="122901" y="92356"/>
                  </a:lnTo>
                  <a:lnTo>
                    <a:pt x="92352" y="122906"/>
                  </a:lnTo>
                  <a:lnTo>
                    <a:pt x="65562" y="156872"/>
                  </a:lnTo>
                  <a:lnTo>
                    <a:pt x="42874" y="193911"/>
                  </a:lnTo>
                  <a:lnTo>
                    <a:pt x="24631" y="233680"/>
                  </a:lnTo>
                  <a:lnTo>
                    <a:pt x="11175" y="275836"/>
                  </a:lnTo>
                  <a:lnTo>
                    <a:pt x="2851" y="320036"/>
                  </a:lnTo>
                  <a:lnTo>
                    <a:pt x="0" y="365937"/>
                  </a:lnTo>
                  <a:lnTo>
                    <a:pt x="0" y="1829625"/>
                  </a:lnTo>
                  <a:lnTo>
                    <a:pt x="2851" y="1875526"/>
                  </a:lnTo>
                  <a:lnTo>
                    <a:pt x="11175" y="1919726"/>
                  </a:lnTo>
                  <a:lnTo>
                    <a:pt x="24631" y="1961882"/>
                  </a:lnTo>
                  <a:lnTo>
                    <a:pt x="42874" y="2001651"/>
                  </a:lnTo>
                  <a:lnTo>
                    <a:pt x="65562" y="2038690"/>
                  </a:lnTo>
                  <a:lnTo>
                    <a:pt x="92352" y="2072656"/>
                  </a:lnTo>
                  <a:lnTo>
                    <a:pt x="122901" y="2103206"/>
                  </a:lnTo>
                  <a:lnTo>
                    <a:pt x="156867" y="2129997"/>
                  </a:lnTo>
                  <a:lnTo>
                    <a:pt x="193905" y="2152686"/>
                  </a:lnTo>
                  <a:lnTo>
                    <a:pt x="233675" y="2170930"/>
                  </a:lnTo>
                  <a:lnTo>
                    <a:pt x="275832" y="2184386"/>
                  </a:lnTo>
                  <a:lnTo>
                    <a:pt x="320034" y="2192712"/>
                  </a:lnTo>
                  <a:lnTo>
                    <a:pt x="365937" y="2195563"/>
                  </a:lnTo>
                  <a:lnTo>
                    <a:pt x="3059341" y="2195563"/>
                  </a:lnTo>
                  <a:lnTo>
                    <a:pt x="3105244" y="2192712"/>
                  </a:lnTo>
                  <a:lnTo>
                    <a:pt x="3149446" y="2184386"/>
                  </a:lnTo>
                  <a:lnTo>
                    <a:pt x="3191603" y="2170930"/>
                  </a:lnTo>
                  <a:lnTo>
                    <a:pt x="3231372" y="2152686"/>
                  </a:lnTo>
                  <a:lnTo>
                    <a:pt x="3268411" y="2129997"/>
                  </a:lnTo>
                  <a:lnTo>
                    <a:pt x="3302377" y="2103206"/>
                  </a:lnTo>
                  <a:lnTo>
                    <a:pt x="3332926" y="2072656"/>
                  </a:lnTo>
                  <a:lnTo>
                    <a:pt x="3359716" y="2038690"/>
                  </a:lnTo>
                  <a:lnTo>
                    <a:pt x="3382404" y="2001651"/>
                  </a:lnTo>
                  <a:lnTo>
                    <a:pt x="3400647" y="1961882"/>
                  </a:lnTo>
                  <a:lnTo>
                    <a:pt x="3414103" y="1919726"/>
                  </a:lnTo>
                  <a:lnTo>
                    <a:pt x="3422427" y="1875526"/>
                  </a:lnTo>
                  <a:lnTo>
                    <a:pt x="3425278" y="1829625"/>
                  </a:lnTo>
                  <a:lnTo>
                    <a:pt x="3425278" y="365937"/>
                  </a:lnTo>
                  <a:lnTo>
                    <a:pt x="3422427" y="320036"/>
                  </a:lnTo>
                  <a:lnTo>
                    <a:pt x="3414103" y="275836"/>
                  </a:lnTo>
                  <a:lnTo>
                    <a:pt x="3400647" y="233680"/>
                  </a:lnTo>
                  <a:lnTo>
                    <a:pt x="3382404" y="193911"/>
                  </a:lnTo>
                  <a:lnTo>
                    <a:pt x="3359716" y="156872"/>
                  </a:lnTo>
                  <a:lnTo>
                    <a:pt x="3332926" y="122906"/>
                  </a:lnTo>
                  <a:lnTo>
                    <a:pt x="3302377" y="92356"/>
                  </a:lnTo>
                  <a:lnTo>
                    <a:pt x="3268411" y="65565"/>
                  </a:lnTo>
                  <a:lnTo>
                    <a:pt x="3231372" y="42876"/>
                  </a:lnTo>
                  <a:lnTo>
                    <a:pt x="3191603" y="24632"/>
                  </a:lnTo>
                  <a:lnTo>
                    <a:pt x="3149446" y="11176"/>
                  </a:lnTo>
                  <a:lnTo>
                    <a:pt x="3105244" y="2851"/>
                  </a:lnTo>
                  <a:lnTo>
                    <a:pt x="3059341" y="0"/>
                  </a:lnTo>
                  <a:close/>
                </a:path>
              </a:pathLst>
            </a:custGeom>
            <a:solidFill>
              <a:srgbClr val="3C5A8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4918255" y="779768"/>
            <a:ext cx="2918460" cy="1433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8359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-455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BROADSIDE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638175" marR="483234" lvl="0" indent="28575" defTabSz="914400" eaLnBrk="1" fontAlgn="auto" latinLnBrk="0" hangingPunct="1">
              <a:lnSpc>
                <a:spcPts val="19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11%</a:t>
            </a:r>
            <a:r>
              <a:rPr kumimoji="0" sz="1600" b="1" i="0" u="none" strike="noStrike" kern="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of</a:t>
            </a:r>
            <a:r>
              <a:rPr kumimoji="0" sz="1600" b="1" i="0" u="none" strike="noStrike" kern="0" cap="none" spc="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All</a:t>
            </a:r>
            <a:r>
              <a:rPr kumimoji="0" sz="1600" b="1" i="0" u="none" strike="noStrike" kern="0" cap="none" spc="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crashes </a:t>
            </a: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14%</a:t>
            </a:r>
            <a:r>
              <a:rPr kumimoji="0" sz="1600" b="1" i="0" u="none" strike="noStrike" kern="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of</a:t>
            </a:r>
            <a:r>
              <a:rPr kumimoji="0" sz="1600" b="1" i="0" u="none" strike="noStrike" kern="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KSI</a:t>
            </a:r>
            <a:r>
              <a:rPr kumimoji="0" sz="1600" b="1" i="0" u="none" strike="noStrike" kern="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crashes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299085" marR="5080" lvl="0" indent="-287020" defTabSz="914400" eaLnBrk="1" fontAlgn="auto" latinLnBrk="0" hangingPunct="1">
              <a:lnSpc>
                <a:spcPct val="100699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9085" algn="l"/>
              </a:tabLst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Primarily</a:t>
            </a:r>
            <a:r>
              <a:rPr kumimoji="0" sz="1400" b="0" i="0" u="none" strike="noStrike" kern="0" cap="none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drivers</a:t>
            </a:r>
            <a:r>
              <a:rPr kumimoji="0" sz="1400" b="0" i="0" u="none" strike="noStrike" kern="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on</a:t>
            </a:r>
            <a:r>
              <a:rPr kumimoji="0" sz="1400" b="0" i="0" u="none" strike="noStrike" kern="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minor</a:t>
            </a:r>
            <a:r>
              <a:rPr kumimoji="0" sz="1400" b="0" i="0" u="none" strike="noStrike" kern="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leg</a:t>
            </a:r>
            <a:r>
              <a:rPr kumimoji="0" sz="1400" b="0" i="0" u="none" strike="noStrike" kern="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failing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to</a:t>
            </a:r>
            <a:r>
              <a:rPr kumimoji="0" sz="1400" b="0" i="0" u="none" strike="noStrike" kern="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yield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right-of-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way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8342081" y="249741"/>
            <a:ext cx="3425825" cy="3093720"/>
            <a:chOff x="8342081" y="249741"/>
            <a:chExt cx="3425825" cy="3093720"/>
          </a:xfrm>
        </p:grpSpPr>
        <p:sp>
          <p:nvSpPr>
            <p:cNvPr id="16" name="object 16"/>
            <p:cNvSpPr/>
            <p:nvPr/>
          </p:nvSpPr>
          <p:spPr>
            <a:xfrm>
              <a:off x="8342071" y="249745"/>
              <a:ext cx="3425825" cy="3093720"/>
            </a:xfrm>
            <a:custGeom>
              <a:avLst/>
              <a:gdLst/>
              <a:ahLst/>
              <a:cxnLst/>
              <a:rect l="l" t="t" r="r" b="b"/>
              <a:pathLst>
                <a:path w="3425825" h="3093720">
                  <a:moveTo>
                    <a:pt x="3425279" y="1263561"/>
                  </a:moveTo>
                  <a:lnTo>
                    <a:pt x="3422434" y="1217663"/>
                  </a:lnTo>
                  <a:lnTo>
                    <a:pt x="3414103" y="1173454"/>
                  </a:lnTo>
                  <a:lnTo>
                    <a:pt x="3400653" y="1131303"/>
                  </a:lnTo>
                  <a:lnTo>
                    <a:pt x="3382403" y="1091526"/>
                  </a:lnTo>
                  <a:lnTo>
                    <a:pt x="3359721" y="1054493"/>
                  </a:lnTo>
                  <a:lnTo>
                    <a:pt x="3332924" y="1020521"/>
                  </a:lnTo>
                  <a:lnTo>
                    <a:pt x="3302381" y="989977"/>
                  </a:lnTo>
                  <a:lnTo>
                    <a:pt x="3268421" y="963180"/>
                  </a:lnTo>
                  <a:lnTo>
                    <a:pt x="3231375" y="940498"/>
                  </a:lnTo>
                  <a:lnTo>
                    <a:pt x="3191611" y="922248"/>
                  </a:lnTo>
                  <a:lnTo>
                    <a:pt x="3149447" y="908799"/>
                  </a:lnTo>
                  <a:lnTo>
                    <a:pt x="3105251" y="900468"/>
                  </a:lnTo>
                  <a:lnTo>
                    <a:pt x="3059341" y="897623"/>
                  </a:lnTo>
                  <a:lnTo>
                    <a:pt x="2676385" y="897623"/>
                  </a:lnTo>
                  <a:lnTo>
                    <a:pt x="2676525" y="892810"/>
                  </a:lnTo>
                  <a:lnTo>
                    <a:pt x="2675293" y="848245"/>
                  </a:lnTo>
                  <a:lnTo>
                    <a:pt x="2671622" y="804252"/>
                  </a:lnTo>
                  <a:lnTo>
                    <a:pt x="2665565" y="760882"/>
                  </a:lnTo>
                  <a:lnTo>
                    <a:pt x="2657195" y="718172"/>
                  </a:lnTo>
                  <a:lnTo>
                    <a:pt x="2646565" y="676173"/>
                  </a:lnTo>
                  <a:lnTo>
                    <a:pt x="2633726" y="634949"/>
                  </a:lnTo>
                  <a:lnTo>
                    <a:pt x="2618740" y="594550"/>
                  </a:lnTo>
                  <a:lnTo>
                    <a:pt x="2601671" y="555028"/>
                  </a:lnTo>
                  <a:lnTo>
                    <a:pt x="2582570" y="516420"/>
                  </a:lnTo>
                  <a:lnTo>
                    <a:pt x="2561488" y="478790"/>
                  </a:lnTo>
                  <a:lnTo>
                    <a:pt x="2538501" y="442188"/>
                  </a:lnTo>
                  <a:lnTo>
                    <a:pt x="2513647" y="406666"/>
                  </a:lnTo>
                  <a:lnTo>
                    <a:pt x="2487003" y="372262"/>
                  </a:lnTo>
                  <a:lnTo>
                    <a:pt x="2458618" y="339051"/>
                  </a:lnTo>
                  <a:lnTo>
                    <a:pt x="2428544" y="307060"/>
                  </a:lnTo>
                  <a:lnTo>
                    <a:pt x="2396858" y="276352"/>
                  </a:lnTo>
                  <a:lnTo>
                    <a:pt x="2363584" y="246976"/>
                  </a:lnTo>
                  <a:lnTo>
                    <a:pt x="2328824" y="218986"/>
                  </a:lnTo>
                  <a:lnTo>
                    <a:pt x="2292591" y="192443"/>
                  </a:lnTo>
                  <a:lnTo>
                    <a:pt x="2254974" y="167373"/>
                  </a:lnTo>
                  <a:lnTo>
                    <a:pt x="2216023" y="143840"/>
                  </a:lnTo>
                  <a:lnTo>
                    <a:pt x="2175802" y="121894"/>
                  </a:lnTo>
                  <a:lnTo>
                    <a:pt x="2134349" y="101587"/>
                  </a:lnTo>
                  <a:lnTo>
                    <a:pt x="2091740" y="82981"/>
                  </a:lnTo>
                  <a:lnTo>
                    <a:pt x="2048027" y="66116"/>
                  </a:lnTo>
                  <a:lnTo>
                    <a:pt x="2003259" y="51041"/>
                  </a:lnTo>
                  <a:lnTo>
                    <a:pt x="1957514" y="37807"/>
                  </a:lnTo>
                  <a:lnTo>
                    <a:pt x="1910842" y="26466"/>
                  </a:lnTo>
                  <a:lnTo>
                    <a:pt x="1863280" y="17081"/>
                  </a:lnTo>
                  <a:lnTo>
                    <a:pt x="1814918" y="9677"/>
                  </a:lnTo>
                  <a:lnTo>
                    <a:pt x="1765795" y="4343"/>
                  </a:lnTo>
                  <a:lnTo>
                    <a:pt x="1715985" y="1092"/>
                  </a:lnTo>
                  <a:lnTo>
                    <a:pt x="1665516" y="0"/>
                  </a:lnTo>
                  <a:lnTo>
                    <a:pt x="1615059" y="1092"/>
                  </a:lnTo>
                  <a:lnTo>
                    <a:pt x="1565236" y="4343"/>
                  </a:lnTo>
                  <a:lnTo>
                    <a:pt x="1516126" y="9677"/>
                  </a:lnTo>
                  <a:lnTo>
                    <a:pt x="1467751" y="17081"/>
                  </a:lnTo>
                  <a:lnTo>
                    <a:pt x="1420202" y="26466"/>
                  </a:lnTo>
                  <a:lnTo>
                    <a:pt x="1373530" y="37807"/>
                  </a:lnTo>
                  <a:lnTo>
                    <a:pt x="1327785" y="51041"/>
                  </a:lnTo>
                  <a:lnTo>
                    <a:pt x="1283017" y="66116"/>
                  </a:lnTo>
                  <a:lnTo>
                    <a:pt x="1239304" y="82981"/>
                  </a:lnTo>
                  <a:lnTo>
                    <a:pt x="1196695" y="101587"/>
                  </a:lnTo>
                  <a:lnTo>
                    <a:pt x="1155242" y="121894"/>
                  </a:lnTo>
                  <a:lnTo>
                    <a:pt x="1115009" y="143840"/>
                  </a:lnTo>
                  <a:lnTo>
                    <a:pt x="1076058" y="167373"/>
                  </a:lnTo>
                  <a:lnTo>
                    <a:pt x="1038440" y="192443"/>
                  </a:lnTo>
                  <a:lnTo>
                    <a:pt x="1002220" y="218986"/>
                  </a:lnTo>
                  <a:lnTo>
                    <a:pt x="967447" y="246976"/>
                  </a:lnTo>
                  <a:lnTo>
                    <a:pt x="934186" y="276352"/>
                  </a:lnTo>
                  <a:lnTo>
                    <a:pt x="902500" y="307060"/>
                  </a:lnTo>
                  <a:lnTo>
                    <a:pt x="872426" y="339051"/>
                  </a:lnTo>
                  <a:lnTo>
                    <a:pt x="844042" y="372262"/>
                  </a:lnTo>
                  <a:lnTo>
                    <a:pt x="817397" y="406666"/>
                  </a:lnTo>
                  <a:lnTo>
                    <a:pt x="792543" y="442188"/>
                  </a:lnTo>
                  <a:lnTo>
                    <a:pt x="769556" y="478790"/>
                  </a:lnTo>
                  <a:lnTo>
                    <a:pt x="748474" y="516420"/>
                  </a:lnTo>
                  <a:lnTo>
                    <a:pt x="729373" y="555028"/>
                  </a:lnTo>
                  <a:lnTo>
                    <a:pt x="712304" y="594550"/>
                  </a:lnTo>
                  <a:lnTo>
                    <a:pt x="697318" y="634949"/>
                  </a:lnTo>
                  <a:lnTo>
                    <a:pt x="684479" y="676173"/>
                  </a:lnTo>
                  <a:lnTo>
                    <a:pt x="673849" y="718172"/>
                  </a:lnTo>
                  <a:lnTo>
                    <a:pt x="665480" y="760882"/>
                  </a:lnTo>
                  <a:lnTo>
                    <a:pt x="659422" y="804252"/>
                  </a:lnTo>
                  <a:lnTo>
                    <a:pt x="655751" y="848245"/>
                  </a:lnTo>
                  <a:lnTo>
                    <a:pt x="654507" y="892810"/>
                  </a:lnTo>
                  <a:lnTo>
                    <a:pt x="654634" y="897623"/>
                  </a:lnTo>
                  <a:lnTo>
                    <a:pt x="365937" y="897623"/>
                  </a:lnTo>
                  <a:lnTo>
                    <a:pt x="320040" y="900468"/>
                  </a:lnTo>
                  <a:lnTo>
                    <a:pt x="275831" y="908799"/>
                  </a:lnTo>
                  <a:lnTo>
                    <a:pt x="233680" y="922248"/>
                  </a:lnTo>
                  <a:lnTo>
                    <a:pt x="193903" y="940498"/>
                  </a:lnTo>
                  <a:lnTo>
                    <a:pt x="156870" y="963180"/>
                  </a:lnTo>
                  <a:lnTo>
                    <a:pt x="122910" y="989977"/>
                  </a:lnTo>
                  <a:lnTo>
                    <a:pt x="92354" y="1020521"/>
                  </a:lnTo>
                  <a:lnTo>
                    <a:pt x="65570" y="1054493"/>
                  </a:lnTo>
                  <a:lnTo>
                    <a:pt x="42875" y="1091526"/>
                  </a:lnTo>
                  <a:lnTo>
                    <a:pt x="24638" y="1131303"/>
                  </a:lnTo>
                  <a:lnTo>
                    <a:pt x="11176" y="1173454"/>
                  </a:lnTo>
                  <a:lnTo>
                    <a:pt x="2857" y="1217663"/>
                  </a:lnTo>
                  <a:lnTo>
                    <a:pt x="0" y="1263561"/>
                  </a:lnTo>
                  <a:lnTo>
                    <a:pt x="0" y="2727248"/>
                  </a:lnTo>
                  <a:lnTo>
                    <a:pt x="2857" y="2773146"/>
                  </a:lnTo>
                  <a:lnTo>
                    <a:pt x="11176" y="2817342"/>
                  </a:lnTo>
                  <a:lnTo>
                    <a:pt x="24638" y="2859506"/>
                  </a:lnTo>
                  <a:lnTo>
                    <a:pt x="42875" y="2899270"/>
                  </a:lnTo>
                  <a:lnTo>
                    <a:pt x="65570" y="2936316"/>
                  </a:lnTo>
                  <a:lnTo>
                    <a:pt x="92354" y="2970276"/>
                  </a:lnTo>
                  <a:lnTo>
                    <a:pt x="122910" y="3000832"/>
                  </a:lnTo>
                  <a:lnTo>
                    <a:pt x="156870" y="3027616"/>
                  </a:lnTo>
                  <a:lnTo>
                    <a:pt x="193903" y="3050311"/>
                  </a:lnTo>
                  <a:lnTo>
                    <a:pt x="233680" y="3068548"/>
                  </a:lnTo>
                  <a:lnTo>
                    <a:pt x="275831" y="3082010"/>
                  </a:lnTo>
                  <a:lnTo>
                    <a:pt x="320040" y="3090329"/>
                  </a:lnTo>
                  <a:lnTo>
                    <a:pt x="365937" y="3093186"/>
                  </a:lnTo>
                  <a:lnTo>
                    <a:pt x="3059341" y="3093186"/>
                  </a:lnTo>
                  <a:lnTo>
                    <a:pt x="3105251" y="3090329"/>
                  </a:lnTo>
                  <a:lnTo>
                    <a:pt x="3149447" y="3082010"/>
                  </a:lnTo>
                  <a:lnTo>
                    <a:pt x="3191611" y="3068548"/>
                  </a:lnTo>
                  <a:lnTo>
                    <a:pt x="3231375" y="3050311"/>
                  </a:lnTo>
                  <a:lnTo>
                    <a:pt x="3268421" y="3027616"/>
                  </a:lnTo>
                  <a:lnTo>
                    <a:pt x="3302381" y="3000832"/>
                  </a:lnTo>
                  <a:lnTo>
                    <a:pt x="3332924" y="2970276"/>
                  </a:lnTo>
                  <a:lnTo>
                    <a:pt x="3359721" y="2936316"/>
                  </a:lnTo>
                  <a:lnTo>
                    <a:pt x="3382403" y="2899270"/>
                  </a:lnTo>
                  <a:lnTo>
                    <a:pt x="3400653" y="2859506"/>
                  </a:lnTo>
                  <a:lnTo>
                    <a:pt x="3414103" y="2817342"/>
                  </a:lnTo>
                  <a:lnTo>
                    <a:pt x="3422434" y="2773146"/>
                  </a:lnTo>
                  <a:lnTo>
                    <a:pt x="3425279" y="2727248"/>
                  </a:lnTo>
                  <a:lnTo>
                    <a:pt x="3425279" y="1263561"/>
                  </a:lnTo>
                  <a:close/>
                </a:path>
              </a:pathLst>
            </a:custGeom>
            <a:solidFill>
              <a:srgbClr val="3C5A8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383966" y="393067"/>
              <a:ext cx="1335887" cy="457197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8524463" y="689265"/>
            <a:ext cx="2820670" cy="1593215"/>
          </a:xfrm>
          <a:prstGeom prst="rect">
            <a:avLst/>
          </a:prstGeom>
        </p:spPr>
        <p:txBody>
          <a:bodyPr vert="horz" wrap="square" lIns="0" tIns="152400" rIns="0" bIns="0" rtlCol="0">
            <a:spAutoFit/>
          </a:bodyPr>
          <a:lstStyle/>
          <a:p>
            <a:pPr marL="602615" marR="0" lvl="0" indent="0" defTabSz="9144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-425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APPROACH</a:t>
            </a:r>
            <a:r>
              <a:rPr kumimoji="0" sz="2000" b="1" i="0" u="none" strike="noStrike" kern="0" cap="none" spc="70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2000" b="1" i="0" u="none" strike="noStrike" kern="0" cap="none" spc="-440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TURN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638175" marR="385445" lvl="0" indent="28575" defTabSz="914400" eaLnBrk="1" fontAlgn="auto" latinLnBrk="0" hangingPunct="1">
              <a:lnSpc>
                <a:spcPts val="1900"/>
              </a:lnSpc>
              <a:spcBef>
                <a:spcPts val="9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11%</a:t>
            </a:r>
            <a:r>
              <a:rPr kumimoji="0" sz="1600" b="1" i="0" u="none" strike="noStrike" kern="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of</a:t>
            </a:r>
            <a:r>
              <a:rPr kumimoji="0" sz="1600" b="1" i="0" u="none" strike="noStrike" kern="0" cap="none" spc="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All</a:t>
            </a:r>
            <a:r>
              <a:rPr kumimoji="0" sz="1600" b="1" i="0" u="none" strike="noStrike" kern="0" cap="none" spc="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crashes </a:t>
            </a: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14%</a:t>
            </a:r>
            <a:r>
              <a:rPr kumimoji="0" sz="1600" b="1" i="0" u="none" strike="noStrike" kern="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of</a:t>
            </a:r>
            <a:r>
              <a:rPr kumimoji="0" sz="1600" b="1" i="0" u="none" strike="noStrike" kern="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KSI</a:t>
            </a:r>
            <a:r>
              <a:rPr kumimoji="0" sz="1600" b="1" i="0" u="none" strike="noStrike" kern="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crashes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299085" marR="5080" lvl="0" indent="-287020" defTabSz="914400" eaLnBrk="1" fontAlgn="auto" latinLnBrk="0" hangingPunct="1">
              <a:lnSpc>
                <a:spcPct val="100000"/>
              </a:lnSpc>
              <a:spcBef>
                <a:spcPts val="72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9085" algn="l"/>
              </a:tabLst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Primarily</a:t>
            </a:r>
            <a:r>
              <a:rPr kumimoji="0" sz="1400" b="0" i="0" u="none" strike="noStrike" kern="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drivers</a:t>
            </a:r>
            <a:r>
              <a:rPr kumimoji="0" sz="1400" b="0" i="0" u="none" strike="noStrike" kern="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failing</a:t>
            </a:r>
            <a:r>
              <a:rPr kumimoji="0" sz="1400" b="0" i="0" u="none" strike="noStrike" kern="0" cap="none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to</a:t>
            </a:r>
            <a:r>
              <a:rPr kumimoji="0" sz="1400" b="0" i="0" u="none" strike="noStrike" kern="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estimate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distance of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approaching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vehicles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1151826" y="3492671"/>
            <a:ext cx="3406140" cy="3091180"/>
            <a:chOff x="1151826" y="3492671"/>
            <a:chExt cx="3406140" cy="3091180"/>
          </a:xfrm>
        </p:grpSpPr>
        <p:sp>
          <p:nvSpPr>
            <p:cNvPr id="20" name="object 20"/>
            <p:cNvSpPr/>
            <p:nvPr/>
          </p:nvSpPr>
          <p:spPr>
            <a:xfrm>
              <a:off x="1841776" y="3492671"/>
              <a:ext cx="2022475" cy="1785620"/>
            </a:xfrm>
            <a:custGeom>
              <a:avLst/>
              <a:gdLst/>
              <a:ahLst/>
              <a:cxnLst/>
              <a:rect l="l" t="t" r="r" b="b"/>
              <a:pathLst>
                <a:path w="2022475" h="1785620">
                  <a:moveTo>
                    <a:pt x="1011008" y="0"/>
                  </a:moveTo>
                  <a:lnTo>
                    <a:pt x="960549" y="1092"/>
                  </a:lnTo>
                  <a:lnTo>
                    <a:pt x="910729" y="4336"/>
                  </a:lnTo>
                  <a:lnTo>
                    <a:pt x="861608" y="9680"/>
                  </a:lnTo>
                  <a:lnTo>
                    <a:pt x="813243" y="17072"/>
                  </a:lnTo>
                  <a:lnTo>
                    <a:pt x="765693" y="26463"/>
                  </a:lnTo>
                  <a:lnTo>
                    <a:pt x="719014" y="37800"/>
                  </a:lnTo>
                  <a:lnTo>
                    <a:pt x="673266" y="51032"/>
                  </a:lnTo>
                  <a:lnTo>
                    <a:pt x="628506" y="66109"/>
                  </a:lnTo>
                  <a:lnTo>
                    <a:pt x="584791" y="82979"/>
                  </a:lnTo>
                  <a:lnTo>
                    <a:pt x="542180" y="101591"/>
                  </a:lnTo>
                  <a:lnTo>
                    <a:pt x="500731" y="121893"/>
                  </a:lnTo>
                  <a:lnTo>
                    <a:pt x="460502" y="143835"/>
                  </a:lnTo>
                  <a:lnTo>
                    <a:pt x="421550" y="167366"/>
                  </a:lnTo>
                  <a:lnTo>
                    <a:pt x="383934" y="192435"/>
                  </a:lnTo>
                  <a:lnTo>
                    <a:pt x="347711" y="218989"/>
                  </a:lnTo>
                  <a:lnTo>
                    <a:pt x="312939" y="246979"/>
                  </a:lnTo>
                  <a:lnTo>
                    <a:pt x="279677" y="276352"/>
                  </a:lnTo>
                  <a:lnTo>
                    <a:pt x="247982" y="307059"/>
                  </a:lnTo>
                  <a:lnTo>
                    <a:pt x="217912" y="339047"/>
                  </a:lnTo>
                  <a:lnTo>
                    <a:pt x="189525" y="372265"/>
                  </a:lnTo>
                  <a:lnTo>
                    <a:pt x="162878" y="406663"/>
                  </a:lnTo>
                  <a:lnTo>
                    <a:pt x="138031" y="442189"/>
                  </a:lnTo>
                  <a:lnTo>
                    <a:pt x="115041" y="478792"/>
                  </a:lnTo>
                  <a:lnTo>
                    <a:pt x="93965" y="516421"/>
                  </a:lnTo>
                  <a:lnTo>
                    <a:pt x="74861" y="555025"/>
                  </a:lnTo>
                  <a:lnTo>
                    <a:pt x="57789" y="594552"/>
                  </a:lnTo>
                  <a:lnTo>
                    <a:pt x="42804" y="634952"/>
                  </a:lnTo>
                  <a:lnTo>
                    <a:pt x="29966" y="676174"/>
                  </a:lnTo>
                  <a:lnTo>
                    <a:pt x="19333" y="718165"/>
                  </a:lnTo>
                  <a:lnTo>
                    <a:pt x="10961" y="760875"/>
                  </a:lnTo>
                  <a:lnTo>
                    <a:pt x="4910" y="804254"/>
                  </a:lnTo>
                  <a:lnTo>
                    <a:pt x="1237" y="848249"/>
                  </a:lnTo>
                  <a:lnTo>
                    <a:pt x="0" y="892809"/>
                  </a:lnTo>
                  <a:lnTo>
                    <a:pt x="1237" y="937370"/>
                  </a:lnTo>
                  <a:lnTo>
                    <a:pt x="4910" y="981365"/>
                  </a:lnTo>
                  <a:lnTo>
                    <a:pt x="10961" y="1024744"/>
                  </a:lnTo>
                  <a:lnTo>
                    <a:pt x="19333" y="1067454"/>
                  </a:lnTo>
                  <a:lnTo>
                    <a:pt x="29966" y="1109445"/>
                  </a:lnTo>
                  <a:lnTo>
                    <a:pt x="42804" y="1150667"/>
                  </a:lnTo>
                  <a:lnTo>
                    <a:pt x="57789" y="1191067"/>
                  </a:lnTo>
                  <a:lnTo>
                    <a:pt x="74861" y="1230594"/>
                  </a:lnTo>
                  <a:lnTo>
                    <a:pt x="93965" y="1269198"/>
                  </a:lnTo>
                  <a:lnTo>
                    <a:pt x="115041" y="1306827"/>
                  </a:lnTo>
                  <a:lnTo>
                    <a:pt x="138031" y="1343430"/>
                  </a:lnTo>
                  <a:lnTo>
                    <a:pt x="162878" y="1378956"/>
                  </a:lnTo>
                  <a:lnTo>
                    <a:pt x="189525" y="1413354"/>
                  </a:lnTo>
                  <a:lnTo>
                    <a:pt x="217912" y="1446572"/>
                  </a:lnTo>
                  <a:lnTo>
                    <a:pt x="247982" y="1478560"/>
                  </a:lnTo>
                  <a:lnTo>
                    <a:pt x="279677" y="1509267"/>
                  </a:lnTo>
                  <a:lnTo>
                    <a:pt x="312939" y="1538640"/>
                  </a:lnTo>
                  <a:lnTo>
                    <a:pt x="347711" y="1566630"/>
                  </a:lnTo>
                  <a:lnTo>
                    <a:pt x="383934" y="1593184"/>
                  </a:lnTo>
                  <a:lnTo>
                    <a:pt x="421550" y="1618253"/>
                  </a:lnTo>
                  <a:lnTo>
                    <a:pt x="460502" y="1641784"/>
                  </a:lnTo>
                  <a:lnTo>
                    <a:pt x="500731" y="1663726"/>
                  </a:lnTo>
                  <a:lnTo>
                    <a:pt x="542180" y="1684028"/>
                  </a:lnTo>
                  <a:lnTo>
                    <a:pt x="584791" y="1702640"/>
                  </a:lnTo>
                  <a:lnTo>
                    <a:pt x="628506" y="1719510"/>
                  </a:lnTo>
                  <a:lnTo>
                    <a:pt x="673266" y="1734587"/>
                  </a:lnTo>
                  <a:lnTo>
                    <a:pt x="719014" y="1747819"/>
                  </a:lnTo>
                  <a:lnTo>
                    <a:pt x="765693" y="1759156"/>
                  </a:lnTo>
                  <a:lnTo>
                    <a:pt x="813243" y="1768547"/>
                  </a:lnTo>
                  <a:lnTo>
                    <a:pt x="861608" y="1775939"/>
                  </a:lnTo>
                  <a:lnTo>
                    <a:pt x="910729" y="1781283"/>
                  </a:lnTo>
                  <a:lnTo>
                    <a:pt x="960549" y="1784527"/>
                  </a:lnTo>
                  <a:lnTo>
                    <a:pt x="1011008" y="1785619"/>
                  </a:lnTo>
                  <a:lnTo>
                    <a:pt x="1061468" y="1784527"/>
                  </a:lnTo>
                  <a:lnTo>
                    <a:pt x="1111288" y="1781283"/>
                  </a:lnTo>
                  <a:lnTo>
                    <a:pt x="1160409" y="1775939"/>
                  </a:lnTo>
                  <a:lnTo>
                    <a:pt x="1208773" y="1768547"/>
                  </a:lnTo>
                  <a:lnTo>
                    <a:pt x="1256324" y="1759156"/>
                  </a:lnTo>
                  <a:lnTo>
                    <a:pt x="1303002" y="1747819"/>
                  </a:lnTo>
                  <a:lnTo>
                    <a:pt x="1348751" y="1734587"/>
                  </a:lnTo>
                  <a:lnTo>
                    <a:pt x="1393511" y="1719510"/>
                  </a:lnTo>
                  <a:lnTo>
                    <a:pt x="1437226" y="1702640"/>
                  </a:lnTo>
                  <a:lnTo>
                    <a:pt x="1479836" y="1684028"/>
                  </a:lnTo>
                  <a:lnTo>
                    <a:pt x="1521285" y="1663726"/>
                  </a:lnTo>
                  <a:lnTo>
                    <a:pt x="1561515" y="1641784"/>
                  </a:lnTo>
                  <a:lnTo>
                    <a:pt x="1600467" y="1618253"/>
                  </a:lnTo>
                  <a:lnTo>
                    <a:pt x="1638083" y="1593184"/>
                  </a:lnTo>
                  <a:lnTo>
                    <a:pt x="1674306" y="1566630"/>
                  </a:lnTo>
                  <a:lnTo>
                    <a:pt x="1709077" y="1538640"/>
                  </a:lnTo>
                  <a:lnTo>
                    <a:pt x="1742340" y="1509267"/>
                  </a:lnTo>
                  <a:lnTo>
                    <a:pt x="1774035" y="1478560"/>
                  </a:lnTo>
                  <a:lnTo>
                    <a:pt x="1804105" y="1446572"/>
                  </a:lnTo>
                  <a:lnTo>
                    <a:pt x="1832492" y="1413354"/>
                  </a:lnTo>
                  <a:lnTo>
                    <a:pt x="1859138" y="1378956"/>
                  </a:lnTo>
                  <a:lnTo>
                    <a:pt x="1883986" y="1343430"/>
                  </a:lnTo>
                  <a:lnTo>
                    <a:pt x="1906976" y="1306827"/>
                  </a:lnTo>
                  <a:lnTo>
                    <a:pt x="1928052" y="1269198"/>
                  </a:lnTo>
                  <a:lnTo>
                    <a:pt x="1947155" y="1230594"/>
                  </a:lnTo>
                  <a:lnTo>
                    <a:pt x="1964228" y="1191067"/>
                  </a:lnTo>
                  <a:lnTo>
                    <a:pt x="1979212" y="1150667"/>
                  </a:lnTo>
                  <a:lnTo>
                    <a:pt x="1992050" y="1109445"/>
                  </a:lnTo>
                  <a:lnTo>
                    <a:pt x="2002684" y="1067454"/>
                  </a:lnTo>
                  <a:lnTo>
                    <a:pt x="2011055" y="1024744"/>
                  </a:lnTo>
                  <a:lnTo>
                    <a:pt x="2017107" y="981365"/>
                  </a:lnTo>
                  <a:lnTo>
                    <a:pt x="2020780" y="937370"/>
                  </a:lnTo>
                  <a:lnTo>
                    <a:pt x="2022017" y="892809"/>
                  </a:lnTo>
                  <a:lnTo>
                    <a:pt x="2020780" y="848249"/>
                  </a:lnTo>
                  <a:lnTo>
                    <a:pt x="2017107" y="804254"/>
                  </a:lnTo>
                  <a:lnTo>
                    <a:pt x="2011055" y="760875"/>
                  </a:lnTo>
                  <a:lnTo>
                    <a:pt x="2002684" y="718165"/>
                  </a:lnTo>
                  <a:lnTo>
                    <a:pt x="1992050" y="676174"/>
                  </a:lnTo>
                  <a:lnTo>
                    <a:pt x="1979212" y="634952"/>
                  </a:lnTo>
                  <a:lnTo>
                    <a:pt x="1964228" y="594552"/>
                  </a:lnTo>
                  <a:lnTo>
                    <a:pt x="1947155" y="555025"/>
                  </a:lnTo>
                  <a:lnTo>
                    <a:pt x="1928052" y="516421"/>
                  </a:lnTo>
                  <a:lnTo>
                    <a:pt x="1906976" y="478792"/>
                  </a:lnTo>
                  <a:lnTo>
                    <a:pt x="1883986" y="442189"/>
                  </a:lnTo>
                  <a:lnTo>
                    <a:pt x="1859138" y="406663"/>
                  </a:lnTo>
                  <a:lnTo>
                    <a:pt x="1832492" y="372265"/>
                  </a:lnTo>
                  <a:lnTo>
                    <a:pt x="1804105" y="339047"/>
                  </a:lnTo>
                  <a:lnTo>
                    <a:pt x="1774035" y="307059"/>
                  </a:lnTo>
                  <a:lnTo>
                    <a:pt x="1742340" y="276352"/>
                  </a:lnTo>
                  <a:lnTo>
                    <a:pt x="1709077" y="246979"/>
                  </a:lnTo>
                  <a:lnTo>
                    <a:pt x="1674306" y="218989"/>
                  </a:lnTo>
                  <a:lnTo>
                    <a:pt x="1638083" y="192435"/>
                  </a:lnTo>
                  <a:lnTo>
                    <a:pt x="1600467" y="167366"/>
                  </a:lnTo>
                  <a:lnTo>
                    <a:pt x="1561515" y="143835"/>
                  </a:lnTo>
                  <a:lnTo>
                    <a:pt x="1521285" y="121893"/>
                  </a:lnTo>
                  <a:lnTo>
                    <a:pt x="1479836" y="101591"/>
                  </a:lnTo>
                  <a:lnTo>
                    <a:pt x="1437226" y="82979"/>
                  </a:lnTo>
                  <a:lnTo>
                    <a:pt x="1393511" y="66109"/>
                  </a:lnTo>
                  <a:lnTo>
                    <a:pt x="1348751" y="51032"/>
                  </a:lnTo>
                  <a:lnTo>
                    <a:pt x="1303002" y="37800"/>
                  </a:lnTo>
                  <a:lnTo>
                    <a:pt x="1256324" y="26463"/>
                  </a:lnTo>
                  <a:lnTo>
                    <a:pt x="1208773" y="17072"/>
                  </a:lnTo>
                  <a:lnTo>
                    <a:pt x="1160409" y="9680"/>
                  </a:lnTo>
                  <a:lnTo>
                    <a:pt x="1111288" y="4336"/>
                  </a:lnTo>
                  <a:lnTo>
                    <a:pt x="1061468" y="1092"/>
                  </a:lnTo>
                  <a:lnTo>
                    <a:pt x="1011008" y="0"/>
                  </a:lnTo>
                  <a:close/>
                </a:path>
              </a:pathLst>
            </a:custGeom>
            <a:solidFill>
              <a:srgbClr val="3C5A8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46442" y="3704911"/>
              <a:ext cx="1412747" cy="365759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151826" y="4390297"/>
              <a:ext cx="3406140" cy="2193925"/>
            </a:xfrm>
            <a:custGeom>
              <a:avLst/>
              <a:gdLst/>
              <a:ahLst/>
              <a:cxnLst/>
              <a:rect l="l" t="t" r="r" b="b"/>
              <a:pathLst>
                <a:path w="3406140" h="2193925">
                  <a:moveTo>
                    <a:pt x="3040557" y="0"/>
                  </a:moveTo>
                  <a:lnTo>
                    <a:pt x="365582" y="0"/>
                  </a:lnTo>
                  <a:lnTo>
                    <a:pt x="319724" y="2848"/>
                  </a:lnTo>
                  <a:lnTo>
                    <a:pt x="275566" y="11165"/>
                  </a:lnTo>
                  <a:lnTo>
                    <a:pt x="233451" y="24607"/>
                  </a:lnTo>
                  <a:lnTo>
                    <a:pt x="193720" y="42833"/>
                  </a:lnTo>
                  <a:lnTo>
                    <a:pt x="156717" y="65500"/>
                  </a:lnTo>
                  <a:lnTo>
                    <a:pt x="122784" y="92264"/>
                  </a:lnTo>
                  <a:lnTo>
                    <a:pt x="92264" y="122784"/>
                  </a:lnTo>
                  <a:lnTo>
                    <a:pt x="65500" y="156717"/>
                  </a:lnTo>
                  <a:lnTo>
                    <a:pt x="42833" y="193720"/>
                  </a:lnTo>
                  <a:lnTo>
                    <a:pt x="24607" y="233451"/>
                  </a:lnTo>
                  <a:lnTo>
                    <a:pt x="11165" y="275566"/>
                  </a:lnTo>
                  <a:lnTo>
                    <a:pt x="2848" y="319724"/>
                  </a:lnTo>
                  <a:lnTo>
                    <a:pt x="0" y="365582"/>
                  </a:lnTo>
                  <a:lnTo>
                    <a:pt x="0" y="1827885"/>
                  </a:lnTo>
                  <a:lnTo>
                    <a:pt x="2848" y="1873743"/>
                  </a:lnTo>
                  <a:lnTo>
                    <a:pt x="11165" y="1917901"/>
                  </a:lnTo>
                  <a:lnTo>
                    <a:pt x="24607" y="1960016"/>
                  </a:lnTo>
                  <a:lnTo>
                    <a:pt x="42833" y="1999747"/>
                  </a:lnTo>
                  <a:lnTo>
                    <a:pt x="65500" y="2036750"/>
                  </a:lnTo>
                  <a:lnTo>
                    <a:pt x="92264" y="2070682"/>
                  </a:lnTo>
                  <a:lnTo>
                    <a:pt x="122784" y="2101202"/>
                  </a:lnTo>
                  <a:lnTo>
                    <a:pt x="156717" y="2127967"/>
                  </a:lnTo>
                  <a:lnTo>
                    <a:pt x="193720" y="2150633"/>
                  </a:lnTo>
                  <a:lnTo>
                    <a:pt x="233451" y="2168859"/>
                  </a:lnTo>
                  <a:lnTo>
                    <a:pt x="275566" y="2182302"/>
                  </a:lnTo>
                  <a:lnTo>
                    <a:pt x="319724" y="2190619"/>
                  </a:lnTo>
                  <a:lnTo>
                    <a:pt x="365582" y="2193467"/>
                  </a:lnTo>
                  <a:lnTo>
                    <a:pt x="3040557" y="2193467"/>
                  </a:lnTo>
                  <a:lnTo>
                    <a:pt x="3086415" y="2190619"/>
                  </a:lnTo>
                  <a:lnTo>
                    <a:pt x="3130573" y="2182302"/>
                  </a:lnTo>
                  <a:lnTo>
                    <a:pt x="3172688" y="2168859"/>
                  </a:lnTo>
                  <a:lnTo>
                    <a:pt x="3212419" y="2150633"/>
                  </a:lnTo>
                  <a:lnTo>
                    <a:pt x="3249422" y="2127967"/>
                  </a:lnTo>
                  <a:lnTo>
                    <a:pt x="3283355" y="2101202"/>
                  </a:lnTo>
                  <a:lnTo>
                    <a:pt x="3313875" y="2070682"/>
                  </a:lnTo>
                  <a:lnTo>
                    <a:pt x="3340639" y="2036750"/>
                  </a:lnTo>
                  <a:lnTo>
                    <a:pt x="3363306" y="1999747"/>
                  </a:lnTo>
                  <a:lnTo>
                    <a:pt x="3381532" y="1960016"/>
                  </a:lnTo>
                  <a:lnTo>
                    <a:pt x="3394974" y="1917901"/>
                  </a:lnTo>
                  <a:lnTo>
                    <a:pt x="3403291" y="1873743"/>
                  </a:lnTo>
                  <a:lnTo>
                    <a:pt x="3406140" y="1827885"/>
                  </a:lnTo>
                  <a:lnTo>
                    <a:pt x="3406140" y="365582"/>
                  </a:lnTo>
                  <a:lnTo>
                    <a:pt x="3403291" y="319724"/>
                  </a:lnTo>
                  <a:lnTo>
                    <a:pt x="3394974" y="275566"/>
                  </a:lnTo>
                  <a:lnTo>
                    <a:pt x="3381532" y="233451"/>
                  </a:lnTo>
                  <a:lnTo>
                    <a:pt x="3363306" y="193720"/>
                  </a:lnTo>
                  <a:lnTo>
                    <a:pt x="3340639" y="156717"/>
                  </a:lnTo>
                  <a:lnTo>
                    <a:pt x="3313875" y="122784"/>
                  </a:lnTo>
                  <a:lnTo>
                    <a:pt x="3283355" y="92264"/>
                  </a:lnTo>
                  <a:lnTo>
                    <a:pt x="3249422" y="65500"/>
                  </a:lnTo>
                  <a:lnTo>
                    <a:pt x="3212419" y="42833"/>
                  </a:lnTo>
                  <a:lnTo>
                    <a:pt x="3172688" y="24607"/>
                  </a:lnTo>
                  <a:lnTo>
                    <a:pt x="3130573" y="11165"/>
                  </a:lnTo>
                  <a:lnTo>
                    <a:pt x="3086415" y="2848"/>
                  </a:lnTo>
                  <a:lnTo>
                    <a:pt x="3040557" y="0"/>
                  </a:lnTo>
                  <a:close/>
                </a:path>
              </a:pathLst>
            </a:custGeom>
            <a:solidFill>
              <a:srgbClr val="3C5A8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1302265" y="3866694"/>
            <a:ext cx="3039110" cy="2416175"/>
          </a:xfrm>
          <a:prstGeom prst="rect">
            <a:avLst/>
          </a:prstGeom>
        </p:spPr>
        <p:txBody>
          <a:bodyPr vert="horz" wrap="square" lIns="0" tIns="144780" rIns="0" bIns="0" rtlCol="0">
            <a:spAutoFit/>
          </a:bodyPr>
          <a:lstStyle/>
          <a:p>
            <a:pPr marL="22860" marR="0" lvl="0" indent="0" algn="ctr" defTabSz="914400" eaLnBrk="1" fontAlgn="auto" latinLnBrk="0" hangingPunct="1">
              <a:lnSpc>
                <a:spcPct val="100000"/>
              </a:lnSpc>
              <a:spcBef>
                <a:spcPts val="11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-365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HEAD-</a:t>
            </a:r>
            <a:r>
              <a:rPr kumimoji="0" sz="2000" b="1" i="0" u="none" strike="noStrike" kern="0" cap="none" spc="-600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ON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617220" marR="624840" lvl="0" indent="2540" algn="ctr" defTabSz="914400" eaLnBrk="1" fontAlgn="auto" latinLnBrk="0" hangingPunct="1">
              <a:lnSpc>
                <a:spcPct val="100000"/>
              </a:lnSpc>
              <a:spcBef>
                <a:spcPts val="8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4%</a:t>
            </a:r>
            <a:r>
              <a:rPr kumimoji="0" sz="1600" b="1" i="0" u="none" strike="noStrike" kern="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of</a:t>
            </a:r>
            <a:r>
              <a:rPr kumimoji="0" sz="1600" b="1" i="0" u="none" strike="noStrike" kern="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All</a:t>
            </a:r>
            <a:r>
              <a:rPr kumimoji="0" sz="1600" b="1" i="0" u="none" strike="noStrike" kern="0" cap="none" spc="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crashes </a:t>
            </a: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24%</a:t>
            </a:r>
            <a:r>
              <a:rPr kumimoji="0" sz="1600" b="1" i="0" u="none" strike="noStrike" kern="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of</a:t>
            </a:r>
            <a:r>
              <a:rPr kumimoji="0" sz="1600" b="1" i="0" u="none" strike="noStrike" kern="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KSI</a:t>
            </a:r>
            <a:r>
              <a:rPr kumimoji="0" sz="1600" b="1" i="0" u="none" strike="noStrike" kern="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crashes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286385" marR="62865" lvl="0" indent="-286385" algn="ctr" defTabSz="914400" eaLnBrk="1" fontAlgn="auto" latinLnBrk="0" hangingPunct="1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86385" algn="l"/>
              </a:tabLst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90%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occurred</a:t>
            </a:r>
            <a:r>
              <a:rPr kumimoji="0" sz="1400" b="0" i="0" u="none" strike="noStrike" kern="0" cap="none" spc="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at</a:t>
            </a:r>
            <a:r>
              <a:rPr kumimoji="0" sz="1400" b="0" i="0" u="none" strike="noStrike" kern="0" cap="none" spc="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non-</a:t>
            </a: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intersection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0" marR="1784350" lvl="0" indent="0" algn="ctr" defTabSz="914400" eaLnBrk="1" fontAlgn="auto" latinLnBrk="0" hangingPunct="1">
              <a:lnSpc>
                <a:spcPts val="1675"/>
              </a:lnSpc>
              <a:spcBef>
                <a:spcPts val="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locations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299085" marR="0" lvl="0" indent="-286385" defTabSz="914400" eaLnBrk="1" fontAlgn="auto" latinLnBrk="0" hangingPunct="1">
              <a:lnSpc>
                <a:spcPts val="16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9085" algn="l"/>
              </a:tabLst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71%</a:t>
            </a:r>
            <a:r>
              <a:rPr kumimoji="0" sz="1400" b="0" i="0" u="none" strike="noStrike" kern="0" cap="none" spc="-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involved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drugs</a:t>
            </a:r>
            <a:r>
              <a:rPr kumimoji="0" sz="1400" b="0" i="0" u="none" strike="noStrike" kern="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and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alcohol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299085" marR="5080" lvl="0" indent="-287020" defTabSz="91440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9085" algn="l"/>
              </a:tabLst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Most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drivers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traveled</a:t>
            </a:r>
            <a:r>
              <a:rPr kumimoji="0" sz="1400" b="0" i="0" u="none" strike="noStrike" kern="0" cap="none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into</a:t>
            </a:r>
            <a:r>
              <a:rPr kumimoji="0" sz="1400" b="0" i="0" u="none" strike="noStrike" kern="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the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opposing</a:t>
            </a:r>
            <a:r>
              <a:rPr kumimoji="0" sz="1400" b="0" i="0" u="none" strike="noStrike" kern="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lane</a:t>
            </a:r>
            <a:r>
              <a:rPr kumimoji="0" sz="1400" b="0" i="0" u="none" strike="noStrike" kern="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to pass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other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vehicle(s)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299085" marR="0" lvl="0" indent="-28638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9085" algn="l"/>
              </a:tabLst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A</a:t>
            </a:r>
            <a:r>
              <a:rPr kumimoji="0" sz="1400" b="0" i="0" u="none" strike="noStrike" kern="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few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lost</a:t>
            </a:r>
            <a:r>
              <a:rPr kumimoji="0" sz="1400" b="0" i="0" u="none" strike="noStrike" kern="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control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of</a:t>
            </a:r>
            <a:r>
              <a:rPr kumimoji="0" sz="1400" b="0" i="0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the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vehicle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4791681" y="3361716"/>
            <a:ext cx="3406140" cy="3222625"/>
            <a:chOff x="4791681" y="3361716"/>
            <a:chExt cx="3406140" cy="3222625"/>
          </a:xfrm>
        </p:grpSpPr>
        <p:sp>
          <p:nvSpPr>
            <p:cNvPr id="25" name="object 25"/>
            <p:cNvSpPr/>
            <p:nvPr/>
          </p:nvSpPr>
          <p:spPr>
            <a:xfrm>
              <a:off x="5499353" y="3492671"/>
              <a:ext cx="2022475" cy="1785620"/>
            </a:xfrm>
            <a:custGeom>
              <a:avLst/>
              <a:gdLst/>
              <a:ahLst/>
              <a:cxnLst/>
              <a:rect l="l" t="t" r="r" b="b"/>
              <a:pathLst>
                <a:path w="2022475" h="1785620">
                  <a:moveTo>
                    <a:pt x="1011008" y="0"/>
                  </a:moveTo>
                  <a:lnTo>
                    <a:pt x="960549" y="1092"/>
                  </a:lnTo>
                  <a:lnTo>
                    <a:pt x="910729" y="4336"/>
                  </a:lnTo>
                  <a:lnTo>
                    <a:pt x="861608" y="9680"/>
                  </a:lnTo>
                  <a:lnTo>
                    <a:pt x="813243" y="17072"/>
                  </a:lnTo>
                  <a:lnTo>
                    <a:pt x="765693" y="26463"/>
                  </a:lnTo>
                  <a:lnTo>
                    <a:pt x="719014" y="37800"/>
                  </a:lnTo>
                  <a:lnTo>
                    <a:pt x="673266" y="51032"/>
                  </a:lnTo>
                  <a:lnTo>
                    <a:pt x="628506" y="66109"/>
                  </a:lnTo>
                  <a:lnTo>
                    <a:pt x="584791" y="82979"/>
                  </a:lnTo>
                  <a:lnTo>
                    <a:pt x="542180" y="101591"/>
                  </a:lnTo>
                  <a:lnTo>
                    <a:pt x="500731" y="121893"/>
                  </a:lnTo>
                  <a:lnTo>
                    <a:pt x="460502" y="143835"/>
                  </a:lnTo>
                  <a:lnTo>
                    <a:pt x="421550" y="167366"/>
                  </a:lnTo>
                  <a:lnTo>
                    <a:pt x="383934" y="192435"/>
                  </a:lnTo>
                  <a:lnTo>
                    <a:pt x="347711" y="218989"/>
                  </a:lnTo>
                  <a:lnTo>
                    <a:pt x="312939" y="246979"/>
                  </a:lnTo>
                  <a:lnTo>
                    <a:pt x="279677" y="276352"/>
                  </a:lnTo>
                  <a:lnTo>
                    <a:pt x="247982" y="307059"/>
                  </a:lnTo>
                  <a:lnTo>
                    <a:pt x="217912" y="339047"/>
                  </a:lnTo>
                  <a:lnTo>
                    <a:pt x="189525" y="372265"/>
                  </a:lnTo>
                  <a:lnTo>
                    <a:pt x="162878" y="406663"/>
                  </a:lnTo>
                  <a:lnTo>
                    <a:pt x="138031" y="442189"/>
                  </a:lnTo>
                  <a:lnTo>
                    <a:pt x="115041" y="478792"/>
                  </a:lnTo>
                  <a:lnTo>
                    <a:pt x="93965" y="516421"/>
                  </a:lnTo>
                  <a:lnTo>
                    <a:pt x="74861" y="555025"/>
                  </a:lnTo>
                  <a:lnTo>
                    <a:pt x="57789" y="594552"/>
                  </a:lnTo>
                  <a:lnTo>
                    <a:pt x="42804" y="634952"/>
                  </a:lnTo>
                  <a:lnTo>
                    <a:pt x="29966" y="676174"/>
                  </a:lnTo>
                  <a:lnTo>
                    <a:pt x="19333" y="718165"/>
                  </a:lnTo>
                  <a:lnTo>
                    <a:pt x="10961" y="760875"/>
                  </a:lnTo>
                  <a:lnTo>
                    <a:pt x="4910" y="804254"/>
                  </a:lnTo>
                  <a:lnTo>
                    <a:pt x="1237" y="848249"/>
                  </a:lnTo>
                  <a:lnTo>
                    <a:pt x="0" y="892809"/>
                  </a:lnTo>
                  <a:lnTo>
                    <a:pt x="1237" y="937370"/>
                  </a:lnTo>
                  <a:lnTo>
                    <a:pt x="4910" y="981365"/>
                  </a:lnTo>
                  <a:lnTo>
                    <a:pt x="10961" y="1024744"/>
                  </a:lnTo>
                  <a:lnTo>
                    <a:pt x="19333" y="1067454"/>
                  </a:lnTo>
                  <a:lnTo>
                    <a:pt x="29966" y="1109445"/>
                  </a:lnTo>
                  <a:lnTo>
                    <a:pt x="42804" y="1150667"/>
                  </a:lnTo>
                  <a:lnTo>
                    <a:pt x="57789" y="1191067"/>
                  </a:lnTo>
                  <a:lnTo>
                    <a:pt x="74861" y="1230594"/>
                  </a:lnTo>
                  <a:lnTo>
                    <a:pt x="93965" y="1269198"/>
                  </a:lnTo>
                  <a:lnTo>
                    <a:pt x="115041" y="1306827"/>
                  </a:lnTo>
                  <a:lnTo>
                    <a:pt x="138031" y="1343430"/>
                  </a:lnTo>
                  <a:lnTo>
                    <a:pt x="162878" y="1378956"/>
                  </a:lnTo>
                  <a:lnTo>
                    <a:pt x="189525" y="1413354"/>
                  </a:lnTo>
                  <a:lnTo>
                    <a:pt x="217912" y="1446572"/>
                  </a:lnTo>
                  <a:lnTo>
                    <a:pt x="247982" y="1478560"/>
                  </a:lnTo>
                  <a:lnTo>
                    <a:pt x="279677" y="1509267"/>
                  </a:lnTo>
                  <a:lnTo>
                    <a:pt x="312939" y="1538640"/>
                  </a:lnTo>
                  <a:lnTo>
                    <a:pt x="347711" y="1566630"/>
                  </a:lnTo>
                  <a:lnTo>
                    <a:pt x="383934" y="1593184"/>
                  </a:lnTo>
                  <a:lnTo>
                    <a:pt x="421550" y="1618253"/>
                  </a:lnTo>
                  <a:lnTo>
                    <a:pt x="460502" y="1641784"/>
                  </a:lnTo>
                  <a:lnTo>
                    <a:pt x="500731" y="1663726"/>
                  </a:lnTo>
                  <a:lnTo>
                    <a:pt x="542180" y="1684028"/>
                  </a:lnTo>
                  <a:lnTo>
                    <a:pt x="584791" y="1702640"/>
                  </a:lnTo>
                  <a:lnTo>
                    <a:pt x="628506" y="1719510"/>
                  </a:lnTo>
                  <a:lnTo>
                    <a:pt x="673266" y="1734587"/>
                  </a:lnTo>
                  <a:lnTo>
                    <a:pt x="719014" y="1747819"/>
                  </a:lnTo>
                  <a:lnTo>
                    <a:pt x="765693" y="1759156"/>
                  </a:lnTo>
                  <a:lnTo>
                    <a:pt x="813243" y="1768547"/>
                  </a:lnTo>
                  <a:lnTo>
                    <a:pt x="861608" y="1775939"/>
                  </a:lnTo>
                  <a:lnTo>
                    <a:pt x="910729" y="1781283"/>
                  </a:lnTo>
                  <a:lnTo>
                    <a:pt x="960549" y="1784527"/>
                  </a:lnTo>
                  <a:lnTo>
                    <a:pt x="1011008" y="1785619"/>
                  </a:lnTo>
                  <a:lnTo>
                    <a:pt x="1061468" y="1784527"/>
                  </a:lnTo>
                  <a:lnTo>
                    <a:pt x="1111288" y="1781283"/>
                  </a:lnTo>
                  <a:lnTo>
                    <a:pt x="1160409" y="1775939"/>
                  </a:lnTo>
                  <a:lnTo>
                    <a:pt x="1208773" y="1768547"/>
                  </a:lnTo>
                  <a:lnTo>
                    <a:pt x="1256324" y="1759156"/>
                  </a:lnTo>
                  <a:lnTo>
                    <a:pt x="1303002" y="1747819"/>
                  </a:lnTo>
                  <a:lnTo>
                    <a:pt x="1348751" y="1734587"/>
                  </a:lnTo>
                  <a:lnTo>
                    <a:pt x="1393511" y="1719510"/>
                  </a:lnTo>
                  <a:lnTo>
                    <a:pt x="1437226" y="1702640"/>
                  </a:lnTo>
                  <a:lnTo>
                    <a:pt x="1479836" y="1684028"/>
                  </a:lnTo>
                  <a:lnTo>
                    <a:pt x="1521285" y="1663726"/>
                  </a:lnTo>
                  <a:lnTo>
                    <a:pt x="1561515" y="1641784"/>
                  </a:lnTo>
                  <a:lnTo>
                    <a:pt x="1600467" y="1618253"/>
                  </a:lnTo>
                  <a:lnTo>
                    <a:pt x="1638083" y="1593184"/>
                  </a:lnTo>
                  <a:lnTo>
                    <a:pt x="1674306" y="1566630"/>
                  </a:lnTo>
                  <a:lnTo>
                    <a:pt x="1709077" y="1538640"/>
                  </a:lnTo>
                  <a:lnTo>
                    <a:pt x="1742340" y="1509267"/>
                  </a:lnTo>
                  <a:lnTo>
                    <a:pt x="1774035" y="1478560"/>
                  </a:lnTo>
                  <a:lnTo>
                    <a:pt x="1804105" y="1446572"/>
                  </a:lnTo>
                  <a:lnTo>
                    <a:pt x="1832492" y="1413354"/>
                  </a:lnTo>
                  <a:lnTo>
                    <a:pt x="1859138" y="1378956"/>
                  </a:lnTo>
                  <a:lnTo>
                    <a:pt x="1883986" y="1343430"/>
                  </a:lnTo>
                  <a:lnTo>
                    <a:pt x="1906976" y="1306827"/>
                  </a:lnTo>
                  <a:lnTo>
                    <a:pt x="1928052" y="1269198"/>
                  </a:lnTo>
                  <a:lnTo>
                    <a:pt x="1947155" y="1230594"/>
                  </a:lnTo>
                  <a:lnTo>
                    <a:pt x="1964228" y="1191067"/>
                  </a:lnTo>
                  <a:lnTo>
                    <a:pt x="1979212" y="1150667"/>
                  </a:lnTo>
                  <a:lnTo>
                    <a:pt x="1992050" y="1109445"/>
                  </a:lnTo>
                  <a:lnTo>
                    <a:pt x="2002684" y="1067454"/>
                  </a:lnTo>
                  <a:lnTo>
                    <a:pt x="2011055" y="1024744"/>
                  </a:lnTo>
                  <a:lnTo>
                    <a:pt x="2017107" y="981365"/>
                  </a:lnTo>
                  <a:lnTo>
                    <a:pt x="2020780" y="937370"/>
                  </a:lnTo>
                  <a:lnTo>
                    <a:pt x="2022017" y="892809"/>
                  </a:lnTo>
                  <a:lnTo>
                    <a:pt x="2020780" y="848249"/>
                  </a:lnTo>
                  <a:lnTo>
                    <a:pt x="2017107" y="804254"/>
                  </a:lnTo>
                  <a:lnTo>
                    <a:pt x="2011055" y="760875"/>
                  </a:lnTo>
                  <a:lnTo>
                    <a:pt x="2002684" y="718165"/>
                  </a:lnTo>
                  <a:lnTo>
                    <a:pt x="1992050" y="676174"/>
                  </a:lnTo>
                  <a:lnTo>
                    <a:pt x="1979212" y="634952"/>
                  </a:lnTo>
                  <a:lnTo>
                    <a:pt x="1964228" y="594552"/>
                  </a:lnTo>
                  <a:lnTo>
                    <a:pt x="1947155" y="555025"/>
                  </a:lnTo>
                  <a:lnTo>
                    <a:pt x="1928052" y="516421"/>
                  </a:lnTo>
                  <a:lnTo>
                    <a:pt x="1906976" y="478792"/>
                  </a:lnTo>
                  <a:lnTo>
                    <a:pt x="1883986" y="442189"/>
                  </a:lnTo>
                  <a:lnTo>
                    <a:pt x="1859138" y="406663"/>
                  </a:lnTo>
                  <a:lnTo>
                    <a:pt x="1832492" y="372265"/>
                  </a:lnTo>
                  <a:lnTo>
                    <a:pt x="1804105" y="339047"/>
                  </a:lnTo>
                  <a:lnTo>
                    <a:pt x="1774035" y="307059"/>
                  </a:lnTo>
                  <a:lnTo>
                    <a:pt x="1742340" y="276352"/>
                  </a:lnTo>
                  <a:lnTo>
                    <a:pt x="1709077" y="246979"/>
                  </a:lnTo>
                  <a:lnTo>
                    <a:pt x="1674306" y="218989"/>
                  </a:lnTo>
                  <a:lnTo>
                    <a:pt x="1638083" y="192435"/>
                  </a:lnTo>
                  <a:lnTo>
                    <a:pt x="1600467" y="167366"/>
                  </a:lnTo>
                  <a:lnTo>
                    <a:pt x="1561515" y="143835"/>
                  </a:lnTo>
                  <a:lnTo>
                    <a:pt x="1521285" y="121893"/>
                  </a:lnTo>
                  <a:lnTo>
                    <a:pt x="1479836" y="101591"/>
                  </a:lnTo>
                  <a:lnTo>
                    <a:pt x="1437226" y="82979"/>
                  </a:lnTo>
                  <a:lnTo>
                    <a:pt x="1393511" y="66109"/>
                  </a:lnTo>
                  <a:lnTo>
                    <a:pt x="1348751" y="51032"/>
                  </a:lnTo>
                  <a:lnTo>
                    <a:pt x="1303002" y="37800"/>
                  </a:lnTo>
                  <a:lnTo>
                    <a:pt x="1256324" y="26463"/>
                  </a:lnTo>
                  <a:lnTo>
                    <a:pt x="1208773" y="17072"/>
                  </a:lnTo>
                  <a:lnTo>
                    <a:pt x="1160409" y="9680"/>
                  </a:lnTo>
                  <a:lnTo>
                    <a:pt x="1111288" y="4336"/>
                  </a:lnTo>
                  <a:lnTo>
                    <a:pt x="1061468" y="1092"/>
                  </a:lnTo>
                  <a:lnTo>
                    <a:pt x="1011008" y="0"/>
                  </a:lnTo>
                  <a:close/>
                </a:path>
              </a:pathLst>
            </a:custGeom>
            <a:solidFill>
              <a:srgbClr val="3C5A8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26" name="object 2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54572" y="3705872"/>
              <a:ext cx="759991" cy="34704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408040" y="3361716"/>
              <a:ext cx="1426527" cy="686012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4791681" y="4390297"/>
              <a:ext cx="3406140" cy="2193925"/>
            </a:xfrm>
            <a:custGeom>
              <a:avLst/>
              <a:gdLst/>
              <a:ahLst/>
              <a:cxnLst/>
              <a:rect l="l" t="t" r="r" b="b"/>
              <a:pathLst>
                <a:path w="3406140" h="2193925">
                  <a:moveTo>
                    <a:pt x="3040557" y="0"/>
                  </a:moveTo>
                  <a:lnTo>
                    <a:pt x="365582" y="0"/>
                  </a:lnTo>
                  <a:lnTo>
                    <a:pt x="319724" y="2848"/>
                  </a:lnTo>
                  <a:lnTo>
                    <a:pt x="275566" y="11165"/>
                  </a:lnTo>
                  <a:lnTo>
                    <a:pt x="233451" y="24607"/>
                  </a:lnTo>
                  <a:lnTo>
                    <a:pt x="193720" y="42833"/>
                  </a:lnTo>
                  <a:lnTo>
                    <a:pt x="156717" y="65500"/>
                  </a:lnTo>
                  <a:lnTo>
                    <a:pt x="122784" y="92264"/>
                  </a:lnTo>
                  <a:lnTo>
                    <a:pt x="92264" y="122784"/>
                  </a:lnTo>
                  <a:lnTo>
                    <a:pt x="65500" y="156717"/>
                  </a:lnTo>
                  <a:lnTo>
                    <a:pt x="42833" y="193720"/>
                  </a:lnTo>
                  <a:lnTo>
                    <a:pt x="24607" y="233451"/>
                  </a:lnTo>
                  <a:lnTo>
                    <a:pt x="11165" y="275566"/>
                  </a:lnTo>
                  <a:lnTo>
                    <a:pt x="2848" y="319724"/>
                  </a:lnTo>
                  <a:lnTo>
                    <a:pt x="0" y="365582"/>
                  </a:lnTo>
                  <a:lnTo>
                    <a:pt x="0" y="1827885"/>
                  </a:lnTo>
                  <a:lnTo>
                    <a:pt x="2848" y="1873743"/>
                  </a:lnTo>
                  <a:lnTo>
                    <a:pt x="11165" y="1917901"/>
                  </a:lnTo>
                  <a:lnTo>
                    <a:pt x="24607" y="1960016"/>
                  </a:lnTo>
                  <a:lnTo>
                    <a:pt x="42833" y="1999747"/>
                  </a:lnTo>
                  <a:lnTo>
                    <a:pt x="65500" y="2036750"/>
                  </a:lnTo>
                  <a:lnTo>
                    <a:pt x="92264" y="2070682"/>
                  </a:lnTo>
                  <a:lnTo>
                    <a:pt x="122784" y="2101202"/>
                  </a:lnTo>
                  <a:lnTo>
                    <a:pt x="156717" y="2127967"/>
                  </a:lnTo>
                  <a:lnTo>
                    <a:pt x="193720" y="2150633"/>
                  </a:lnTo>
                  <a:lnTo>
                    <a:pt x="233451" y="2168859"/>
                  </a:lnTo>
                  <a:lnTo>
                    <a:pt x="275566" y="2182302"/>
                  </a:lnTo>
                  <a:lnTo>
                    <a:pt x="319724" y="2190619"/>
                  </a:lnTo>
                  <a:lnTo>
                    <a:pt x="365582" y="2193467"/>
                  </a:lnTo>
                  <a:lnTo>
                    <a:pt x="3040557" y="2193467"/>
                  </a:lnTo>
                  <a:lnTo>
                    <a:pt x="3086415" y="2190619"/>
                  </a:lnTo>
                  <a:lnTo>
                    <a:pt x="3130573" y="2182302"/>
                  </a:lnTo>
                  <a:lnTo>
                    <a:pt x="3172688" y="2168859"/>
                  </a:lnTo>
                  <a:lnTo>
                    <a:pt x="3212419" y="2150633"/>
                  </a:lnTo>
                  <a:lnTo>
                    <a:pt x="3249422" y="2127967"/>
                  </a:lnTo>
                  <a:lnTo>
                    <a:pt x="3283355" y="2101202"/>
                  </a:lnTo>
                  <a:lnTo>
                    <a:pt x="3313875" y="2070682"/>
                  </a:lnTo>
                  <a:lnTo>
                    <a:pt x="3340639" y="2036750"/>
                  </a:lnTo>
                  <a:lnTo>
                    <a:pt x="3363306" y="1999747"/>
                  </a:lnTo>
                  <a:lnTo>
                    <a:pt x="3381532" y="1960016"/>
                  </a:lnTo>
                  <a:lnTo>
                    <a:pt x="3394974" y="1917901"/>
                  </a:lnTo>
                  <a:lnTo>
                    <a:pt x="3403291" y="1873743"/>
                  </a:lnTo>
                  <a:lnTo>
                    <a:pt x="3406140" y="1827885"/>
                  </a:lnTo>
                  <a:lnTo>
                    <a:pt x="3406140" y="365582"/>
                  </a:lnTo>
                  <a:lnTo>
                    <a:pt x="3403291" y="319724"/>
                  </a:lnTo>
                  <a:lnTo>
                    <a:pt x="3394974" y="275566"/>
                  </a:lnTo>
                  <a:lnTo>
                    <a:pt x="3381532" y="233451"/>
                  </a:lnTo>
                  <a:lnTo>
                    <a:pt x="3363306" y="193720"/>
                  </a:lnTo>
                  <a:lnTo>
                    <a:pt x="3340639" y="156717"/>
                  </a:lnTo>
                  <a:lnTo>
                    <a:pt x="3313875" y="122784"/>
                  </a:lnTo>
                  <a:lnTo>
                    <a:pt x="3283355" y="92264"/>
                  </a:lnTo>
                  <a:lnTo>
                    <a:pt x="3249422" y="65500"/>
                  </a:lnTo>
                  <a:lnTo>
                    <a:pt x="3212419" y="42833"/>
                  </a:lnTo>
                  <a:lnTo>
                    <a:pt x="3172688" y="24607"/>
                  </a:lnTo>
                  <a:lnTo>
                    <a:pt x="3130573" y="11165"/>
                  </a:lnTo>
                  <a:lnTo>
                    <a:pt x="3086415" y="2848"/>
                  </a:lnTo>
                  <a:lnTo>
                    <a:pt x="3040557" y="0"/>
                  </a:lnTo>
                  <a:close/>
                </a:path>
              </a:pathLst>
            </a:custGeom>
            <a:solidFill>
              <a:srgbClr val="3C5A8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4942122" y="3866694"/>
            <a:ext cx="2967990" cy="2416810"/>
          </a:xfrm>
          <a:prstGeom prst="rect">
            <a:avLst/>
          </a:prstGeom>
        </p:spPr>
        <p:txBody>
          <a:bodyPr vert="horz" wrap="square" lIns="0" tIns="144780" rIns="0" bIns="0" rtlCol="0">
            <a:spAutoFit/>
          </a:bodyPr>
          <a:lstStyle/>
          <a:p>
            <a:pPr marL="818515" marR="0" lvl="0" indent="0" defTabSz="914400" eaLnBrk="1" fontAlgn="auto" latinLnBrk="0" hangingPunct="1">
              <a:lnSpc>
                <a:spcPct val="100000"/>
              </a:lnSpc>
              <a:spcBef>
                <a:spcPts val="11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-340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FIXED</a:t>
            </a:r>
            <a:r>
              <a:rPr kumimoji="0" sz="2000" b="1" i="0" u="none" strike="noStrike" kern="0" cap="none" spc="80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2000" b="1" i="0" u="none" strike="noStrike" kern="0" cap="none" spc="-409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OBJECTS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643255" marR="527685" lvl="0" indent="31750" defTabSz="914400" eaLnBrk="1" fontAlgn="auto" latinLnBrk="0" hangingPunct="1">
              <a:lnSpc>
                <a:spcPct val="100000"/>
              </a:lnSpc>
              <a:spcBef>
                <a:spcPts val="8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13%</a:t>
            </a:r>
            <a:r>
              <a:rPr kumimoji="0" sz="1600" b="1" i="0" u="none" strike="noStrike" kern="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of</a:t>
            </a:r>
            <a:r>
              <a:rPr kumimoji="0" sz="1600" b="1" i="0" u="none" strike="noStrike" kern="0" cap="none" spc="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All</a:t>
            </a:r>
            <a:r>
              <a:rPr kumimoji="0" sz="1600" b="1" i="0" u="none" strike="noStrike" kern="0" cap="none" spc="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crashes </a:t>
            </a: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14%</a:t>
            </a:r>
            <a:r>
              <a:rPr kumimoji="0" sz="1600" b="1" i="0" u="none" strike="noStrike" kern="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of</a:t>
            </a:r>
            <a:r>
              <a:rPr kumimoji="0" sz="1600" b="1" i="0" u="none" strike="noStrike" kern="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KSI</a:t>
            </a:r>
            <a:r>
              <a:rPr kumimoji="0" sz="1600" b="1" i="0" u="none" strike="noStrike" kern="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crashes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299085" marR="0" lvl="0" indent="-286385" defTabSz="914400" eaLnBrk="1" fontAlgn="auto" latinLnBrk="0" hangingPunct="1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9085" algn="l"/>
              </a:tabLst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80%</a:t>
            </a:r>
            <a:r>
              <a:rPr kumimoji="0" sz="1400" b="0" i="0" u="none" strike="noStrike" kern="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occurred</a:t>
            </a:r>
            <a:r>
              <a:rPr kumimoji="0" sz="1400" b="0" i="0" u="none" strike="noStrike" kern="0" cap="none" spc="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at</a:t>
            </a:r>
            <a:r>
              <a:rPr kumimoji="0" sz="1400" b="0" i="0" u="none" strike="noStrike" kern="0" cap="none" spc="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non-</a:t>
            </a: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intersection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299085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locations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296545" marR="152400" lvl="0" indent="-28448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9085" algn="l"/>
              </a:tabLst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Many</a:t>
            </a:r>
            <a:r>
              <a:rPr kumimoji="0" sz="1400" b="0" i="0" u="none" strike="noStrike" kern="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drivers</a:t>
            </a:r>
            <a:r>
              <a:rPr kumimoji="0" sz="1400" b="0" i="0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overcorrected</a:t>
            </a:r>
            <a:r>
              <a:rPr kumimoji="0" sz="1400" b="0" i="0" u="none" strike="noStrike" kern="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before 	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they</a:t>
            </a:r>
            <a:r>
              <a:rPr kumimoji="0" sz="1400" b="0" i="0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lost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control</a:t>
            </a:r>
            <a:r>
              <a:rPr kumimoji="0" sz="1400" b="0" i="0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and</a:t>
            </a:r>
            <a:r>
              <a:rPr kumimoji="0" sz="1400" b="0" i="0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drove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off</a:t>
            </a:r>
            <a:r>
              <a:rPr kumimoji="0" sz="1400" b="0" i="0" u="none" strike="noStrike" kern="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the 	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road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297180" marR="0" lvl="0" indent="-284480" algn="just" defTabSz="91440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7180" algn="l"/>
              </a:tabLst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A</a:t>
            </a:r>
            <a:r>
              <a:rPr kumimoji="0" sz="1400" b="0" i="0" u="none" strike="noStrike" kern="0" cap="none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few</a:t>
            </a:r>
            <a:r>
              <a:rPr kumimoji="0" sz="1400" b="0" i="0" u="none" strike="noStrike" kern="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were</a:t>
            </a:r>
            <a:r>
              <a:rPr kumimoji="0" sz="1400" b="0" i="0" u="none" strike="noStrike" kern="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avoiding</a:t>
            </a:r>
            <a:r>
              <a:rPr kumimoji="0" sz="1400" b="0" i="0" u="none" strike="noStrike" kern="0" cap="none" spc="-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animals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8364093" y="3491213"/>
            <a:ext cx="3406140" cy="3091180"/>
            <a:chOff x="8364093" y="3491213"/>
            <a:chExt cx="3406140" cy="3091180"/>
          </a:xfrm>
        </p:grpSpPr>
        <p:sp>
          <p:nvSpPr>
            <p:cNvPr id="31" name="object 31"/>
            <p:cNvSpPr/>
            <p:nvPr/>
          </p:nvSpPr>
          <p:spPr>
            <a:xfrm>
              <a:off x="8364093" y="3491217"/>
              <a:ext cx="3406140" cy="3091180"/>
            </a:xfrm>
            <a:custGeom>
              <a:avLst/>
              <a:gdLst/>
              <a:ahLst/>
              <a:cxnLst/>
              <a:rect l="l" t="t" r="r" b="b"/>
              <a:pathLst>
                <a:path w="3406140" h="3091179">
                  <a:moveTo>
                    <a:pt x="3406140" y="1263205"/>
                  </a:moveTo>
                  <a:lnTo>
                    <a:pt x="3403282" y="1217358"/>
                  </a:lnTo>
                  <a:lnTo>
                    <a:pt x="3394964" y="1173200"/>
                  </a:lnTo>
                  <a:lnTo>
                    <a:pt x="3381527" y="1131074"/>
                  </a:lnTo>
                  <a:lnTo>
                    <a:pt x="3363303" y="1091349"/>
                  </a:lnTo>
                  <a:lnTo>
                    <a:pt x="3340633" y="1054341"/>
                  </a:lnTo>
                  <a:lnTo>
                    <a:pt x="3313874" y="1020406"/>
                  </a:lnTo>
                  <a:lnTo>
                    <a:pt x="3283343" y="989888"/>
                  </a:lnTo>
                  <a:lnTo>
                    <a:pt x="3249422" y="963129"/>
                  </a:lnTo>
                  <a:lnTo>
                    <a:pt x="3212414" y="940460"/>
                  </a:lnTo>
                  <a:lnTo>
                    <a:pt x="3172688" y="922235"/>
                  </a:lnTo>
                  <a:lnTo>
                    <a:pt x="3130562" y="908799"/>
                  </a:lnTo>
                  <a:lnTo>
                    <a:pt x="3086404" y="900480"/>
                  </a:lnTo>
                  <a:lnTo>
                    <a:pt x="3040557" y="897623"/>
                  </a:lnTo>
                  <a:lnTo>
                    <a:pt x="2711818" y="897623"/>
                  </a:lnTo>
                  <a:lnTo>
                    <a:pt x="2711958" y="892810"/>
                  </a:lnTo>
                  <a:lnTo>
                    <a:pt x="2710726" y="848245"/>
                  </a:lnTo>
                  <a:lnTo>
                    <a:pt x="2707055" y="804252"/>
                  </a:lnTo>
                  <a:lnTo>
                    <a:pt x="2700998" y="760882"/>
                  </a:lnTo>
                  <a:lnTo>
                    <a:pt x="2692628" y="718172"/>
                  </a:lnTo>
                  <a:lnTo>
                    <a:pt x="2681998" y="676173"/>
                  </a:lnTo>
                  <a:lnTo>
                    <a:pt x="2669159" y="634949"/>
                  </a:lnTo>
                  <a:lnTo>
                    <a:pt x="2654173" y="594550"/>
                  </a:lnTo>
                  <a:lnTo>
                    <a:pt x="2637104" y="555028"/>
                  </a:lnTo>
                  <a:lnTo>
                    <a:pt x="2617990" y="516420"/>
                  </a:lnTo>
                  <a:lnTo>
                    <a:pt x="2596921" y="478790"/>
                  </a:lnTo>
                  <a:lnTo>
                    <a:pt x="2573934" y="442188"/>
                  </a:lnTo>
                  <a:lnTo>
                    <a:pt x="2549080" y="406666"/>
                  </a:lnTo>
                  <a:lnTo>
                    <a:pt x="2522436" y="372262"/>
                  </a:lnTo>
                  <a:lnTo>
                    <a:pt x="2494051" y="339051"/>
                  </a:lnTo>
                  <a:lnTo>
                    <a:pt x="2463977" y="307060"/>
                  </a:lnTo>
                  <a:lnTo>
                    <a:pt x="2432278" y="276352"/>
                  </a:lnTo>
                  <a:lnTo>
                    <a:pt x="2399017" y="246976"/>
                  </a:lnTo>
                  <a:lnTo>
                    <a:pt x="2364244" y="218986"/>
                  </a:lnTo>
                  <a:lnTo>
                    <a:pt x="2328024" y="192443"/>
                  </a:lnTo>
                  <a:lnTo>
                    <a:pt x="2290407" y="167373"/>
                  </a:lnTo>
                  <a:lnTo>
                    <a:pt x="2251456" y="143840"/>
                  </a:lnTo>
                  <a:lnTo>
                    <a:pt x="2211235" y="121894"/>
                  </a:lnTo>
                  <a:lnTo>
                    <a:pt x="2169782" y="101587"/>
                  </a:lnTo>
                  <a:lnTo>
                    <a:pt x="2127173" y="82981"/>
                  </a:lnTo>
                  <a:lnTo>
                    <a:pt x="2083460" y="66116"/>
                  </a:lnTo>
                  <a:lnTo>
                    <a:pt x="2038692" y="51041"/>
                  </a:lnTo>
                  <a:lnTo>
                    <a:pt x="1992947" y="37807"/>
                  </a:lnTo>
                  <a:lnTo>
                    <a:pt x="1946262" y="26466"/>
                  </a:lnTo>
                  <a:lnTo>
                    <a:pt x="1898713" y="17081"/>
                  </a:lnTo>
                  <a:lnTo>
                    <a:pt x="1850351" y="9677"/>
                  </a:lnTo>
                  <a:lnTo>
                    <a:pt x="1801228" y="4343"/>
                  </a:lnTo>
                  <a:lnTo>
                    <a:pt x="1751418" y="1092"/>
                  </a:lnTo>
                  <a:lnTo>
                    <a:pt x="1700949" y="0"/>
                  </a:lnTo>
                  <a:lnTo>
                    <a:pt x="1650492" y="1092"/>
                  </a:lnTo>
                  <a:lnTo>
                    <a:pt x="1600669" y="4343"/>
                  </a:lnTo>
                  <a:lnTo>
                    <a:pt x="1551559" y="9677"/>
                  </a:lnTo>
                  <a:lnTo>
                    <a:pt x="1503184" y="17081"/>
                  </a:lnTo>
                  <a:lnTo>
                    <a:pt x="1455635" y="26466"/>
                  </a:lnTo>
                  <a:lnTo>
                    <a:pt x="1408963" y="37807"/>
                  </a:lnTo>
                  <a:lnTo>
                    <a:pt x="1363205" y="51041"/>
                  </a:lnTo>
                  <a:lnTo>
                    <a:pt x="1318450" y="66116"/>
                  </a:lnTo>
                  <a:lnTo>
                    <a:pt x="1274737" y="82981"/>
                  </a:lnTo>
                  <a:lnTo>
                    <a:pt x="1232128" y="101587"/>
                  </a:lnTo>
                  <a:lnTo>
                    <a:pt x="1190675" y="121894"/>
                  </a:lnTo>
                  <a:lnTo>
                    <a:pt x="1150442" y="143840"/>
                  </a:lnTo>
                  <a:lnTo>
                    <a:pt x="1111491" y="167373"/>
                  </a:lnTo>
                  <a:lnTo>
                    <a:pt x="1073873" y="192443"/>
                  </a:lnTo>
                  <a:lnTo>
                    <a:pt x="1037653" y="218986"/>
                  </a:lnTo>
                  <a:lnTo>
                    <a:pt x="1002880" y="246976"/>
                  </a:lnTo>
                  <a:lnTo>
                    <a:pt x="969619" y="276352"/>
                  </a:lnTo>
                  <a:lnTo>
                    <a:pt x="937920" y="307060"/>
                  </a:lnTo>
                  <a:lnTo>
                    <a:pt x="907859" y="339051"/>
                  </a:lnTo>
                  <a:lnTo>
                    <a:pt x="879475" y="372262"/>
                  </a:lnTo>
                  <a:lnTo>
                    <a:pt x="852817" y="406666"/>
                  </a:lnTo>
                  <a:lnTo>
                    <a:pt x="827976" y="442188"/>
                  </a:lnTo>
                  <a:lnTo>
                    <a:pt x="804989" y="478790"/>
                  </a:lnTo>
                  <a:lnTo>
                    <a:pt x="783907" y="516420"/>
                  </a:lnTo>
                  <a:lnTo>
                    <a:pt x="764806" y="555028"/>
                  </a:lnTo>
                  <a:lnTo>
                    <a:pt x="747737" y="594550"/>
                  </a:lnTo>
                  <a:lnTo>
                    <a:pt x="732751" y="634949"/>
                  </a:lnTo>
                  <a:lnTo>
                    <a:pt x="719912" y="676173"/>
                  </a:lnTo>
                  <a:lnTo>
                    <a:pt x="709282" y="718172"/>
                  </a:lnTo>
                  <a:lnTo>
                    <a:pt x="700900" y="760882"/>
                  </a:lnTo>
                  <a:lnTo>
                    <a:pt x="694855" y="804252"/>
                  </a:lnTo>
                  <a:lnTo>
                    <a:pt x="691184" y="848245"/>
                  </a:lnTo>
                  <a:lnTo>
                    <a:pt x="689940" y="892810"/>
                  </a:lnTo>
                  <a:lnTo>
                    <a:pt x="690067" y="897623"/>
                  </a:lnTo>
                  <a:lnTo>
                    <a:pt x="365582" y="897623"/>
                  </a:lnTo>
                  <a:lnTo>
                    <a:pt x="319722" y="900480"/>
                  </a:lnTo>
                  <a:lnTo>
                    <a:pt x="275564" y="908799"/>
                  </a:lnTo>
                  <a:lnTo>
                    <a:pt x="233438" y="922235"/>
                  </a:lnTo>
                  <a:lnTo>
                    <a:pt x="193713" y="940460"/>
                  </a:lnTo>
                  <a:lnTo>
                    <a:pt x="156705" y="963129"/>
                  </a:lnTo>
                  <a:lnTo>
                    <a:pt x="122783" y="989888"/>
                  </a:lnTo>
                  <a:lnTo>
                    <a:pt x="92252" y="1020406"/>
                  </a:lnTo>
                  <a:lnTo>
                    <a:pt x="65493" y="1054341"/>
                  </a:lnTo>
                  <a:lnTo>
                    <a:pt x="42824" y="1091349"/>
                  </a:lnTo>
                  <a:lnTo>
                    <a:pt x="24599" y="1131074"/>
                  </a:lnTo>
                  <a:lnTo>
                    <a:pt x="11163" y="1173200"/>
                  </a:lnTo>
                  <a:lnTo>
                    <a:pt x="2844" y="1217358"/>
                  </a:lnTo>
                  <a:lnTo>
                    <a:pt x="0" y="1263205"/>
                  </a:lnTo>
                  <a:lnTo>
                    <a:pt x="0" y="2725509"/>
                  </a:lnTo>
                  <a:lnTo>
                    <a:pt x="2844" y="2771368"/>
                  </a:lnTo>
                  <a:lnTo>
                    <a:pt x="11163" y="2815526"/>
                  </a:lnTo>
                  <a:lnTo>
                    <a:pt x="24599" y="2857639"/>
                  </a:lnTo>
                  <a:lnTo>
                    <a:pt x="42824" y="2897378"/>
                  </a:lnTo>
                  <a:lnTo>
                    <a:pt x="65493" y="2934373"/>
                  </a:lnTo>
                  <a:lnTo>
                    <a:pt x="92252" y="2968307"/>
                  </a:lnTo>
                  <a:lnTo>
                    <a:pt x="122783" y="2998825"/>
                  </a:lnTo>
                  <a:lnTo>
                    <a:pt x="156705" y="3025597"/>
                  </a:lnTo>
                  <a:lnTo>
                    <a:pt x="193713" y="3048266"/>
                  </a:lnTo>
                  <a:lnTo>
                    <a:pt x="233438" y="3066491"/>
                  </a:lnTo>
                  <a:lnTo>
                    <a:pt x="275564" y="3079927"/>
                  </a:lnTo>
                  <a:lnTo>
                    <a:pt x="319722" y="3088246"/>
                  </a:lnTo>
                  <a:lnTo>
                    <a:pt x="365582" y="3091091"/>
                  </a:lnTo>
                  <a:lnTo>
                    <a:pt x="3040557" y="3091091"/>
                  </a:lnTo>
                  <a:lnTo>
                    <a:pt x="3086404" y="3088246"/>
                  </a:lnTo>
                  <a:lnTo>
                    <a:pt x="3130562" y="3079927"/>
                  </a:lnTo>
                  <a:lnTo>
                    <a:pt x="3172688" y="3066491"/>
                  </a:lnTo>
                  <a:lnTo>
                    <a:pt x="3212414" y="3048266"/>
                  </a:lnTo>
                  <a:lnTo>
                    <a:pt x="3249422" y="3025597"/>
                  </a:lnTo>
                  <a:lnTo>
                    <a:pt x="3283343" y="2998825"/>
                  </a:lnTo>
                  <a:lnTo>
                    <a:pt x="3313874" y="2968307"/>
                  </a:lnTo>
                  <a:lnTo>
                    <a:pt x="3340633" y="2934373"/>
                  </a:lnTo>
                  <a:lnTo>
                    <a:pt x="3363303" y="2897378"/>
                  </a:lnTo>
                  <a:lnTo>
                    <a:pt x="3381527" y="2857639"/>
                  </a:lnTo>
                  <a:lnTo>
                    <a:pt x="3394964" y="2815526"/>
                  </a:lnTo>
                  <a:lnTo>
                    <a:pt x="3403282" y="2771368"/>
                  </a:lnTo>
                  <a:lnTo>
                    <a:pt x="3406140" y="2725509"/>
                  </a:lnTo>
                  <a:lnTo>
                    <a:pt x="3406140" y="1263205"/>
                  </a:lnTo>
                  <a:close/>
                </a:path>
              </a:pathLst>
            </a:custGeom>
            <a:solidFill>
              <a:srgbClr val="3C5A8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32" name="object 3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493250" y="3661600"/>
              <a:ext cx="704080" cy="318185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910191" y="3672738"/>
              <a:ext cx="704015" cy="321475"/>
            </a:xfrm>
            <a:prstGeom prst="rect">
              <a:avLst/>
            </a:prstGeom>
          </p:spPr>
        </p:pic>
      </p:grpSp>
      <p:sp>
        <p:nvSpPr>
          <p:cNvPr id="34" name="object 34"/>
          <p:cNvSpPr txBox="1"/>
          <p:nvPr/>
        </p:nvSpPr>
        <p:spPr>
          <a:xfrm>
            <a:off x="8498531" y="4044471"/>
            <a:ext cx="2867660" cy="17868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72440" marR="200660" lvl="0" indent="54356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-345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SIDESWIPE </a:t>
            </a:r>
            <a:r>
              <a:rPr kumimoji="0" sz="2000" b="1" i="0" u="none" strike="noStrike" kern="0" cap="none" spc="-370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OPPOSITE</a:t>
            </a:r>
            <a:r>
              <a:rPr kumimoji="0" sz="2000" b="1" i="0" u="none" strike="noStrike" kern="0" cap="none" spc="95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2000" b="1" i="0" u="none" strike="noStrike" kern="0" cap="none" spc="-375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DIRECTION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721360" marR="0" lvl="0" indent="0" defTabSz="914400" eaLnBrk="1" fontAlgn="auto" latinLnBrk="0" hangingPunct="1">
              <a:lnSpc>
                <a:spcPts val="174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4%</a:t>
            </a:r>
            <a:r>
              <a:rPr kumimoji="0" sz="1600" b="1" i="0" u="none" strike="noStrike" kern="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of</a:t>
            </a:r>
            <a:r>
              <a:rPr kumimoji="0" sz="1600" b="1" i="0" u="none" strike="noStrike" kern="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All</a:t>
            </a:r>
            <a:r>
              <a:rPr kumimoji="0" sz="1600" b="1" i="0" u="none" strike="noStrike" kern="0" cap="none" spc="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crashes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633095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10%</a:t>
            </a:r>
            <a:r>
              <a:rPr kumimoji="0" sz="1600" b="1" i="0" u="none" strike="noStrike" kern="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of</a:t>
            </a:r>
            <a:r>
              <a:rPr kumimoji="0" sz="1600" b="1" i="0" u="none" strike="noStrike" kern="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KSI</a:t>
            </a:r>
            <a:r>
              <a:rPr kumimoji="0" sz="1600" b="1" i="0" u="none" strike="noStrike" kern="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crashes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299085" marR="0" lvl="0" indent="-286385" defTabSz="91440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9085" algn="l"/>
              </a:tabLst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All</a:t>
            </a:r>
            <a:r>
              <a:rPr kumimoji="0" sz="1400" b="0" i="0" u="none" strike="noStrike" kern="0" cap="none" spc="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occurred</a:t>
            </a:r>
            <a:r>
              <a:rPr kumimoji="0" sz="1400" b="0" i="0" u="none" strike="noStrike" kern="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at</a:t>
            </a:r>
            <a:r>
              <a:rPr kumimoji="0" sz="1400" b="0" i="0" u="none" strike="noStrike" kern="0" cap="none" spc="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non-</a:t>
            </a: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intersection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299085" marR="0" lvl="0" indent="0" defTabSz="914400" eaLnBrk="1" fontAlgn="auto" latinLnBrk="0" hangingPunct="1">
              <a:lnSpc>
                <a:spcPts val="1675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locations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299085" marR="0" lvl="0" indent="-286385" defTabSz="914400" eaLnBrk="1" fontAlgn="auto" latinLnBrk="0" hangingPunct="1">
              <a:lnSpc>
                <a:spcPts val="16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9085" algn="l"/>
              </a:tabLst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A</a:t>
            </a:r>
            <a:r>
              <a:rPr kumimoji="0" sz="1400" b="0" i="0" u="none" strike="noStrike" kern="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few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lost</a:t>
            </a:r>
            <a:r>
              <a:rPr kumimoji="0" sz="1400" b="0" i="0" u="none" strike="noStrike" kern="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control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of</a:t>
            </a:r>
            <a:r>
              <a:rPr kumimoji="0" sz="1400" b="0" i="0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the</a:t>
            </a:r>
            <a:r>
              <a:rPr kumimoji="0" sz="1400" b="0" i="0" u="none" strike="noStrike" kern="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vehicle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57882" y="312851"/>
            <a:ext cx="888492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703580" algn="l"/>
              </a:tabLst>
            </a:pPr>
            <a:r>
              <a:rPr spc="-409" dirty="0"/>
              <a:t>1</a:t>
            </a:r>
            <a:r>
              <a:rPr sz="3600" spc="-615" baseline="25462" dirty="0"/>
              <a:t>ST</a:t>
            </a:r>
            <a:r>
              <a:rPr sz="3600" baseline="25462" dirty="0"/>
              <a:t>	</a:t>
            </a:r>
            <a:r>
              <a:rPr sz="3600" spc="-730" dirty="0"/>
              <a:t>STAKEHOLDER</a:t>
            </a:r>
            <a:r>
              <a:rPr sz="3600" spc="295" dirty="0"/>
              <a:t> </a:t>
            </a:r>
            <a:r>
              <a:rPr sz="3600" spc="-650" dirty="0"/>
              <a:t>MEETING</a:t>
            </a:r>
            <a:r>
              <a:rPr sz="3600" spc="295" dirty="0"/>
              <a:t> </a:t>
            </a:r>
            <a:r>
              <a:rPr sz="3600" dirty="0">
                <a:latin typeface="Palatino Linotype"/>
                <a:cs typeface="Palatino Linotype"/>
              </a:rPr>
              <a:t>(3/7/24)</a:t>
            </a:r>
            <a:r>
              <a:rPr sz="3600" spc="-50" dirty="0">
                <a:latin typeface="Palatino Linotype"/>
                <a:cs typeface="Palatino Linotype"/>
              </a:rPr>
              <a:t> </a:t>
            </a:r>
            <a:r>
              <a:rPr sz="3600" spc="-710" dirty="0"/>
              <a:t>OVERVIEW</a:t>
            </a:r>
            <a:endParaRPr sz="3600">
              <a:latin typeface="Palatino Linotype"/>
              <a:cs typeface="Palatino Linotype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1645234"/>
            <a:ext cx="12192000" cy="3895725"/>
            <a:chOff x="0" y="1645234"/>
            <a:chExt cx="12192000" cy="38957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645234"/>
              <a:ext cx="12191998" cy="389561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165934" y="4434954"/>
              <a:ext cx="10026650" cy="1106170"/>
            </a:xfrm>
            <a:custGeom>
              <a:avLst/>
              <a:gdLst/>
              <a:ahLst/>
              <a:cxnLst/>
              <a:rect l="l" t="t" r="r" b="b"/>
              <a:pathLst>
                <a:path w="10026650" h="1106170">
                  <a:moveTo>
                    <a:pt x="10026065" y="0"/>
                  </a:moveTo>
                  <a:lnTo>
                    <a:pt x="0" y="0"/>
                  </a:lnTo>
                  <a:lnTo>
                    <a:pt x="0" y="1105903"/>
                  </a:lnTo>
                  <a:lnTo>
                    <a:pt x="10026065" y="1105903"/>
                  </a:lnTo>
                  <a:lnTo>
                    <a:pt x="100260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822325" y="2852775"/>
              <a:ext cx="11205845" cy="304165"/>
            </a:xfrm>
            <a:custGeom>
              <a:avLst/>
              <a:gdLst/>
              <a:ahLst/>
              <a:cxnLst/>
              <a:rect l="l" t="t" r="r" b="b"/>
              <a:pathLst>
                <a:path w="11205845" h="304164">
                  <a:moveTo>
                    <a:pt x="731520" y="114261"/>
                  </a:moveTo>
                  <a:lnTo>
                    <a:pt x="0" y="114261"/>
                  </a:lnTo>
                  <a:lnTo>
                    <a:pt x="0" y="303936"/>
                  </a:lnTo>
                  <a:lnTo>
                    <a:pt x="731520" y="303936"/>
                  </a:lnTo>
                  <a:lnTo>
                    <a:pt x="731520" y="114261"/>
                  </a:lnTo>
                  <a:close/>
                </a:path>
                <a:path w="11205845" h="304164">
                  <a:moveTo>
                    <a:pt x="4635449" y="70053"/>
                  </a:moveTo>
                  <a:lnTo>
                    <a:pt x="1343609" y="70053"/>
                  </a:lnTo>
                  <a:lnTo>
                    <a:pt x="1343609" y="251104"/>
                  </a:lnTo>
                  <a:lnTo>
                    <a:pt x="4635449" y="251104"/>
                  </a:lnTo>
                  <a:lnTo>
                    <a:pt x="4635449" y="70053"/>
                  </a:lnTo>
                  <a:close/>
                </a:path>
                <a:path w="11205845" h="304164">
                  <a:moveTo>
                    <a:pt x="8630831" y="9372"/>
                  </a:moveTo>
                  <a:lnTo>
                    <a:pt x="5613311" y="9372"/>
                  </a:lnTo>
                  <a:lnTo>
                    <a:pt x="5613311" y="181051"/>
                  </a:lnTo>
                  <a:lnTo>
                    <a:pt x="8630831" y="181051"/>
                  </a:lnTo>
                  <a:lnTo>
                    <a:pt x="8630831" y="9372"/>
                  </a:lnTo>
                  <a:close/>
                </a:path>
                <a:path w="11205845" h="304164">
                  <a:moveTo>
                    <a:pt x="11205528" y="0"/>
                  </a:moveTo>
                  <a:lnTo>
                    <a:pt x="9102407" y="0"/>
                  </a:lnTo>
                  <a:lnTo>
                    <a:pt x="9102407" y="181051"/>
                  </a:lnTo>
                  <a:lnTo>
                    <a:pt x="11205528" y="181051"/>
                  </a:lnTo>
                  <a:lnTo>
                    <a:pt x="11205528" y="0"/>
                  </a:lnTo>
                  <a:close/>
                </a:path>
              </a:pathLst>
            </a:custGeom>
            <a:solidFill>
              <a:srgbClr val="F17B31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65333" y="2850070"/>
              <a:ext cx="271145" cy="27089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16884" y="4950068"/>
              <a:ext cx="91439" cy="91439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2805253" y="4905825"/>
            <a:ext cx="158305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Crash</a:t>
            </a:r>
            <a:r>
              <a:rPr kumimoji="0" sz="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locations</a:t>
            </a:r>
            <a:r>
              <a:rPr kumimoji="0" sz="8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related</a:t>
            </a:r>
            <a:r>
              <a:rPr kumimoji="0" sz="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to</a:t>
            </a:r>
            <a:r>
              <a:rPr kumimoji="0" sz="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drivers </a:t>
            </a: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passing</a:t>
            </a:r>
            <a:r>
              <a:rPr kumimoji="0" sz="8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and</a:t>
            </a:r>
            <a:r>
              <a:rPr kumimoji="0" sz="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utilizing</a:t>
            </a:r>
            <a:r>
              <a:rPr kumimoji="0" sz="8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opposite</a:t>
            </a:r>
            <a:r>
              <a:rPr kumimoji="0" sz="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lane </a:t>
            </a:r>
            <a:r>
              <a:rPr kumimoji="0" sz="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(Head-</a:t>
            </a: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on</a:t>
            </a:r>
            <a:r>
              <a:rPr kumimoji="0" sz="800" b="0" i="0" u="none" strike="noStrike" kern="0" cap="none" spc="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&amp;</a:t>
            </a:r>
            <a:r>
              <a:rPr kumimoji="0" sz="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Sideswipes)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640996" y="5056537"/>
            <a:ext cx="45529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Speeding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191437" y="4492081"/>
            <a:ext cx="25946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TYPES</a:t>
            </a:r>
            <a:r>
              <a:rPr kumimoji="0" sz="1200" b="0" i="0" u="none" strike="noStrike" kern="0" cap="none" spc="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OF</a:t>
            </a:r>
            <a:r>
              <a:rPr kumimoji="0" sz="1200" b="0" i="0" u="none" strike="noStrike" kern="0" cap="none" spc="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ISSUE</a:t>
            </a:r>
            <a:r>
              <a:rPr kumimoji="0" sz="120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(Stakeholder</a:t>
            </a:r>
            <a:r>
              <a:rPr kumimoji="0" sz="1200" b="0" i="0" u="none" strike="noStrike" kern="0" cap="none" spc="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Identified)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688261" y="2751785"/>
            <a:ext cx="11416665" cy="4040504"/>
            <a:chOff x="688261" y="2751785"/>
            <a:chExt cx="11416665" cy="4040504"/>
          </a:xfrm>
        </p:grpSpPr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265572" y="5269661"/>
              <a:ext cx="271145" cy="270891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5230317" y="5041506"/>
              <a:ext cx="340995" cy="200660"/>
            </a:xfrm>
            <a:custGeom>
              <a:avLst/>
              <a:gdLst/>
              <a:ahLst/>
              <a:cxnLst/>
              <a:rect l="l" t="t" r="r" b="b"/>
              <a:pathLst>
                <a:path w="340995" h="200660">
                  <a:moveTo>
                    <a:pt x="340995" y="0"/>
                  </a:moveTo>
                  <a:lnTo>
                    <a:pt x="0" y="0"/>
                  </a:lnTo>
                  <a:lnTo>
                    <a:pt x="0" y="200532"/>
                  </a:lnTo>
                  <a:lnTo>
                    <a:pt x="340995" y="200532"/>
                  </a:lnTo>
                  <a:lnTo>
                    <a:pt x="340995" y="0"/>
                  </a:lnTo>
                  <a:close/>
                </a:path>
              </a:pathLst>
            </a:custGeom>
            <a:solidFill>
              <a:srgbClr val="F17B31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5230317" y="2761310"/>
              <a:ext cx="3382645" cy="2212340"/>
            </a:xfrm>
            <a:custGeom>
              <a:avLst/>
              <a:gdLst/>
              <a:ahLst/>
              <a:cxnLst/>
              <a:rect l="l" t="t" r="r" b="b"/>
              <a:pathLst>
                <a:path w="3382645" h="2212340">
                  <a:moveTo>
                    <a:pt x="1859610" y="0"/>
                  </a:moveTo>
                  <a:lnTo>
                    <a:pt x="3382086" y="0"/>
                  </a:lnTo>
                  <a:lnTo>
                    <a:pt x="3382086" y="342569"/>
                  </a:lnTo>
                  <a:lnTo>
                    <a:pt x="1859610" y="342569"/>
                  </a:lnTo>
                  <a:lnTo>
                    <a:pt x="1859610" y="0"/>
                  </a:lnTo>
                  <a:close/>
                </a:path>
                <a:path w="3382645" h="2212340">
                  <a:moveTo>
                    <a:pt x="0" y="2011362"/>
                  </a:moveTo>
                  <a:lnTo>
                    <a:pt x="340995" y="2011362"/>
                  </a:lnTo>
                  <a:lnTo>
                    <a:pt x="340995" y="2211895"/>
                  </a:lnTo>
                  <a:lnTo>
                    <a:pt x="0" y="2211895"/>
                  </a:lnTo>
                  <a:lnTo>
                    <a:pt x="0" y="2011362"/>
                  </a:lnTo>
                  <a:close/>
                </a:path>
              </a:pathLst>
            </a:custGeom>
            <a:ln w="1905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7855498" y="2947789"/>
              <a:ext cx="146050" cy="146050"/>
            </a:xfrm>
            <a:custGeom>
              <a:avLst/>
              <a:gdLst/>
              <a:ahLst/>
              <a:cxnLst/>
              <a:rect l="l" t="t" r="r" b="b"/>
              <a:pathLst>
                <a:path w="146050" h="146050">
                  <a:moveTo>
                    <a:pt x="96977" y="0"/>
                  </a:moveTo>
                  <a:lnTo>
                    <a:pt x="72732" y="24244"/>
                  </a:lnTo>
                  <a:lnTo>
                    <a:pt x="48488" y="0"/>
                  </a:lnTo>
                  <a:lnTo>
                    <a:pt x="0" y="48488"/>
                  </a:lnTo>
                  <a:lnTo>
                    <a:pt x="24244" y="72745"/>
                  </a:lnTo>
                  <a:lnTo>
                    <a:pt x="0" y="96989"/>
                  </a:lnTo>
                  <a:lnTo>
                    <a:pt x="48488" y="145478"/>
                  </a:lnTo>
                  <a:lnTo>
                    <a:pt x="72732" y="121234"/>
                  </a:lnTo>
                  <a:lnTo>
                    <a:pt x="96977" y="145478"/>
                  </a:lnTo>
                  <a:lnTo>
                    <a:pt x="145478" y="96989"/>
                  </a:lnTo>
                  <a:lnTo>
                    <a:pt x="121234" y="72745"/>
                  </a:lnTo>
                  <a:lnTo>
                    <a:pt x="145478" y="48488"/>
                  </a:lnTo>
                  <a:lnTo>
                    <a:pt x="96977" y="0"/>
                  </a:lnTo>
                  <a:close/>
                </a:path>
              </a:pathLst>
            </a:custGeom>
            <a:solidFill>
              <a:srgbClr val="FF0000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257223" y="2960994"/>
              <a:ext cx="145478" cy="14547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88567" y="4703910"/>
              <a:ext cx="145478" cy="145478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749589" y="2983655"/>
              <a:ext cx="146050" cy="146050"/>
            </a:xfrm>
            <a:custGeom>
              <a:avLst/>
              <a:gdLst/>
              <a:ahLst/>
              <a:cxnLst/>
              <a:rect l="l" t="t" r="r" b="b"/>
              <a:pathLst>
                <a:path w="146050" h="146050">
                  <a:moveTo>
                    <a:pt x="96977" y="0"/>
                  </a:moveTo>
                  <a:lnTo>
                    <a:pt x="72732" y="24244"/>
                  </a:lnTo>
                  <a:lnTo>
                    <a:pt x="48488" y="0"/>
                  </a:lnTo>
                  <a:lnTo>
                    <a:pt x="0" y="48488"/>
                  </a:lnTo>
                  <a:lnTo>
                    <a:pt x="24244" y="72745"/>
                  </a:lnTo>
                  <a:lnTo>
                    <a:pt x="0" y="96989"/>
                  </a:lnTo>
                  <a:lnTo>
                    <a:pt x="48488" y="145478"/>
                  </a:lnTo>
                  <a:lnTo>
                    <a:pt x="72732" y="121234"/>
                  </a:lnTo>
                  <a:lnTo>
                    <a:pt x="96977" y="145478"/>
                  </a:lnTo>
                  <a:lnTo>
                    <a:pt x="145478" y="96989"/>
                  </a:lnTo>
                  <a:lnTo>
                    <a:pt x="121234" y="72745"/>
                  </a:lnTo>
                  <a:lnTo>
                    <a:pt x="145478" y="48488"/>
                  </a:lnTo>
                  <a:lnTo>
                    <a:pt x="96977" y="0"/>
                  </a:lnTo>
                  <a:close/>
                </a:path>
              </a:pathLst>
            </a:custGeom>
            <a:solidFill>
              <a:srgbClr val="FF0000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21767" y="2880250"/>
              <a:ext cx="145478" cy="14547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634798" y="2861744"/>
              <a:ext cx="145478" cy="145478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32576" y="3051218"/>
              <a:ext cx="145478" cy="14547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203359" y="2940613"/>
              <a:ext cx="145478" cy="145478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039960" y="2866295"/>
              <a:ext cx="263093" cy="299165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435267" y="3016618"/>
              <a:ext cx="145478" cy="145478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694744" y="2925102"/>
              <a:ext cx="145478" cy="145478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724340" y="2952639"/>
              <a:ext cx="73660" cy="73660"/>
            </a:xfrm>
            <a:custGeom>
              <a:avLst/>
              <a:gdLst/>
              <a:ahLst/>
              <a:cxnLst/>
              <a:rect l="l" t="t" r="r" b="b"/>
              <a:pathLst>
                <a:path w="73659" h="73660">
                  <a:moveTo>
                    <a:pt x="36576" y="0"/>
                  </a:moveTo>
                  <a:lnTo>
                    <a:pt x="22336" y="2873"/>
                  </a:lnTo>
                  <a:lnTo>
                    <a:pt x="10710" y="10710"/>
                  </a:lnTo>
                  <a:lnTo>
                    <a:pt x="2873" y="22336"/>
                  </a:lnTo>
                  <a:lnTo>
                    <a:pt x="0" y="36575"/>
                  </a:lnTo>
                  <a:lnTo>
                    <a:pt x="2873" y="50815"/>
                  </a:lnTo>
                  <a:lnTo>
                    <a:pt x="10710" y="62441"/>
                  </a:lnTo>
                  <a:lnTo>
                    <a:pt x="22336" y="70278"/>
                  </a:lnTo>
                  <a:lnTo>
                    <a:pt x="36576" y="73151"/>
                  </a:lnTo>
                  <a:lnTo>
                    <a:pt x="50815" y="70278"/>
                  </a:lnTo>
                  <a:lnTo>
                    <a:pt x="62441" y="62441"/>
                  </a:lnTo>
                  <a:lnTo>
                    <a:pt x="70278" y="50815"/>
                  </a:lnTo>
                  <a:lnTo>
                    <a:pt x="73152" y="36575"/>
                  </a:lnTo>
                  <a:lnTo>
                    <a:pt x="70278" y="22336"/>
                  </a:lnTo>
                  <a:lnTo>
                    <a:pt x="62441" y="10710"/>
                  </a:lnTo>
                  <a:lnTo>
                    <a:pt x="50815" y="2873"/>
                  </a:lnTo>
                  <a:lnTo>
                    <a:pt x="36576" y="0"/>
                  </a:lnTo>
                  <a:close/>
                </a:path>
              </a:pathLst>
            </a:custGeom>
            <a:solidFill>
              <a:srgbClr val="747474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688261" y="2919632"/>
              <a:ext cx="146050" cy="146050"/>
            </a:xfrm>
            <a:custGeom>
              <a:avLst/>
              <a:gdLst/>
              <a:ahLst/>
              <a:cxnLst/>
              <a:rect l="l" t="t" r="r" b="b"/>
              <a:pathLst>
                <a:path w="146050" h="146050">
                  <a:moveTo>
                    <a:pt x="96977" y="0"/>
                  </a:moveTo>
                  <a:lnTo>
                    <a:pt x="72732" y="24244"/>
                  </a:lnTo>
                  <a:lnTo>
                    <a:pt x="48488" y="0"/>
                  </a:lnTo>
                  <a:lnTo>
                    <a:pt x="0" y="48488"/>
                  </a:lnTo>
                  <a:lnTo>
                    <a:pt x="24244" y="72745"/>
                  </a:lnTo>
                  <a:lnTo>
                    <a:pt x="0" y="96989"/>
                  </a:lnTo>
                  <a:lnTo>
                    <a:pt x="48488" y="145478"/>
                  </a:lnTo>
                  <a:lnTo>
                    <a:pt x="72732" y="121234"/>
                  </a:lnTo>
                  <a:lnTo>
                    <a:pt x="96977" y="145478"/>
                  </a:lnTo>
                  <a:lnTo>
                    <a:pt x="145478" y="96989"/>
                  </a:lnTo>
                  <a:lnTo>
                    <a:pt x="121234" y="72745"/>
                  </a:lnTo>
                  <a:lnTo>
                    <a:pt x="145478" y="48488"/>
                  </a:lnTo>
                  <a:lnTo>
                    <a:pt x="96977" y="0"/>
                  </a:lnTo>
                  <a:close/>
                </a:path>
              </a:pathLst>
            </a:custGeom>
            <a:solidFill>
              <a:srgbClr val="FF0000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29" name="object 2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047968" y="2886668"/>
              <a:ext cx="145478" cy="145478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7748795" y="2866295"/>
              <a:ext cx="146050" cy="146050"/>
            </a:xfrm>
            <a:custGeom>
              <a:avLst/>
              <a:gdLst/>
              <a:ahLst/>
              <a:cxnLst/>
              <a:rect l="l" t="t" r="r" b="b"/>
              <a:pathLst>
                <a:path w="146050" h="146050">
                  <a:moveTo>
                    <a:pt x="96977" y="0"/>
                  </a:moveTo>
                  <a:lnTo>
                    <a:pt x="72732" y="24244"/>
                  </a:lnTo>
                  <a:lnTo>
                    <a:pt x="48488" y="0"/>
                  </a:lnTo>
                  <a:lnTo>
                    <a:pt x="0" y="48488"/>
                  </a:lnTo>
                  <a:lnTo>
                    <a:pt x="24244" y="72745"/>
                  </a:lnTo>
                  <a:lnTo>
                    <a:pt x="0" y="96989"/>
                  </a:lnTo>
                  <a:lnTo>
                    <a:pt x="48488" y="145478"/>
                  </a:lnTo>
                  <a:lnTo>
                    <a:pt x="72732" y="121234"/>
                  </a:lnTo>
                  <a:lnTo>
                    <a:pt x="96977" y="145478"/>
                  </a:lnTo>
                  <a:lnTo>
                    <a:pt x="145478" y="96989"/>
                  </a:lnTo>
                  <a:lnTo>
                    <a:pt x="121234" y="72745"/>
                  </a:lnTo>
                  <a:lnTo>
                    <a:pt x="145478" y="48488"/>
                  </a:lnTo>
                  <a:lnTo>
                    <a:pt x="96977" y="0"/>
                  </a:lnTo>
                  <a:close/>
                </a:path>
              </a:pathLst>
            </a:custGeom>
            <a:solidFill>
              <a:srgbClr val="FF0000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31" name="object 3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317356" y="2783260"/>
              <a:ext cx="145478" cy="145478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482937" y="2870474"/>
              <a:ext cx="145478" cy="145478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317919" y="2870474"/>
              <a:ext cx="145478" cy="145478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41325" y="2811830"/>
              <a:ext cx="271145" cy="270890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75452" y="5565279"/>
              <a:ext cx="271145" cy="270891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731832" y="5686161"/>
              <a:ext cx="2373081" cy="1105899"/>
            </a:xfrm>
            <a:prstGeom prst="rect">
              <a:avLst/>
            </a:prstGeom>
          </p:spPr>
        </p:pic>
      </p:grpSp>
      <p:sp>
        <p:nvSpPr>
          <p:cNvPr id="37" name="object 37"/>
          <p:cNvSpPr txBox="1"/>
          <p:nvPr/>
        </p:nvSpPr>
        <p:spPr>
          <a:xfrm>
            <a:off x="5650045" y="4791112"/>
            <a:ext cx="120586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Significant</a:t>
            </a:r>
            <a:r>
              <a:rPr kumimoji="0" sz="8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crash</a:t>
            </a:r>
            <a:r>
              <a:rPr kumimoji="0" sz="8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locations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810540" y="4688166"/>
            <a:ext cx="63881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Fatal</a:t>
            </a:r>
            <a:r>
              <a:rPr kumimoji="0" sz="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crashes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650044" y="5327352"/>
            <a:ext cx="2905125" cy="443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Blind</a:t>
            </a:r>
            <a:r>
              <a:rPr kumimoji="0" sz="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Spot</a:t>
            </a:r>
            <a:r>
              <a:rPr kumimoji="0" sz="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(Verified</a:t>
            </a:r>
            <a:r>
              <a:rPr kumimoji="0" sz="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in</a:t>
            </a:r>
            <a:r>
              <a:rPr kumimoji="0" sz="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field</a:t>
            </a:r>
            <a:r>
              <a:rPr kumimoji="0" sz="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observation)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Blind</a:t>
            </a:r>
            <a:r>
              <a:rPr kumimoji="0" sz="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Spot</a:t>
            </a:r>
            <a:r>
              <a:rPr kumimoji="0" sz="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(Not</a:t>
            </a:r>
            <a:r>
              <a:rPr kumimoji="0" sz="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verified</a:t>
            </a:r>
            <a:r>
              <a:rPr kumimoji="0" sz="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in</a:t>
            </a:r>
            <a:r>
              <a:rPr kumimoji="0" sz="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field</a:t>
            </a:r>
            <a:r>
              <a:rPr kumimoji="0" sz="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observation</a:t>
            </a:r>
            <a:r>
              <a:rPr kumimoji="0" sz="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and LiDAR</a:t>
            </a:r>
            <a:r>
              <a:rPr kumimoji="0" sz="8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analysis)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26136" y="3103801"/>
            <a:ext cx="69399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90" dirty="0"/>
              <a:t>CORRIDOR-</a:t>
            </a:r>
            <a:r>
              <a:rPr spc="-715" dirty="0"/>
              <a:t>WIDE</a:t>
            </a:r>
            <a:r>
              <a:rPr spc="204" dirty="0"/>
              <a:t> </a:t>
            </a:r>
            <a:r>
              <a:rPr spc="-785" dirty="0"/>
              <a:t>RECOMMENDATIONS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31832" y="5686161"/>
            <a:ext cx="2373081" cy="1105899"/>
          </a:xfrm>
          <a:prstGeom prst="rect">
            <a:avLst/>
          </a:prstGeom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2095">
              <a:lnSpc>
                <a:spcPct val="100000"/>
              </a:lnSpc>
              <a:spcBef>
                <a:spcPts val="100"/>
              </a:spcBef>
            </a:pPr>
            <a:r>
              <a:rPr spc="-590" dirty="0"/>
              <a:t>CORRIDOR-</a:t>
            </a:r>
            <a:r>
              <a:rPr spc="-715" dirty="0"/>
              <a:t>WIDE</a:t>
            </a:r>
            <a:r>
              <a:rPr spc="204" dirty="0"/>
              <a:t> </a:t>
            </a:r>
            <a:r>
              <a:rPr spc="-785" dirty="0"/>
              <a:t>RECOMMENDATIONS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20914" y="1490423"/>
            <a:ext cx="8204200" cy="1189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347085" algn="l"/>
                <a:tab pos="4636770" algn="l"/>
              </a:tabLst>
              <a:defRPr/>
            </a:pPr>
            <a:r>
              <a:rPr kumimoji="0" sz="2400" b="1" i="0" u="none" strike="noStrike" kern="0" cap="none" spc="225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CORRIDOR</a:t>
            </a:r>
            <a:r>
              <a:rPr kumimoji="0" sz="2400" b="1" i="0" u="none" strike="noStrike" kern="0" cap="none" spc="-355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2400" b="1" i="0" u="none" strike="noStrike" kern="0" cap="none" spc="254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-</a:t>
            </a:r>
            <a:r>
              <a:rPr kumimoji="0" sz="2400" b="1" i="0" u="none" strike="noStrike" kern="0" cap="none" spc="-355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2400" b="1" i="0" u="none" strike="noStrike" kern="0" cap="none" spc="130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WIDE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	</a:t>
            </a:r>
            <a:r>
              <a:rPr kumimoji="0" sz="2400" b="1" i="0" u="none" strike="noStrike" kern="0" cap="none" spc="150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SPEED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	</a:t>
            </a:r>
            <a:r>
              <a:rPr kumimoji="0" sz="2400" b="1" i="0" u="none" strike="noStrike" kern="0" cap="none" spc="130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STU</a:t>
            </a:r>
            <a:r>
              <a:rPr kumimoji="0" sz="2400" b="1" i="0" u="none" strike="noStrike" kern="0" cap="none" spc="-370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2400" b="1" i="0" u="none" strike="noStrike" kern="0" cap="none" spc="-25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DY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100965" marR="5080" lvl="0" indent="-635" defTabSz="914400" eaLnBrk="1" fontAlgn="auto" latinLnBrk="0" hangingPunct="1">
              <a:lnSpc>
                <a:spcPct val="100000"/>
              </a:lnSpc>
              <a:spcBef>
                <a:spcPts val="1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The</a:t>
            </a:r>
            <a:r>
              <a:rPr kumimoji="0" sz="1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data</a:t>
            </a:r>
            <a:r>
              <a:rPr kumimoji="0" sz="1400" b="0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indicates</a:t>
            </a:r>
            <a:r>
              <a:rPr kumimoji="0" sz="1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many</a:t>
            </a:r>
            <a:r>
              <a:rPr kumimoji="0" sz="14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speed-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related</a:t>
            </a:r>
            <a:r>
              <a:rPr kumimoji="0" sz="1400" b="0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crashes</a:t>
            </a:r>
            <a:r>
              <a:rPr kumimoji="0" sz="14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have</a:t>
            </a:r>
            <a:r>
              <a:rPr kumimoji="0" sz="1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occurred</a:t>
            </a:r>
            <a:r>
              <a:rPr kumimoji="0" sz="14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along</a:t>
            </a:r>
            <a:r>
              <a:rPr kumimoji="0" sz="14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the</a:t>
            </a:r>
            <a:r>
              <a:rPr kumimoji="0" sz="1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corridor.</a:t>
            </a:r>
            <a:r>
              <a:rPr kumimoji="0" sz="1400" b="0" i="0" u="none" strike="noStrike" kern="0" cap="none" spc="3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A</a:t>
            </a:r>
            <a:r>
              <a:rPr kumimoji="0" sz="1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corridor-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wide</a:t>
            </a:r>
            <a:r>
              <a:rPr kumimoji="0" sz="14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speed</a:t>
            </a:r>
            <a:r>
              <a:rPr kumimoji="0" sz="14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study</a:t>
            </a:r>
            <a:r>
              <a:rPr kumimoji="0" sz="1400" b="0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is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recommended</a:t>
            </a:r>
            <a:r>
              <a:rPr kumimoji="0" sz="14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to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determine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appropriate</a:t>
            </a:r>
            <a:r>
              <a:rPr kumimoji="0" sz="1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speeds and</a:t>
            </a:r>
            <a:r>
              <a:rPr kumimoji="0" sz="1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to</a:t>
            </a:r>
            <a:r>
              <a:rPr kumimoji="0" sz="14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help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identify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the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appropriate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locations</a:t>
            </a:r>
            <a:r>
              <a:rPr kumimoji="0" sz="1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for the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self-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enforcing</a:t>
            </a:r>
            <a:r>
              <a:rPr kumimoji="0" sz="1400" b="0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roadway</a:t>
            </a:r>
            <a:r>
              <a:rPr kumimoji="0" sz="1400" b="0" i="0" u="none" strike="noStrike" kern="0" cap="none" spc="-9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concepts.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140414" y="1191140"/>
            <a:ext cx="2878455" cy="15201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085" marR="386080" lvl="0" indent="-28702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9085" algn="l"/>
              </a:tabLst>
              <a:defRPr/>
            </a:pPr>
            <a:r>
              <a:rPr kumimoji="0" sz="1400" b="0" i="0" u="none" strike="noStrike" kern="0" cap="none" spc="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44%</a:t>
            </a:r>
            <a:r>
              <a:rPr kumimoji="0" sz="1400" b="0" i="0" u="none" strike="noStrike" kern="0" cap="none" spc="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going</a:t>
            </a:r>
            <a:r>
              <a:rPr kumimoji="0" sz="1400" b="0" i="0" u="none" strike="noStrike" kern="0" cap="none" spc="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more</a:t>
            </a:r>
            <a:r>
              <a:rPr kumimoji="0" sz="1400" b="0" i="0" u="none" strike="noStrike" kern="0" cap="none" spc="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than</a:t>
            </a:r>
            <a:r>
              <a:rPr kumimoji="0" sz="1400" b="0" i="0" u="none" strike="noStrike" kern="0" cap="none" spc="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10mph </a:t>
            </a:r>
            <a:r>
              <a:rPr kumimoji="0" sz="1400" b="0" i="0" u="none" strike="noStrike" kern="0" cap="none" spc="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UNDER</a:t>
            </a:r>
            <a:r>
              <a:rPr kumimoji="0" sz="14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the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speed</a:t>
            </a:r>
            <a:r>
              <a:rPr kumimoji="0" sz="14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limit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299085" marR="0" lvl="0" indent="-28638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9085" algn="l"/>
              </a:tabLst>
              <a:defRPr/>
            </a:pPr>
            <a:r>
              <a:rPr kumimoji="0" sz="1400" b="0" i="0" u="none" strike="noStrike" kern="0" cap="none" spc="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16%</a:t>
            </a:r>
            <a:r>
              <a:rPr kumimoji="0" sz="1400" b="0" i="0" u="none" strike="noStrike" kern="0" cap="none" spc="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going</a:t>
            </a:r>
            <a:r>
              <a:rPr kumimoji="0" sz="140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under the</a:t>
            </a:r>
            <a:r>
              <a:rPr kumimoji="0" sz="1400" b="0" i="0" u="none" strike="noStrike" kern="0" cap="none" spc="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speed</a:t>
            </a:r>
            <a:r>
              <a:rPr kumimoji="0" sz="1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limit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299085" marR="0" lvl="0" indent="-28638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9085" algn="l"/>
              </a:tabLst>
              <a:defRPr/>
            </a:pPr>
            <a:r>
              <a:rPr kumimoji="0" sz="1400" b="0" i="0" u="none" strike="noStrike" kern="0" cap="none" spc="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30%</a:t>
            </a:r>
            <a:r>
              <a:rPr kumimoji="0" sz="1400" b="0" i="0" u="none" strike="noStrike" kern="0" cap="none" spc="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going</a:t>
            </a:r>
            <a:r>
              <a:rPr kumimoji="0" sz="14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the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speed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limit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299085" marR="0" lvl="0" indent="-28638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9085" algn="l"/>
              </a:tabLst>
              <a:defRPr/>
            </a:pPr>
            <a:r>
              <a:rPr kumimoji="0" sz="1400" b="0" i="0" u="none" strike="noStrike" kern="0" cap="none" spc="8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7%</a:t>
            </a:r>
            <a:r>
              <a:rPr kumimoji="0" sz="14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going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over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the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speed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limit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299085" marR="5080" lvl="0" indent="-28702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9085" algn="l"/>
              </a:tabLst>
              <a:defRPr/>
            </a:pPr>
            <a:r>
              <a:rPr kumimoji="0" sz="1400" b="0" i="0" u="none" strike="noStrike" kern="0" cap="none" spc="8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3%</a:t>
            </a:r>
            <a:r>
              <a:rPr kumimoji="0" sz="1400" b="0" i="0" u="none" strike="noStrike" kern="0" cap="none" spc="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going</a:t>
            </a:r>
            <a:r>
              <a:rPr kumimoji="0" sz="1400" b="0" i="0" u="none" strike="noStrike" kern="0" cap="none" spc="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more</a:t>
            </a:r>
            <a:r>
              <a:rPr kumimoji="0" sz="1400" b="0" i="0" u="none" strike="noStrike" kern="0" cap="none" spc="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than</a:t>
            </a:r>
            <a:r>
              <a:rPr kumimoji="0" sz="1400" b="0" i="0" u="none" strike="noStrike" kern="0" cap="none" spc="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10mph</a:t>
            </a:r>
            <a:r>
              <a:rPr kumimoji="0" sz="1400" b="0" i="0" u="none" strike="noStrike" kern="0" cap="none" spc="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OVER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the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speed</a:t>
            </a:r>
            <a:r>
              <a:rPr kumimoji="0" sz="14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limit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41313" y="2862910"/>
            <a:ext cx="12063730" cy="3838575"/>
            <a:chOff x="41313" y="2862910"/>
            <a:chExt cx="12063730" cy="383857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313" y="2862910"/>
              <a:ext cx="12063600" cy="3838418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97421" y="4405744"/>
              <a:ext cx="436880" cy="100965"/>
            </a:xfrm>
            <a:custGeom>
              <a:avLst/>
              <a:gdLst/>
              <a:ahLst/>
              <a:cxnLst/>
              <a:rect l="l" t="t" r="r" b="b"/>
              <a:pathLst>
                <a:path w="436880" h="100964">
                  <a:moveTo>
                    <a:pt x="436422" y="0"/>
                  </a:moveTo>
                  <a:lnTo>
                    <a:pt x="0" y="0"/>
                  </a:lnTo>
                  <a:lnTo>
                    <a:pt x="0" y="100583"/>
                  </a:lnTo>
                  <a:lnTo>
                    <a:pt x="436422" y="100583"/>
                  </a:lnTo>
                  <a:lnTo>
                    <a:pt x="436422" y="0"/>
                  </a:lnTo>
                  <a:close/>
                </a:path>
              </a:pathLst>
            </a:custGeom>
            <a:solidFill>
              <a:srgbClr val="D76DCC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633844" y="4405744"/>
              <a:ext cx="321310" cy="100965"/>
            </a:xfrm>
            <a:custGeom>
              <a:avLst/>
              <a:gdLst/>
              <a:ahLst/>
              <a:cxnLst/>
              <a:rect l="l" t="t" r="r" b="b"/>
              <a:pathLst>
                <a:path w="321309" h="100964">
                  <a:moveTo>
                    <a:pt x="320890" y="0"/>
                  </a:moveTo>
                  <a:lnTo>
                    <a:pt x="0" y="0"/>
                  </a:lnTo>
                  <a:lnTo>
                    <a:pt x="0" y="100583"/>
                  </a:lnTo>
                  <a:lnTo>
                    <a:pt x="320890" y="100583"/>
                  </a:lnTo>
                  <a:lnTo>
                    <a:pt x="320890" y="0"/>
                  </a:lnTo>
                  <a:close/>
                </a:path>
              </a:pathLst>
            </a:custGeom>
            <a:solidFill>
              <a:srgbClr val="781F6D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954735" y="4405744"/>
              <a:ext cx="1724660" cy="100965"/>
            </a:xfrm>
            <a:custGeom>
              <a:avLst/>
              <a:gdLst/>
              <a:ahLst/>
              <a:cxnLst/>
              <a:rect l="l" t="t" r="r" b="b"/>
              <a:pathLst>
                <a:path w="1724660" h="100964">
                  <a:moveTo>
                    <a:pt x="1724583" y="0"/>
                  </a:moveTo>
                  <a:lnTo>
                    <a:pt x="0" y="0"/>
                  </a:lnTo>
                  <a:lnTo>
                    <a:pt x="0" y="100583"/>
                  </a:lnTo>
                  <a:lnTo>
                    <a:pt x="1724583" y="100583"/>
                  </a:lnTo>
                  <a:lnTo>
                    <a:pt x="172458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2679318" y="4405744"/>
              <a:ext cx="2370455" cy="100965"/>
            </a:xfrm>
            <a:custGeom>
              <a:avLst/>
              <a:gdLst/>
              <a:ahLst/>
              <a:cxnLst/>
              <a:rect l="l" t="t" r="r" b="b"/>
              <a:pathLst>
                <a:path w="2370454" h="100964">
                  <a:moveTo>
                    <a:pt x="2370048" y="0"/>
                  </a:moveTo>
                  <a:lnTo>
                    <a:pt x="0" y="0"/>
                  </a:lnTo>
                  <a:lnTo>
                    <a:pt x="0" y="100583"/>
                  </a:lnTo>
                  <a:lnTo>
                    <a:pt x="2370048" y="100583"/>
                  </a:lnTo>
                  <a:lnTo>
                    <a:pt x="2370048" y="0"/>
                  </a:lnTo>
                  <a:close/>
                </a:path>
              </a:pathLst>
            </a:custGeom>
            <a:solidFill>
              <a:srgbClr val="D76DCC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5049367" y="4405744"/>
              <a:ext cx="3519804" cy="100965"/>
            </a:xfrm>
            <a:custGeom>
              <a:avLst/>
              <a:gdLst/>
              <a:ahLst/>
              <a:cxnLst/>
              <a:rect l="l" t="t" r="r" b="b"/>
              <a:pathLst>
                <a:path w="3519804" h="100964">
                  <a:moveTo>
                    <a:pt x="3519766" y="0"/>
                  </a:moveTo>
                  <a:lnTo>
                    <a:pt x="0" y="0"/>
                  </a:lnTo>
                  <a:lnTo>
                    <a:pt x="0" y="100583"/>
                  </a:lnTo>
                  <a:lnTo>
                    <a:pt x="3519766" y="100583"/>
                  </a:lnTo>
                  <a:lnTo>
                    <a:pt x="351976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8569134" y="4405744"/>
              <a:ext cx="215265" cy="100965"/>
            </a:xfrm>
            <a:custGeom>
              <a:avLst/>
              <a:gdLst/>
              <a:ahLst/>
              <a:cxnLst/>
              <a:rect l="l" t="t" r="r" b="b"/>
              <a:pathLst>
                <a:path w="215265" h="100964">
                  <a:moveTo>
                    <a:pt x="215150" y="0"/>
                  </a:moveTo>
                  <a:lnTo>
                    <a:pt x="0" y="0"/>
                  </a:lnTo>
                  <a:lnTo>
                    <a:pt x="0" y="100583"/>
                  </a:lnTo>
                  <a:lnTo>
                    <a:pt x="215150" y="100583"/>
                  </a:lnTo>
                  <a:lnTo>
                    <a:pt x="215150" y="0"/>
                  </a:lnTo>
                  <a:close/>
                </a:path>
              </a:pathLst>
            </a:custGeom>
            <a:solidFill>
              <a:srgbClr val="D76DCC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8784284" y="4405744"/>
              <a:ext cx="215265" cy="100965"/>
            </a:xfrm>
            <a:custGeom>
              <a:avLst/>
              <a:gdLst/>
              <a:ahLst/>
              <a:cxnLst/>
              <a:rect l="l" t="t" r="r" b="b"/>
              <a:pathLst>
                <a:path w="215265" h="100964">
                  <a:moveTo>
                    <a:pt x="215150" y="0"/>
                  </a:moveTo>
                  <a:lnTo>
                    <a:pt x="0" y="0"/>
                  </a:lnTo>
                  <a:lnTo>
                    <a:pt x="0" y="100583"/>
                  </a:lnTo>
                  <a:lnTo>
                    <a:pt x="215150" y="100583"/>
                  </a:lnTo>
                  <a:lnTo>
                    <a:pt x="215150" y="0"/>
                  </a:lnTo>
                  <a:close/>
                </a:path>
              </a:pathLst>
            </a:custGeom>
            <a:solidFill>
              <a:srgbClr val="E49EDD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8999448" y="4405744"/>
              <a:ext cx="333375" cy="100965"/>
            </a:xfrm>
            <a:custGeom>
              <a:avLst/>
              <a:gdLst/>
              <a:ahLst/>
              <a:cxnLst/>
              <a:rect l="l" t="t" r="r" b="b"/>
              <a:pathLst>
                <a:path w="333375" h="100964">
                  <a:moveTo>
                    <a:pt x="332816" y="0"/>
                  </a:moveTo>
                  <a:lnTo>
                    <a:pt x="0" y="0"/>
                  </a:lnTo>
                  <a:lnTo>
                    <a:pt x="0" y="100583"/>
                  </a:lnTo>
                  <a:lnTo>
                    <a:pt x="332816" y="100583"/>
                  </a:lnTo>
                  <a:lnTo>
                    <a:pt x="332816" y="0"/>
                  </a:lnTo>
                  <a:close/>
                </a:path>
              </a:pathLst>
            </a:custGeom>
            <a:solidFill>
              <a:srgbClr val="F1CFED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9332252" y="4405744"/>
              <a:ext cx="215265" cy="100965"/>
            </a:xfrm>
            <a:custGeom>
              <a:avLst/>
              <a:gdLst/>
              <a:ahLst/>
              <a:cxnLst/>
              <a:rect l="l" t="t" r="r" b="b"/>
              <a:pathLst>
                <a:path w="215265" h="100964">
                  <a:moveTo>
                    <a:pt x="215150" y="0"/>
                  </a:moveTo>
                  <a:lnTo>
                    <a:pt x="0" y="0"/>
                  </a:lnTo>
                  <a:lnTo>
                    <a:pt x="0" y="100583"/>
                  </a:lnTo>
                  <a:lnTo>
                    <a:pt x="215150" y="100583"/>
                  </a:lnTo>
                  <a:lnTo>
                    <a:pt x="215150" y="0"/>
                  </a:lnTo>
                  <a:close/>
                </a:path>
              </a:pathLst>
            </a:custGeom>
            <a:solidFill>
              <a:srgbClr val="E49EDD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4336110" y="4405744"/>
              <a:ext cx="7769225" cy="2234565"/>
            </a:xfrm>
            <a:custGeom>
              <a:avLst/>
              <a:gdLst/>
              <a:ahLst/>
              <a:cxnLst/>
              <a:rect l="l" t="t" r="r" b="b"/>
              <a:pathLst>
                <a:path w="7769225" h="2234565">
                  <a:moveTo>
                    <a:pt x="279425" y="2111781"/>
                  </a:moveTo>
                  <a:lnTo>
                    <a:pt x="0" y="2111781"/>
                  </a:lnTo>
                  <a:lnTo>
                    <a:pt x="0" y="2234488"/>
                  </a:lnTo>
                  <a:lnTo>
                    <a:pt x="279425" y="2234488"/>
                  </a:lnTo>
                  <a:lnTo>
                    <a:pt x="279425" y="2111781"/>
                  </a:lnTo>
                  <a:close/>
                </a:path>
                <a:path w="7769225" h="2234565">
                  <a:moveTo>
                    <a:pt x="7768806" y="0"/>
                  </a:moveTo>
                  <a:lnTo>
                    <a:pt x="5211305" y="0"/>
                  </a:lnTo>
                  <a:lnTo>
                    <a:pt x="5211305" y="100584"/>
                  </a:lnTo>
                  <a:lnTo>
                    <a:pt x="7768806" y="100584"/>
                  </a:lnTo>
                  <a:lnTo>
                    <a:pt x="776880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4336110" y="6344704"/>
              <a:ext cx="280035" cy="123189"/>
            </a:xfrm>
            <a:custGeom>
              <a:avLst/>
              <a:gdLst/>
              <a:ahLst/>
              <a:cxnLst/>
              <a:rect l="l" t="t" r="r" b="b"/>
              <a:pathLst>
                <a:path w="280035" h="123189">
                  <a:moveTo>
                    <a:pt x="279425" y="0"/>
                  </a:moveTo>
                  <a:lnTo>
                    <a:pt x="0" y="0"/>
                  </a:lnTo>
                  <a:lnTo>
                    <a:pt x="0" y="122707"/>
                  </a:lnTo>
                  <a:lnTo>
                    <a:pt x="279425" y="122707"/>
                  </a:lnTo>
                  <a:lnTo>
                    <a:pt x="279425" y="0"/>
                  </a:lnTo>
                  <a:close/>
                </a:path>
              </a:pathLst>
            </a:custGeom>
            <a:solidFill>
              <a:srgbClr val="781F6D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4336110" y="6182715"/>
              <a:ext cx="280035" cy="123189"/>
            </a:xfrm>
            <a:custGeom>
              <a:avLst/>
              <a:gdLst/>
              <a:ahLst/>
              <a:cxnLst/>
              <a:rect l="l" t="t" r="r" b="b"/>
              <a:pathLst>
                <a:path w="280035" h="123189">
                  <a:moveTo>
                    <a:pt x="279425" y="0"/>
                  </a:moveTo>
                  <a:lnTo>
                    <a:pt x="0" y="0"/>
                  </a:lnTo>
                  <a:lnTo>
                    <a:pt x="0" y="122707"/>
                  </a:lnTo>
                  <a:lnTo>
                    <a:pt x="279425" y="122707"/>
                  </a:lnTo>
                  <a:lnTo>
                    <a:pt x="279425" y="0"/>
                  </a:lnTo>
                  <a:close/>
                </a:path>
              </a:pathLst>
            </a:custGeom>
            <a:solidFill>
              <a:srgbClr val="D76DCC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4336110" y="6019698"/>
              <a:ext cx="280035" cy="123189"/>
            </a:xfrm>
            <a:custGeom>
              <a:avLst/>
              <a:gdLst/>
              <a:ahLst/>
              <a:cxnLst/>
              <a:rect l="l" t="t" r="r" b="b"/>
              <a:pathLst>
                <a:path w="280035" h="123189">
                  <a:moveTo>
                    <a:pt x="279425" y="0"/>
                  </a:moveTo>
                  <a:lnTo>
                    <a:pt x="0" y="0"/>
                  </a:lnTo>
                  <a:lnTo>
                    <a:pt x="0" y="122707"/>
                  </a:lnTo>
                  <a:lnTo>
                    <a:pt x="279425" y="122707"/>
                  </a:lnTo>
                  <a:lnTo>
                    <a:pt x="279425" y="0"/>
                  </a:lnTo>
                  <a:close/>
                </a:path>
              </a:pathLst>
            </a:custGeom>
            <a:solidFill>
              <a:srgbClr val="E49EDD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4336110" y="5855347"/>
              <a:ext cx="280035" cy="123189"/>
            </a:xfrm>
            <a:custGeom>
              <a:avLst/>
              <a:gdLst/>
              <a:ahLst/>
              <a:cxnLst/>
              <a:rect l="l" t="t" r="r" b="b"/>
              <a:pathLst>
                <a:path w="280035" h="123189">
                  <a:moveTo>
                    <a:pt x="279425" y="0"/>
                  </a:moveTo>
                  <a:lnTo>
                    <a:pt x="0" y="0"/>
                  </a:lnTo>
                  <a:lnTo>
                    <a:pt x="0" y="122707"/>
                  </a:lnTo>
                  <a:lnTo>
                    <a:pt x="279425" y="122707"/>
                  </a:lnTo>
                  <a:lnTo>
                    <a:pt x="279425" y="0"/>
                  </a:lnTo>
                  <a:close/>
                </a:path>
              </a:pathLst>
            </a:custGeom>
            <a:solidFill>
              <a:srgbClr val="F1CFED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4688478" y="5801702"/>
            <a:ext cx="377825" cy="843280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25</a:t>
            </a:r>
            <a:r>
              <a:rPr kumimoji="0" sz="800" b="0" i="0" u="none" strike="noStrike" kern="0" cap="none" spc="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MPH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8415" marR="0" lvl="0" indent="0" defTabSz="914400" eaLnBrk="1" fontAlgn="auto" latinLnBrk="0" hangingPunct="1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35</a:t>
            </a:r>
            <a:r>
              <a:rPr kumimoji="0" sz="800" b="0" i="0" u="none" strike="noStrike" kern="0" cap="none" spc="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MPH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24130" marR="0" lvl="0" indent="0" defTabSz="914400" eaLnBrk="1" fontAlgn="auto" latinLnBrk="0" hangingPunct="1">
              <a:lnSpc>
                <a:spcPct val="100000"/>
              </a:lnSpc>
              <a:spcBef>
                <a:spcPts val="3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50</a:t>
            </a:r>
            <a:r>
              <a:rPr kumimoji="0" sz="800" b="0" i="0" u="none" strike="noStrike" kern="0" cap="none" spc="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MPH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24130" marR="0" lvl="0" indent="0" defTabSz="91440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55</a:t>
            </a:r>
            <a:r>
              <a:rPr kumimoji="0" sz="800" b="0" i="0" u="none" strike="noStrike" kern="0" cap="none" spc="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MPH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24130" marR="0" lvl="0" indent="0" defTabSz="91440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65</a:t>
            </a:r>
            <a:r>
              <a:rPr kumimoji="0" sz="800" b="0" i="0" u="none" strike="noStrike" kern="0" cap="none" spc="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MPH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pic>
        <p:nvPicPr>
          <p:cNvPr id="22" name="object 2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731832" y="5686161"/>
            <a:ext cx="2373081" cy="1105899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935205" y="127472"/>
            <a:ext cx="228777" cy="228777"/>
          </a:xfrm>
          <a:prstGeom prst="rect">
            <a:avLst/>
          </a:prstGeom>
        </p:spPr>
      </p:pic>
      <p:sp>
        <p:nvSpPr>
          <p:cNvPr id="24" name="object 24"/>
          <p:cNvSpPr txBox="1"/>
          <p:nvPr/>
        </p:nvSpPr>
        <p:spPr>
          <a:xfrm>
            <a:off x="9855200" y="51358"/>
            <a:ext cx="2336800" cy="116840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50800" rIns="0" bIns="0" rtlCol="0">
            <a:spAutoFit/>
          </a:bodyPr>
          <a:lstStyle/>
          <a:p>
            <a:pPr marL="25400" marR="0" lvl="0" indent="0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abowers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5400" marR="0" lvl="0" indent="0" defTabSz="91440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2024-11-</a:t>
            </a:r>
            <a:r>
              <a:rPr kumimoji="0" sz="8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13</a:t>
            </a:r>
            <a:r>
              <a:rPr kumimoji="0" sz="800" b="0" i="1" u="none" strike="noStrike" kern="0" cap="none" spc="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80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17:05:17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5400" marR="0" lvl="0" indent="0" defTabSz="91440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-------------------------------------------</a:t>
            </a:r>
            <a:r>
              <a:rPr kumimoji="0" sz="10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-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54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One green </a:t>
            </a:r>
            <a:r>
              <a:rPr kumimoji="0" sz="10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dot. 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5400" marR="1778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Post it note:</a:t>
            </a:r>
            <a:r>
              <a:rPr kumimoji="0" sz="1000" b="0" i="0" u="none" strike="noStrike" kern="0" cap="none" spc="2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" Consider 55 MPH </a:t>
            </a:r>
            <a:r>
              <a:rPr kumimoji="0" sz="10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max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between I-25 &amp;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Ault".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86901" y="3103801"/>
            <a:ext cx="741934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740" dirty="0"/>
              <a:t>NON-</a:t>
            </a:r>
            <a:r>
              <a:rPr spc="-690" dirty="0"/>
              <a:t>INTERSECTION</a:t>
            </a:r>
            <a:r>
              <a:rPr spc="145" dirty="0"/>
              <a:t> </a:t>
            </a:r>
            <a:r>
              <a:rPr spc="-785" dirty="0"/>
              <a:t>RECOMMENDATIONS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31832" y="5686161"/>
            <a:ext cx="2373081" cy="1105899"/>
          </a:xfrm>
          <a:prstGeom prst="rect">
            <a:avLst/>
          </a:prstGeom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740" dirty="0"/>
              <a:t>NON-</a:t>
            </a:r>
            <a:r>
              <a:rPr spc="-690" dirty="0"/>
              <a:t>INTERSECTION</a:t>
            </a:r>
            <a:r>
              <a:rPr spc="145" dirty="0"/>
              <a:t> </a:t>
            </a:r>
            <a:r>
              <a:rPr spc="-785" dirty="0"/>
              <a:t>RECOMMENDATIONS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20914" y="1305803"/>
            <a:ext cx="7557770" cy="1111250"/>
          </a:xfrm>
          <a:prstGeom prst="rect">
            <a:avLst/>
          </a:prstGeom>
        </p:spPr>
        <p:txBody>
          <a:bodyPr vert="horz" wrap="square" lIns="0" tIns="19685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550"/>
              </a:spcBef>
              <a:spcAft>
                <a:spcPts val="0"/>
              </a:spcAft>
              <a:buClrTx/>
              <a:buSzTx/>
              <a:buFontTx/>
              <a:buNone/>
              <a:tabLst>
                <a:tab pos="2409825" algn="l"/>
                <a:tab pos="4356100" algn="l"/>
              </a:tabLst>
              <a:defRPr/>
            </a:pPr>
            <a:r>
              <a:rPr kumimoji="0" sz="2400" b="1" i="0" u="none" strike="noStrike" kern="0" cap="none" spc="145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CROSSROAD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	</a:t>
            </a:r>
            <a:r>
              <a:rPr kumimoji="0" sz="2400" b="1" i="0" u="none" strike="noStrike" kern="0" cap="none" spc="150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ADVANCE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	</a:t>
            </a:r>
            <a:r>
              <a:rPr kumimoji="0" sz="2400" b="1" i="0" u="none" strike="noStrike" kern="0" cap="none" spc="65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SI</a:t>
            </a:r>
            <a:r>
              <a:rPr kumimoji="0" sz="2400" b="1" i="0" u="none" strike="noStrike" kern="0" cap="none" spc="-65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2400" b="1" i="0" u="none" strike="noStrike" kern="0" cap="none" spc="95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GNS 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12700" marR="5080" lvl="0" indent="0" defTabSz="914400" eaLnBrk="1" fontAlgn="auto" latinLnBrk="0" hangingPunct="1">
              <a:lnSpc>
                <a:spcPct val="100000"/>
              </a:lnSpc>
              <a:spcBef>
                <a:spcPts val="8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Adding</a:t>
            </a:r>
            <a:r>
              <a:rPr kumimoji="0" sz="1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the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crossroad</a:t>
            </a:r>
            <a:r>
              <a:rPr kumimoji="0" sz="14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advance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sign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would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inform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drivers</a:t>
            </a:r>
            <a:r>
              <a:rPr kumimoji="0" sz="1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on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CO</a:t>
            </a:r>
            <a:r>
              <a:rPr kumimoji="0" sz="1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14</a:t>
            </a:r>
            <a:r>
              <a:rPr kumimoji="0" sz="14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about the</a:t>
            </a:r>
            <a:r>
              <a:rPr kumimoji="0" sz="1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upcoming</a:t>
            </a:r>
            <a:r>
              <a:rPr kumimoji="0" sz="14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intersection</a:t>
            </a:r>
            <a:r>
              <a:rPr kumimoji="0" sz="14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and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raise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awareness</a:t>
            </a:r>
            <a:r>
              <a:rPr kumimoji="0" sz="14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of</a:t>
            </a:r>
            <a:r>
              <a:rPr kumimoji="0" sz="14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vehicles</a:t>
            </a:r>
            <a:r>
              <a:rPr kumimoji="0" sz="14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turning</a:t>
            </a:r>
            <a:r>
              <a:rPr kumimoji="0" sz="1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off</a:t>
            </a:r>
            <a:r>
              <a:rPr kumimoji="0" sz="14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the</a:t>
            </a:r>
            <a:r>
              <a:rPr kumimoji="0" sz="1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minor</a:t>
            </a:r>
            <a:r>
              <a:rPr kumimoji="0" sz="14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legs.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42175" y="2536520"/>
            <a:ext cx="6276975" cy="600710"/>
          </a:xfrm>
          <a:custGeom>
            <a:avLst/>
            <a:gdLst/>
            <a:ahLst/>
            <a:cxnLst/>
            <a:rect l="l" t="t" r="r" b="b"/>
            <a:pathLst>
              <a:path w="6276975" h="600710">
                <a:moveTo>
                  <a:pt x="6276644" y="0"/>
                </a:moveTo>
                <a:lnTo>
                  <a:pt x="0" y="0"/>
                </a:lnTo>
                <a:lnTo>
                  <a:pt x="0" y="600163"/>
                </a:lnTo>
                <a:lnTo>
                  <a:pt x="6276644" y="600163"/>
                </a:lnTo>
                <a:lnTo>
                  <a:pt x="6276644" y="0"/>
                </a:lnTo>
                <a:close/>
              </a:path>
            </a:pathLst>
          </a:custGeom>
          <a:solidFill>
            <a:srgbClr val="3C5A80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3614" y="2564969"/>
            <a:ext cx="1296035" cy="3619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0" marR="508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Attempts</a:t>
            </a:r>
            <a:r>
              <a:rPr kumimoji="0" sz="1100" b="0" i="0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to</a:t>
            </a:r>
            <a:r>
              <a:rPr kumimoji="0" sz="1100" b="0" i="0" u="none" strike="noStrike" kern="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mitigate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these</a:t>
            </a:r>
            <a:r>
              <a:rPr kumimoji="0" sz="1100" b="0" i="0" u="none" strike="noStrike" kern="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crash</a:t>
            </a:r>
            <a:r>
              <a:rPr kumimoji="0" sz="1100" b="0" i="0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types: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cs typeface="Segoe U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148847" y="2831382"/>
            <a:ext cx="85026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-210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REAR-</a:t>
            </a:r>
            <a:r>
              <a:rPr kumimoji="0" sz="1600" b="1" i="0" u="none" strike="noStrike" kern="0" cap="none" spc="-380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END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43048" y="2633967"/>
            <a:ext cx="1001090" cy="263029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3631610" y="2824002"/>
            <a:ext cx="93662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-315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BROADSIDE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3611820" y="2540687"/>
            <a:ext cx="2702560" cy="343535"/>
            <a:chOff x="3611820" y="2540687"/>
            <a:chExt cx="2702560" cy="343535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11820" y="2555176"/>
              <a:ext cx="959849" cy="32851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53977" y="2540687"/>
              <a:ext cx="959853" cy="328509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5202340" y="2815912"/>
            <a:ext cx="142240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-355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APPROACH</a:t>
            </a:r>
            <a:r>
              <a:rPr kumimoji="0" sz="1600" b="1" i="0" u="none" strike="noStrike" kern="0" cap="none" spc="170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1" i="0" u="none" strike="noStrike" kern="0" cap="none" spc="-360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TURN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554745" y="1867141"/>
            <a:ext cx="3195320" cy="1277620"/>
          </a:xfrm>
          <a:prstGeom prst="rect">
            <a:avLst/>
          </a:prstGeom>
          <a:solidFill>
            <a:srgbClr val="3C5A80"/>
          </a:solidFill>
        </p:spPr>
        <p:txBody>
          <a:bodyPr vert="horz" wrap="square" lIns="0" tIns="41275" rIns="0" bIns="0" rtlCol="0">
            <a:spAutoFit/>
          </a:bodyPr>
          <a:lstStyle/>
          <a:p>
            <a:pPr marL="90805" marR="0" lvl="0" indent="0" defTabSz="914400" eaLnBrk="1" fontAlgn="auto" latinLnBrk="0" hangingPunct="1">
              <a:lnSpc>
                <a:spcPct val="100000"/>
              </a:lnSpc>
              <a:spcBef>
                <a:spcPts val="3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Why</a:t>
            </a:r>
            <a:r>
              <a:rPr kumimoji="0" sz="1100" b="0" i="0" u="none" strike="noStrike" kern="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a</a:t>
            </a:r>
            <a:r>
              <a:rPr kumimoji="0" sz="11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crossroad</a:t>
            </a:r>
            <a:r>
              <a:rPr kumimoji="0" sz="11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advance</a:t>
            </a:r>
            <a:r>
              <a:rPr kumimoji="0" sz="1100" b="0" i="0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sign</a:t>
            </a:r>
            <a:r>
              <a:rPr kumimoji="0" sz="1100" b="0" i="0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improves</a:t>
            </a:r>
            <a:r>
              <a:rPr kumimoji="0" sz="1100" b="0" i="0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safety: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cs typeface="Segoe UI"/>
            </a:endParaRPr>
          </a:p>
          <a:p>
            <a:pPr marL="90805" marR="291465" lvl="0" indent="0" defTabSz="914400" eaLnBrk="1" fontAlgn="auto" latinLnBrk="0" hangingPunct="1">
              <a:lnSpc>
                <a:spcPct val="100000"/>
              </a:lnSpc>
              <a:spcBef>
                <a:spcPts val="13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A</a:t>
            </a:r>
            <a:r>
              <a:rPr kumimoji="0" sz="1100" b="0" i="0" u="none" strike="noStrike" kern="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crossroad</a:t>
            </a:r>
            <a:r>
              <a:rPr kumimoji="0" sz="11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advance</a:t>
            </a:r>
            <a:r>
              <a:rPr kumimoji="0" sz="1100" b="0" i="0" u="none" strike="noStrike" kern="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sign</a:t>
            </a:r>
            <a:r>
              <a:rPr kumimoji="0" sz="1100" b="0" i="0" u="none" strike="noStrike" kern="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improves</a:t>
            </a:r>
            <a:r>
              <a:rPr kumimoji="0" sz="1100" b="0" i="0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safety</a:t>
            </a:r>
            <a:r>
              <a:rPr kumimoji="0" sz="1100" b="0" i="0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by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providing</a:t>
            </a:r>
            <a:r>
              <a:rPr kumimoji="0" sz="1100" b="0" i="0" u="none" strike="noStrike" kern="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crucial</a:t>
            </a:r>
            <a:r>
              <a:rPr kumimoji="0" sz="1100" b="0" i="0" u="none" strike="noStrike" kern="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advance</a:t>
            </a:r>
            <a:r>
              <a:rPr kumimoji="0" sz="1100" b="0" i="0" u="none" strike="noStrike" kern="0" cap="none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notice</a:t>
            </a:r>
            <a:r>
              <a:rPr kumimoji="0" sz="1100" b="0" i="0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to</a:t>
            </a:r>
            <a:r>
              <a:rPr kumimoji="0" sz="1100" b="0" i="0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drivers,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helping</a:t>
            </a:r>
            <a:r>
              <a:rPr kumimoji="0" sz="1100" b="0" i="0" u="none" strike="noStrike" kern="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them</a:t>
            </a:r>
            <a:r>
              <a:rPr kumimoji="0" sz="11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adjust</a:t>
            </a:r>
            <a:r>
              <a:rPr kumimoji="0" sz="1100" b="0" i="0" u="none" strike="noStrike" kern="0" cap="none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their</a:t>
            </a:r>
            <a:r>
              <a:rPr kumimoji="0" sz="11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speed,</a:t>
            </a:r>
            <a:r>
              <a:rPr kumimoji="0" sz="1100" b="0" i="0" u="none" strike="noStrike" kern="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increasing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awareness</a:t>
            </a:r>
            <a:r>
              <a:rPr kumimoji="0" sz="1100" b="0" i="0" u="none" strike="noStrike" kern="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of</a:t>
            </a:r>
            <a:r>
              <a:rPr kumimoji="0" sz="1100" b="0" i="0" u="none" strike="noStrike" kern="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cross</a:t>
            </a:r>
            <a:r>
              <a:rPr kumimoji="0" sz="1100" b="0" i="0" u="none" strike="noStrike" kern="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traffic,</a:t>
            </a:r>
            <a:r>
              <a:rPr kumimoji="0" sz="11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and</a:t>
            </a:r>
            <a:r>
              <a:rPr kumimoji="0" sz="1100" b="0" i="0" u="none" strike="noStrike" kern="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minimizing</a:t>
            </a:r>
            <a:r>
              <a:rPr kumimoji="0" sz="1100" b="0" i="0" u="none" strike="noStrike" kern="0" cap="none" spc="-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the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risk</a:t>
            </a:r>
            <a:r>
              <a:rPr kumimoji="0" sz="1100" b="0" i="0" u="none" strike="noStrike" kern="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of</a:t>
            </a:r>
            <a:r>
              <a:rPr kumimoji="0" sz="1100" b="0" i="0" u="none" strike="noStrike" kern="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collisions.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cs typeface="Segoe U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349632" y="3148050"/>
            <a:ext cx="11755755" cy="3656965"/>
            <a:chOff x="349632" y="3148050"/>
            <a:chExt cx="11755755" cy="3656965"/>
          </a:xfrm>
        </p:grpSpPr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2175" y="3148050"/>
              <a:ext cx="11032337" cy="248727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9632" y="5621197"/>
              <a:ext cx="2582682" cy="118333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731832" y="5686161"/>
              <a:ext cx="2373081" cy="1105899"/>
            </a:xfrm>
            <a:prstGeom prst="rect">
              <a:avLst/>
            </a:prstGeom>
          </p:spPr>
        </p:pic>
      </p:grpSp>
      <p:pic>
        <p:nvPicPr>
          <p:cNvPr id="18" name="object 1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935205" y="127472"/>
            <a:ext cx="228777" cy="228777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9855200" y="51358"/>
            <a:ext cx="2336800" cy="116840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50800" rIns="0" bIns="0" rtlCol="0">
            <a:spAutoFit/>
          </a:bodyPr>
          <a:lstStyle/>
          <a:p>
            <a:pPr marL="25400" marR="0" lvl="0" indent="0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abowers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5400" marR="0" lvl="0" indent="0" defTabSz="91440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2024-11-</a:t>
            </a:r>
            <a:r>
              <a:rPr kumimoji="0" sz="8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13</a:t>
            </a:r>
            <a:r>
              <a:rPr kumimoji="0" sz="800" b="0" i="1" u="none" strike="noStrike" kern="0" cap="none" spc="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80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16:59:21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5400" marR="0" lvl="0" indent="0" defTabSz="91440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-------------------------------------------</a:t>
            </a:r>
            <a:r>
              <a:rPr kumimoji="0" sz="10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-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54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Two green </a:t>
            </a:r>
            <a:r>
              <a:rPr kumimoji="0" sz="10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dots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12700" marR="5080">
              <a:lnSpc>
                <a:spcPts val="3460"/>
              </a:lnSpc>
              <a:spcBef>
                <a:spcPts val="530"/>
              </a:spcBef>
            </a:pPr>
            <a:r>
              <a:rPr b="0" dirty="0">
                <a:latin typeface="Trebuchet MS"/>
                <a:cs typeface="Trebuchet MS"/>
              </a:rPr>
              <a:t>“Community</a:t>
            </a:r>
            <a:r>
              <a:rPr b="0" spc="-80" dirty="0">
                <a:latin typeface="Trebuchet MS"/>
                <a:cs typeface="Trebuchet MS"/>
              </a:rPr>
              <a:t> </a:t>
            </a:r>
            <a:r>
              <a:rPr b="0" dirty="0">
                <a:latin typeface="Trebuchet MS"/>
                <a:cs typeface="Trebuchet MS"/>
              </a:rPr>
              <a:t>Clean</a:t>
            </a:r>
            <a:r>
              <a:rPr b="0" spc="-110" dirty="0">
                <a:latin typeface="Trebuchet MS"/>
                <a:cs typeface="Trebuchet MS"/>
              </a:rPr>
              <a:t> </a:t>
            </a:r>
            <a:r>
              <a:rPr b="0" spc="-45" dirty="0">
                <a:latin typeface="Trebuchet MS"/>
                <a:cs typeface="Trebuchet MS"/>
              </a:rPr>
              <a:t>Transportation</a:t>
            </a:r>
            <a:r>
              <a:rPr b="0" spc="-200" dirty="0">
                <a:latin typeface="Trebuchet MS"/>
                <a:cs typeface="Trebuchet MS"/>
              </a:rPr>
              <a:t> </a:t>
            </a:r>
            <a:r>
              <a:rPr b="0" spc="-10" dirty="0">
                <a:latin typeface="Trebuchet MS"/>
                <a:cs typeface="Trebuchet MS"/>
              </a:rPr>
              <a:t>Assistance” </a:t>
            </a:r>
            <a:r>
              <a:rPr b="0" dirty="0">
                <a:latin typeface="Trebuchet MS"/>
                <a:cs typeface="Trebuchet MS"/>
              </a:rPr>
              <a:t>Grant</a:t>
            </a:r>
            <a:r>
              <a:rPr b="0" spc="-120" dirty="0">
                <a:latin typeface="Trebuchet MS"/>
                <a:cs typeface="Trebuchet MS"/>
              </a:rPr>
              <a:t> </a:t>
            </a:r>
            <a:r>
              <a:rPr b="0" dirty="0">
                <a:latin typeface="Trebuchet MS"/>
                <a:cs typeface="Trebuchet MS"/>
              </a:rPr>
              <a:t>Funding</a:t>
            </a:r>
            <a:r>
              <a:rPr b="0" spc="-114" dirty="0">
                <a:latin typeface="Trebuchet MS"/>
                <a:cs typeface="Trebuchet MS"/>
              </a:rPr>
              <a:t> </a:t>
            </a:r>
            <a:r>
              <a:rPr b="0" spc="-10" dirty="0">
                <a:latin typeface="Trebuchet MS"/>
                <a:cs typeface="Trebuchet MS"/>
              </a:rPr>
              <a:t>Program</a:t>
            </a:r>
            <a:r>
              <a:rPr b="0" spc="-114" dirty="0">
                <a:latin typeface="Trebuchet MS"/>
                <a:cs typeface="Trebuchet MS"/>
              </a:rPr>
              <a:t> </a:t>
            </a:r>
            <a:r>
              <a:rPr b="0" spc="-25" dirty="0">
                <a:latin typeface="Trebuchet MS"/>
                <a:cs typeface="Trebuchet MS"/>
              </a:rPr>
              <a:t>(CCTAP)</a:t>
            </a:r>
            <a:r>
              <a:rPr b="0" spc="-114" dirty="0">
                <a:latin typeface="Trebuchet MS"/>
                <a:cs typeface="Trebuchet MS"/>
              </a:rPr>
              <a:t> </a:t>
            </a:r>
            <a:r>
              <a:rPr b="0" dirty="0">
                <a:latin typeface="Trebuchet MS"/>
                <a:cs typeface="Trebuchet MS"/>
              </a:rPr>
              <a:t>-</a:t>
            </a:r>
            <a:r>
              <a:rPr b="0" spc="-65" dirty="0">
                <a:latin typeface="Trebuchet MS"/>
                <a:cs typeface="Trebuchet MS"/>
              </a:rPr>
              <a:t> </a:t>
            </a:r>
            <a:r>
              <a:rPr spc="-10" dirty="0"/>
              <a:t>Engagement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933450" marR="5080" lvl="0" indent="-921385" defTabSz="91440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</a:rPr>
              <a:t>“Community Clean</a:t>
            </a:r>
            <a:r>
              <a:rPr kumimoji="0" sz="1200" b="0" i="0" u="none" strike="noStrike" kern="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</a:rPr>
              <a:t> 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</a:rPr>
              <a:t>Transportation</a:t>
            </a:r>
            <a:r>
              <a:rPr kumimoji="0" sz="1200" b="0" i="0" u="none" strike="noStrike" kern="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</a:rPr>
              <a:t>Assistance” 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</a:rPr>
              <a:t>Grant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</a:rPr>
              <a:t>Funding</a:t>
            </a:r>
            <a:r>
              <a:rPr kumimoji="0" sz="1200" b="0" i="0" u="none" strike="noStrike" kern="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</a:rPr>
              <a:t>Program</a:t>
            </a:r>
            <a:r>
              <a:rPr kumimoji="0" sz="1200" b="0" i="0" u="none" strike="noStrike" kern="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</a:rPr>
              <a:t> 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</a:rPr>
              <a:t>(CCTAP)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</a:rPr>
              <a:t>Fall</a:t>
            </a:r>
            <a:r>
              <a:rPr kumimoji="0" sz="1200" b="0" i="0" u="none" strike="noStrike" kern="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</a:rPr>
              <a:t> 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</a:rPr>
              <a:t>2024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38100" marR="0" lvl="0" indent="0" defTabSz="91440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200" b="0" i="0" u="none" strike="noStrike" kern="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</a:rPr>
              <a:pPr marL="38100" marR="0" lvl="0" indent="0" defTabSz="914400" eaLnBrk="1" fontAlgn="auto" latinLnBrk="0" hangingPunct="1">
                <a:lnSpc>
                  <a:spcPct val="100000"/>
                </a:lnSpc>
                <a:spcBef>
                  <a:spcPts val="2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sz="1200" b="0" i="0" u="none" strike="noStrike" kern="0" cap="none" spc="-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73100" y="1229078"/>
            <a:ext cx="10116820" cy="1411605"/>
          </a:xfrm>
          <a:prstGeom prst="rect">
            <a:avLst/>
          </a:prstGeom>
        </p:spPr>
        <p:txBody>
          <a:bodyPr vert="horz" wrap="square" lIns="0" tIns="19939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5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CCTAP</a:t>
            </a:r>
            <a:r>
              <a:rPr kumimoji="0" sz="2400" b="1" i="0" u="none" strike="noStrike" kern="0" cap="none" spc="-1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Plans</a:t>
            </a:r>
            <a:r>
              <a:rPr kumimoji="0" sz="2400" b="1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for</a:t>
            </a:r>
            <a:r>
              <a:rPr kumimoji="0" sz="2400" b="1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Public</a:t>
            </a:r>
            <a:r>
              <a:rPr kumimoji="0" sz="2400" b="1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4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Engagement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cs typeface="Trebuchet MS"/>
            </a:endParaRPr>
          </a:p>
          <a:p>
            <a:pPr marL="469265" marR="0" lvl="0" indent="-380365" defTabSz="914400" eaLnBrk="1" fontAlgn="auto" latinLnBrk="0" hangingPunct="1">
              <a:lnSpc>
                <a:spcPct val="100000"/>
              </a:lnSpc>
              <a:spcBef>
                <a:spcPts val="147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469265" algn="l"/>
              </a:tabLst>
              <a:defRPr/>
            </a:pPr>
            <a:r>
              <a:rPr kumimoji="0" sz="2400" b="0" i="0" u="none" strike="noStrike" kern="0" cap="none" spc="-1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rebuchet MS"/>
                <a:cs typeface="Trebuchet MS"/>
              </a:rPr>
              <a:t>Website</a:t>
            </a:r>
            <a:r>
              <a:rPr kumimoji="0" sz="2400" b="0" i="0" u="none" strike="noStrike" kern="0" cap="none" spc="-10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rebuchet MS"/>
                <a:cs typeface="Trebuchet MS"/>
              </a:rPr>
              <a:t>launch</a:t>
            </a:r>
            <a:r>
              <a:rPr kumimoji="0" sz="2400" b="0" i="0" u="none" strike="noStrike" kern="0" cap="none" spc="-10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rebuchet MS"/>
                <a:cs typeface="Trebuchet MS"/>
              </a:rPr>
              <a:t>(November</a:t>
            </a:r>
            <a:r>
              <a:rPr kumimoji="0" sz="2400" b="0" i="0" u="none" strike="noStrike" kern="0" cap="none" spc="-9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rebuchet MS"/>
                <a:cs typeface="Trebuchet MS"/>
              </a:rPr>
              <a:t>4,</a:t>
            </a:r>
            <a:r>
              <a:rPr kumimoji="0" sz="2400" b="0" i="0" u="none" strike="noStrike" kern="0" cap="none" spc="-10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400" b="0" i="0" u="none" strike="noStrike" kern="0" cap="none" spc="-1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rebuchet MS"/>
                <a:cs typeface="Trebuchet MS"/>
              </a:rPr>
              <a:t>2024):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cs typeface="Trebuchet MS"/>
            </a:endParaRPr>
          </a:p>
          <a:p>
            <a:pPr marL="469900" marR="0" lvl="0" indent="0" defTabSz="914400" eaLnBrk="1" fontAlgn="auto" latinLnBrk="0" hangingPunct="1">
              <a:lnSpc>
                <a:spcPct val="100000"/>
              </a:lnSpc>
              <a:spcBef>
                <a:spcPts val="2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sng" strike="noStrike" kern="0" cap="none" spc="-10" normalizeH="0" baseline="0" noProof="0" dirty="0">
                <a:ln>
                  <a:noFill/>
                </a:ln>
                <a:solidFill>
                  <a:srgbClr val="2350A2"/>
                </a:solidFill>
                <a:effectLst/>
                <a:uLnTx/>
                <a:uFill>
                  <a:solidFill>
                    <a:srgbClr val="2350A2"/>
                  </a:solidFill>
                </a:uFill>
                <a:latin typeface="Trebuchet MS"/>
                <a:cs typeface="Trebuchet MS"/>
                <a:hlinkClick r:id="rId2"/>
              </a:rPr>
              <a:t>codot.gov/programs/naapme/naapme-community-clean-transportation-assistance-grant-funding-program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49414" y="2596004"/>
            <a:ext cx="170815" cy="3312795"/>
          </a:xfrm>
          <a:prstGeom prst="rect">
            <a:avLst/>
          </a:prstGeom>
        </p:spPr>
        <p:txBody>
          <a:bodyPr vert="horz" wrap="square" lIns="0" tIns="19558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5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-5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cs typeface="Arial"/>
              </a:rPr>
              <a:t>•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4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-5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cs typeface="Arial"/>
              </a:rPr>
              <a:t>•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4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-5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cs typeface="Arial"/>
              </a:rPr>
              <a:t>•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4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-5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cs typeface="Arial"/>
              </a:rPr>
              <a:t>•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50800" marR="0" lvl="0" indent="0" defTabSz="914400" eaLnBrk="1" fontAlgn="auto" latinLnBrk="0" hangingPunct="1">
              <a:lnSpc>
                <a:spcPct val="100000"/>
              </a:lnSpc>
              <a:spcBef>
                <a:spcPts val="14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-5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cs typeface="Arial"/>
              </a:rPr>
              <a:t>•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50800" marR="0" lvl="0" indent="0" defTabSz="914400" eaLnBrk="1" fontAlgn="auto" latinLnBrk="0" hangingPunct="1">
              <a:lnSpc>
                <a:spcPct val="100000"/>
              </a:lnSpc>
              <a:spcBef>
                <a:spcPts val="14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-5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cs typeface="Arial"/>
              </a:rPr>
              <a:t>•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30300" y="2614724"/>
            <a:ext cx="9476105" cy="3310254"/>
          </a:xfrm>
          <a:prstGeom prst="rect">
            <a:avLst/>
          </a:prstGeom>
        </p:spPr>
        <p:txBody>
          <a:bodyPr vert="horz" wrap="square" lIns="0" tIns="19431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5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rebuchet MS"/>
                <a:cs typeface="Trebuchet MS"/>
              </a:rPr>
              <a:t>Press</a:t>
            </a:r>
            <a:r>
              <a:rPr kumimoji="0" sz="2400" b="0" i="0" u="none" strike="noStrike" kern="0" cap="none" spc="-8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400" b="0" i="0" u="none" strike="noStrike" kern="0" cap="none" spc="-1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rebuchet MS"/>
                <a:cs typeface="Trebuchet MS"/>
              </a:rPr>
              <a:t>Releases</a:t>
            </a:r>
            <a:r>
              <a:rPr kumimoji="0" sz="2400" b="0" i="0" u="none" strike="noStrike" kern="0" cap="none" spc="-7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rebuchet MS"/>
                <a:cs typeface="Trebuchet MS"/>
              </a:rPr>
              <a:t>for</a:t>
            </a:r>
            <a:r>
              <a:rPr kumimoji="0" sz="2400" b="0" i="0" u="none" strike="noStrike" kern="0" cap="none" spc="-7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rebuchet MS"/>
                <a:cs typeface="Trebuchet MS"/>
              </a:rPr>
              <a:t>Start</a:t>
            </a:r>
            <a:r>
              <a:rPr kumimoji="0" sz="2400" b="0" i="0" u="none" strike="noStrike" kern="0" cap="none" spc="-8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rebuchet MS"/>
                <a:cs typeface="Trebuchet MS"/>
              </a:rPr>
              <a:t>and</a:t>
            </a:r>
            <a:r>
              <a:rPr kumimoji="0" sz="2400" b="0" i="0" u="none" strike="noStrike" kern="0" cap="none" spc="-8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rebuchet MS"/>
                <a:cs typeface="Trebuchet MS"/>
              </a:rPr>
              <a:t>Close</a:t>
            </a:r>
            <a:r>
              <a:rPr kumimoji="0" sz="2400" b="0" i="0" u="none" strike="noStrike" kern="0" cap="none" spc="-8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rebuchet MS"/>
                <a:cs typeface="Trebuchet MS"/>
              </a:rPr>
              <a:t>of</a:t>
            </a:r>
            <a:r>
              <a:rPr kumimoji="0" sz="2400" b="0" i="0" u="none" strike="noStrike" kern="0" cap="none" spc="-7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400" b="0" i="0" u="none" strike="noStrike" kern="0" cap="none" spc="-1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rebuchet MS"/>
                <a:cs typeface="Trebuchet MS"/>
              </a:rPr>
              <a:t>Grant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cs typeface="Trebuchet MS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4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-1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rebuchet MS"/>
                <a:cs typeface="Trebuchet MS"/>
              </a:rPr>
              <a:t>Presentations</a:t>
            </a:r>
            <a:r>
              <a:rPr kumimoji="0" sz="2400" b="0" i="0" u="none" strike="noStrike" kern="0" cap="none" spc="-7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rebuchet MS"/>
                <a:cs typeface="Trebuchet MS"/>
              </a:rPr>
              <a:t>to</a:t>
            </a:r>
            <a:r>
              <a:rPr kumimoji="0" sz="2400" b="0" i="0" u="none" strike="noStrike" kern="0" cap="none" spc="-9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rebuchet MS"/>
                <a:cs typeface="Trebuchet MS"/>
              </a:rPr>
              <a:t>DRCOG,</a:t>
            </a:r>
            <a:r>
              <a:rPr kumimoji="0" sz="2400" b="0" i="0" u="none" strike="noStrike" kern="0" cap="none" spc="-9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rebuchet MS"/>
                <a:cs typeface="Trebuchet MS"/>
              </a:rPr>
              <a:t>NFRMPO</a:t>
            </a:r>
            <a:r>
              <a:rPr kumimoji="0" sz="2400" b="0" i="0" u="none" strike="noStrike" kern="0" cap="none" spc="-8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rebuchet MS"/>
                <a:cs typeface="Trebuchet MS"/>
              </a:rPr>
              <a:t>and</a:t>
            </a:r>
            <a:r>
              <a:rPr kumimoji="0" sz="2400" b="0" i="0" u="none" strike="noStrike" kern="0" cap="none" spc="-8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rebuchet MS"/>
                <a:cs typeface="Trebuchet MS"/>
              </a:rPr>
              <a:t>Upper</a:t>
            </a:r>
            <a:r>
              <a:rPr kumimoji="0" sz="2400" b="0" i="0" u="none" strike="noStrike" kern="0" cap="none" spc="-7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rebuchet MS"/>
                <a:cs typeface="Trebuchet MS"/>
              </a:rPr>
              <a:t>Front</a:t>
            </a:r>
            <a:r>
              <a:rPr kumimoji="0" sz="2400" b="0" i="0" u="none" strike="noStrike" kern="0" cap="none" spc="-7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rebuchet MS"/>
                <a:cs typeface="Trebuchet MS"/>
              </a:rPr>
              <a:t>Range</a:t>
            </a:r>
            <a:r>
              <a:rPr kumimoji="0" sz="2400" b="0" i="0" u="none" strike="noStrike" kern="0" cap="none" spc="-114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400" b="0" i="0" u="none" strike="noStrike" kern="0" cap="none" spc="-2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rebuchet MS"/>
                <a:cs typeface="Trebuchet MS"/>
              </a:rPr>
              <a:t>TPR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cs typeface="Trebuchet MS"/>
            </a:endParaRPr>
          </a:p>
          <a:p>
            <a:pPr marL="12700" marR="5080" lvl="0" indent="0" defTabSz="914400" eaLnBrk="1" fontAlgn="auto" latinLnBrk="0" hangingPunct="1">
              <a:lnSpc>
                <a:spcPts val="4310"/>
              </a:lnSpc>
              <a:spcBef>
                <a:spcPts val="3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rebuchet MS"/>
                <a:cs typeface="Trebuchet MS"/>
              </a:rPr>
              <a:t>Email</a:t>
            </a:r>
            <a:r>
              <a:rPr kumimoji="0" sz="2400" b="0" i="0" u="none" strike="noStrike" kern="0" cap="none" spc="-8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rebuchet MS"/>
                <a:cs typeface="Trebuchet MS"/>
              </a:rPr>
              <a:t>messages</a:t>
            </a:r>
            <a:r>
              <a:rPr kumimoji="0" sz="2400" b="0" i="0" u="none" strike="noStrike" kern="0" cap="none" spc="-7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rebuchet MS"/>
                <a:cs typeface="Trebuchet MS"/>
              </a:rPr>
              <a:t>to</a:t>
            </a:r>
            <a:r>
              <a:rPr kumimoji="0" sz="2400" b="0" i="0" u="none" strike="noStrike" kern="0" cap="none" spc="-8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rebuchet MS"/>
                <a:cs typeface="Trebuchet MS"/>
              </a:rPr>
              <a:t>potential</a:t>
            </a:r>
            <a:r>
              <a:rPr kumimoji="0" sz="2400" b="0" i="0" u="none" strike="noStrike" kern="0" cap="none" spc="-7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rebuchet MS"/>
                <a:cs typeface="Trebuchet MS"/>
              </a:rPr>
              <a:t>communities</a:t>
            </a:r>
            <a:r>
              <a:rPr kumimoji="0" sz="2400" b="0" i="0" u="none" strike="noStrike" kern="0" cap="none" spc="-7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rebuchet MS"/>
                <a:cs typeface="Trebuchet MS"/>
              </a:rPr>
              <a:t>in</a:t>
            </a:r>
            <a:r>
              <a:rPr kumimoji="0" sz="2400" b="0" i="0" u="none" strike="noStrike" kern="0" cap="none" spc="-7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rebuchet MS"/>
                <a:cs typeface="Trebuchet MS"/>
              </a:rPr>
              <a:t>the</a:t>
            </a:r>
            <a:r>
              <a:rPr kumimoji="0" sz="2400" b="0" i="0" u="none" strike="noStrike" kern="0" cap="none" spc="-8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400" b="0" i="0" u="none" strike="noStrike" kern="0" cap="none" spc="-1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rebuchet MS"/>
                <a:cs typeface="Trebuchet MS"/>
              </a:rPr>
              <a:t>nonattainment</a:t>
            </a:r>
            <a:r>
              <a:rPr kumimoji="0" sz="2400" b="0" i="0" u="none" strike="noStrike" kern="0" cap="none" spc="-7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400" b="0" i="0" u="none" strike="noStrike" kern="0" cap="none" spc="-1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rebuchet MS"/>
                <a:cs typeface="Trebuchet MS"/>
              </a:rPr>
              <a:t>area.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rebuchet MS"/>
                <a:cs typeface="Trebuchet MS"/>
              </a:rPr>
              <a:t>NOFO</a:t>
            </a:r>
            <a:r>
              <a:rPr kumimoji="0" sz="2400" b="0" i="0" u="none" strike="noStrike" kern="0" cap="none" spc="-3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rebuchet MS"/>
                <a:cs typeface="Trebuchet MS"/>
              </a:rPr>
              <a:t>in</a:t>
            </a:r>
            <a:r>
              <a:rPr kumimoji="0" sz="2400" b="0" i="0" u="none" strike="noStrike" kern="0" cap="none" spc="-3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400" b="0" i="0" u="none" strike="noStrike" kern="0" cap="none" spc="-1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rebuchet MS"/>
                <a:cs typeface="Trebuchet MS"/>
              </a:rPr>
              <a:t>Spanish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cs typeface="Trebuchet MS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rebuchet MS"/>
                <a:cs typeface="Trebuchet MS"/>
              </a:rPr>
              <a:t>At</a:t>
            </a:r>
            <a:r>
              <a:rPr kumimoji="0" sz="2400" b="0" i="0" u="none" strike="noStrike" kern="0" cap="none" spc="-5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rebuchet MS"/>
                <a:cs typeface="Trebuchet MS"/>
              </a:rPr>
              <a:t>least</a:t>
            </a:r>
            <a:r>
              <a:rPr kumimoji="0" sz="2400" b="0" i="0" u="none" strike="noStrike" kern="0" cap="none" spc="-4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rebuchet MS"/>
                <a:cs typeface="Trebuchet MS"/>
              </a:rPr>
              <a:t>one</a:t>
            </a:r>
            <a:r>
              <a:rPr kumimoji="0" sz="2400" b="0" i="0" u="none" strike="noStrike" kern="0" cap="none" spc="-5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400" b="0" i="0" u="none" strike="noStrike" kern="0" cap="none" spc="-4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rebuchet MS"/>
                <a:cs typeface="Trebuchet MS"/>
              </a:rPr>
              <a:t>CCTAP</a:t>
            </a:r>
            <a:r>
              <a:rPr kumimoji="0" sz="2400" b="0" i="0" u="none" strike="noStrike" kern="0" cap="none" spc="-9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400" b="0" i="0" u="none" strike="noStrike" kern="0" cap="none" spc="-1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rebuchet MS"/>
                <a:cs typeface="Trebuchet MS"/>
              </a:rPr>
              <a:t>webinar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cs typeface="Trebuchet MS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4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-5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rebuchet MS"/>
                <a:cs typeface="Trebuchet MS"/>
              </a:rPr>
              <a:t>FAQs</a:t>
            </a:r>
            <a:r>
              <a:rPr kumimoji="0" sz="2400" b="0" i="0" u="none" strike="noStrike" kern="0" cap="none" spc="-10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rebuchet MS"/>
                <a:cs typeface="Trebuchet MS"/>
              </a:rPr>
              <a:t>on</a:t>
            </a:r>
            <a:r>
              <a:rPr kumimoji="0" sz="2400" b="0" i="0" u="none" strike="noStrike" kern="0" cap="none" spc="-10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rebuchet MS"/>
                <a:cs typeface="Trebuchet MS"/>
              </a:rPr>
              <a:t>website</a:t>
            </a:r>
            <a:r>
              <a:rPr kumimoji="0" sz="2400" b="0" i="0" u="none" strike="noStrike" kern="0" cap="none" spc="-10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rebuchet MS"/>
                <a:cs typeface="Trebuchet MS"/>
              </a:rPr>
              <a:t>(updated</a:t>
            </a:r>
            <a:r>
              <a:rPr kumimoji="0" sz="2400" b="0" i="0" u="none" strike="noStrike" kern="0" cap="none" spc="-11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400" b="0" i="0" u="none" strike="noStrike" kern="0" cap="none" spc="-1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rebuchet MS"/>
                <a:cs typeface="Trebuchet MS"/>
              </a:rPr>
              <a:t>monthly)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61576" y="295107"/>
            <a:ext cx="741870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740" dirty="0"/>
              <a:t>NON-</a:t>
            </a:r>
            <a:r>
              <a:rPr spc="-690" dirty="0"/>
              <a:t>INTERSECTION</a:t>
            </a:r>
            <a:r>
              <a:rPr spc="145" dirty="0"/>
              <a:t> </a:t>
            </a:r>
            <a:r>
              <a:rPr spc="-785" dirty="0"/>
              <a:t>RECOMMENDATIONS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18058" y="1405071"/>
            <a:ext cx="57492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-45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RECOMMENDED</a:t>
            </a:r>
            <a:r>
              <a:rPr kumimoji="0" sz="2400" b="1" i="0" u="none" strike="noStrike" kern="0" cap="none" spc="-75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NO</a:t>
            </a:r>
            <a:r>
              <a:rPr kumimoji="0" sz="2400" b="1" i="0" u="none" strike="noStrike" kern="0" cap="none" spc="-65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2400" b="1" i="0" u="none" strike="noStrike" kern="0" cap="none" spc="-75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PASSING</a:t>
            </a:r>
            <a:r>
              <a:rPr kumimoji="0" sz="2400" b="1" i="0" u="none" strike="noStrike" kern="0" cap="none" spc="-50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2400" b="1" i="0" u="none" strike="noStrike" kern="0" cap="none" spc="-10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ZONES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18058" y="1819254"/>
            <a:ext cx="9128760" cy="15500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085" marR="0" lvl="0" indent="-286385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9085" algn="l"/>
              </a:tabLst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Crash</a:t>
            </a:r>
            <a:r>
              <a:rPr kumimoji="0" sz="14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analysis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showed</a:t>
            </a:r>
            <a:r>
              <a:rPr kumimoji="0" sz="14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2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fatalities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and</a:t>
            </a:r>
            <a:r>
              <a:rPr kumimoji="0" sz="14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1</a:t>
            </a:r>
            <a:r>
              <a:rPr kumimoji="0" sz="1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severe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injury</a:t>
            </a:r>
            <a:r>
              <a:rPr kumimoji="0" sz="14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along</a:t>
            </a:r>
            <a:r>
              <a:rPr kumimoji="0" sz="14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the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passing</a:t>
            </a:r>
            <a:r>
              <a:rPr kumimoji="0" sz="14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zone</a:t>
            </a:r>
            <a:r>
              <a:rPr kumimoji="0" sz="1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between: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756285" marR="0" lvl="1" indent="-287020" defTabSz="914400" eaLnBrk="1" fontAlgn="auto" latinLnBrk="0" hangingPunct="1">
              <a:lnSpc>
                <a:spcPct val="100000"/>
              </a:lnSpc>
              <a:spcBef>
                <a:spcPts val="119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756285" algn="l"/>
              </a:tabLst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MM</a:t>
            </a:r>
            <a:r>
              <a:rPr kumimoji="0" sz="140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150.15</a:t>
            </a:r>
            <a:r>
              <a:rPr kumimoji="0" sz="14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- MM</a:t>
            </a:r>
            <a:r>
              <a:rPr kumimoji="0" sz="140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151.3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299085" marR="279400" lvl="0" indent="-287020" defTabSz="9144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9085" algn="l"/>
              </a:tabLst>
              <a:defRPr/>
            </a:pP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Additionally,</a:t>
            </a:r>
            <a:r>
              <a:rPr kumimoji="0" sz="1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LiDAR</a:t>
            </a:r>
            <a:r>
              <a:rPr kumimoji="0" sz="140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found</a:t>
            </a:r>
            <a:r>
              <a:rPr kumimoji="0" sz="14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potential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passing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sight distance</a:t>
            </a:r>
            <a:r>
              <a:rPr kumimoji="0" sz="1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(PSD)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issues and</a:t>
            </a:r>
            <a:r>
              <a:rPr kumimoji="0" sz="1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stopping</a:t>
            </a:r>
            <a:r>
              <a:rPr kumimoji="0" sz="14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sight</a:t>
            </a:r>
            <a:r>
              <a:rPr kumimoji="0" sz="14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distance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(SSD)</a:t>
            </a:r>
            <a:r>
              <a:rPr kumimoji="0" sz="14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issues,</a:t>
            </a:r>
            <a:r>
              <a:rPr kumimoji="0" sz="1400" b="0" i="0" u="none" strike="noStrike" kern="0" cap="none" spc="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where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passing</a:t>
            </a:r>
            <a:r>
              <a:rPr kumimoji="0" sz="14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is</a:t>
            </a:r>
            <a:r>
              <a:rPr kumimoji="0" sz="14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currently</a:t>
            </a:r>
            <a:r>
              <a:rPr kumimoji="0" sz="14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allowed: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756285" marR="0" lvl="1" indent="-286385" defTabSz="9144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756285" algn="l"/>
              </a:tabLst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PSD:</a:t>
            </a:r>
            <a:r>
              <a:rPr kumimoji="0" sz="1400" b="0" i="0" u="none" strike="noStrike" kern="0" cap="none" spc="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MM</a:t>
            </a:r>
            <a:r>
              <a:rPr kumimoji="0" sz="1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154.9</a:t>
            </a:r>
            <a:r>
              <a:rPr kumimoji="0" sz="1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to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155.2</a:t>
            </a:r>
            <a:r>
              <a:rPr kumimoji="0" sz="1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(near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CR</a:t>
            </a:r>
            <a:r>
              <a:rPr kumimoji="0" sz="14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39).</a:t>
            </a:r>
            <a:r>
              <a:rPr kumimoji="0" sz="140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Consider</a:t>
            </a:r>
            <a:r>
              <a:rPr kumimoji="0" sz="1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longer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segment of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MM</a:t>
            </a:r>
            <a:r>
              <a:rPr kumimoji="0" sz="14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154.0</a:t>
            </a:r>
            <a:r>
              <a:rPr kumimoji="0" sz="1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to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MM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156.0</a:t>
            </a:r>
            <a:r>
              <a:rPr kumimoji="0" sz="14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due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to</a:t>
            </a:r>
            <a:r>
              <a:rPr kumimoji="0" sz="14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many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driveways.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819942" y="3498380"/>
            <a:ext cx="4201795" cy="600710"/>
          </a:xfrm>
          <a:custGeom>
            <a:avLst/>
            <a:gdLst/>
            <a:ahLst/>
            <a:cxnLst/>
            <a:rect l="l" t="t" r="r" b="b"/>
            <a:pathLst>
              <a:path w="4201795" h="600710">
                <a:moveTo>
                  <a:pt x="4201756" y="0"/>
                </a:moveTo>
                <a:lnTo>
                  <a:pt x="0" y="0"/>
                </a:lnTo>
                <a:lnTo>
                  <a:pt x="0" y="600163"/>
                </a:lnTo>
                <a:lnTo>
                  <a:pt x="4201756" y="600163"/>
                </a:lnTo>
                <a:lnTo>
                  <a:pt x="4201756" y="0"/>
                </a:lnTo>
                <a:close/>
              </a:path>
            </a:pathLst>
          </a:custGeom>
          <a:solidFill>
            <a:srgbClr val="3C5A80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911385" y="3526828"/>
            <a:ext cx="1296035" cy="3619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0" marR="508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Attempts</a:t>
            </a:r>
            <a:r>
              <a:rPr kumimoji="0" sz="1100" b="0" i="0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to</a:t>
            </a:r>
            <a:r>
              <a:rPr kumimoji="0" sz="1100" b="0" i="0" u="none" strike="noStrike" kern="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mitigate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these</a:t>
            </a:r>
            <a:r>
              <a:rPr kumimoji="0" sz="1100" b="0" i="0" u="none" strike="noStrike" kern="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crash</a:t>
            </a:r>
            <a:r>
              <a:rPr kumimoji="0" sz="1100" b="0" i="0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types: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cs typeface="Segoe U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505150" y="3753980"/>
            <a:ext cx="75311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-300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HEAD-</a:t>
            </a:r>
            <a:r>
              <a:rPr kumimoji="0" sz="1600" b="1" i="0" u="none" strike="noStrike" kern="0" cap="none" spc="-480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ON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86512" y="3526106"/>
            <a:ext cx="1149095" cy="297177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7595914" y="3732608"/>
            <a:ext cx="13233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5080" lvl="0" indent="32766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100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SIDESWIPE </a:t>
            </a:r>
            <a:r>
              <a:rPr kumimoji="0" sz="1200" b="1" i="0" u="none" strike="noStrike" kern="0" cap="none" spc="-235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OPPOSITE</a:t>
            </a:r>
            <a:r>
              <a:rPr kumimoji="0" sz="1200" b="1" i="0" u="none" strike="noStrike" kern="0" cap="none" spc="140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200" b="1" i="0" u="none" strike="noStrike" kern="0" cap="none" spc="-220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DIRECTION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734207" y="1547981"/>
            <a:ext cx="2291702" cy="2253179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9734092" y="3988955"/>
            <a:ext cx="2299970" cy="1616075"/>
          </a:xfrm>
          <a:prstGeom prst="rect">
            <a:avLst/>
          </a:prstGeom>
          <a:solidFill>
            <a:srgbClr val="3C5A80"/>
          </a:solidFill>
        </p:spPr>
        <p:txBody>
          <a:bodyPr vert="horz" wrap="square" lIns="0" tIns="41275" rIns="0" bIns="0" rtlCol="0">
            <a:spAutoFit/>
          </a:bodyPr>
          <a:lstStyle/>
          <a:p>
            <a:pPr marL="90805" marR="167005" lvl="0" indent="0" defTabSz="914400" eaLnBrk="1" fontAlgn="auto" latinLnBrk="0" hangingPunct="1">
              <a:lnSpc>
                <a:spcPct val="100000"/>
              </a:lnSpc>
              <a:spcBef>
                <a:spcPts val="3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Why</a:t>
            </a:r>
            <a:r>
              <a:rPr kumimoji="0" sz="1100" b="0" i="0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a</a:t>
            </a:r>
            <a:r>
              <a:rPr kumimoji="0" sz="11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no</a:t>
            </a:r>
            <a:r>
              <a:rPr kumimoji="0" sz="11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passing</a:t>
            </a:r>
            <a:r>
              <a:rPr kumimoji="0" sz="11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zone</a:t>
            </a:r>
            <a:r>
              <a:rPr kumimoji="0" sz="1100" b="0" i="0" u="none" strike="noStrike" kern="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improves safety: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cs typeface="Segoe UI"/>
            </a:endParaRPr>
          </a:p>
          <a:p>
            <a:pPr marL="90805" marR="104139" lvl="0" indent="0" defTabSz="914400" eaLnBrk="1" fontAlgn="auto" latinLnBrk="0" hangingPunct="1">
              <a:lnSpc>
                <a:spcPct val="100000"/>
              </a:lnSpc>
              <a:spcBef>
                <a:spcPts val="13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Prevents</a:t>
            </a:r>
            <a:r>
              <a:rPr kumimoji="0" sz="1100" b="0" i="0" u="none" strike="noStrike" kern="0" cap="none" spc="-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dangerous</a:t>
            </a:r>
            <a:r>
              <a:rPr kumimoji="0" sz="1100" b="0" i="0" u="none" strike="noStrike" kern="0" cap="none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passing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maneuvers</a:t>
            </a:r>
            <a:r>
              <a:rPr kumimoji="0" sz="11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in</a:t>
            </a:r>
            <a:r>
              <a:rPr kumimoji="0" sz="11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areas</a:t>
            </a:r>
            <a:r>
              <a:rPr kumimoji="0" sz="1100" b="0" i="0" u="none" strike="noStrike" kern="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that</a:t>
            </a:r>
            <a:r>
              <a:rPr kumimoji="0" sz="1100" b="0" i="0" u="none" strike="noStrike" kern="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may</a:t>
            </a:r>
            <a:r>
              <a:rPr kumimoji="0" sz="11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have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limited</a:t>
            </a:r>
            <a:r>
              <a:rPr kumimoji="0" sz="1100" b="0" i="0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sight</a:t>
            </a:r>
            <a:r>
              <a:rPr kumimoji="0" sz="1100" b="0" i="0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distance</a:t>
            </a:r>
            <a:r>
              <a:rPr kumimoji="0" sz="1100" b="0" i="0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or</a:t>
            </a:r>
            <a:r>
              <a:rPr kumimoji="0" sz="1100" b="0" i="0" u="none" strike="noStrike" kern="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in</a:t>
            </a:r>
            <a:r>
              <a:rPr kumimoji="0" sz="11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areas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where</a:t>
            </a:r>
            <a:r>
              <a:rPr kumimoji="0" sz="1100" b="0" i="0" u="none" strike="noStrike" kern="0" cap="none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additional</a:t>
            </a:r>
            <a:r>
              <a:rPr kumimoji="0" sz="1100" b="0" i="0" u="none" strike="noStrike" kern="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caution</a:t>
            </a:r>
            <a:r>
              <a:rPr kumimoji="0" sz="1100" b="0" i="0" u="none" strike="noStrike" kern="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is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needed</a:t>
            </a:r>
            <a:r>
              <a:rPr kumimoji="0" sz="11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such</a:t>
            </a:r>
            <a:r>
              <a:rPr kumimoji="0" sz="1100" b="0" i="0" u="none" strike="noStrike" kern="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as</a:t>
            </a:r>
            <a:r>
              <a:rPr kumimoji="0" sz="1100" b="0" i="0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near</a:t>
            </a:r>
            <a:r>
              <a:rPr kumimoji="0" sz="11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intersections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and</a:t>
            </a:r>
            <a:r>
              <a:rPr kumimoji="0" sz="1100" b="0" i="0" u="none" strike="noStrike" kern="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curves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cs typeface="Segoe U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569830" y="6253467"/>
            <a:ext cx="210820" cy="167005"/>
          </a:xfrm>
          <a:custGeom>
            <a:avLst/>
            <a:gdLst/>
            <a:ahLst/>
            <a:cxnLst/>
            <a:rect l="l" t="t" r="r" b="b"/>
            <a:pathLst>
              <a:path w="210820" h="167004">
                <a:moveTo>
                  <a:pt x="210223" y="0"/>
                </a:moveTo>
                <a:lnTo>
                  <a:pt x="0" y="0"/>
                </a:lnTo>
                <a:lnTo>
                  <a:pt x="0" y="166509"/>
                </a:lnTo>
                <a:lnTo>
                  <a:pt x="210223" y="166509"/>
                </a:lnTo>
                <a:lnTo>
                  <a:pt x="210223" y="0"/>
                </a:lnTo>
                <a:close/>
              </a:path>
            </a:pathLst>
          </a:custGeom>
          <a:solidFill>
            <a:srgbClr val="C00000">
              <a:alpha val="39999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256298" y="3524352"/>
            <a:ext cx="8774430" cy="3331210"/>
            <a:chOff x="256298" y="3524352"/>
            <a:chExt cx="8774430" cy="3331210"/>
          </a:xfrm>
        </p:grpSpPr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815241" y="3524352"/>
              <a:ext cx="579115" cy="26184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158356" y="3533522"/>
              <a:ext cx="579344" cy="26455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56298" y="4121369"/>
              <a:ext cx="8774325" cy="2733913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5352224" y="4915954"/>
              <a:ext cx="3007995" cy="195580"/>
            </a:xfrm>
            <a:custGeom>
              <a:avLst/>
              <a:gdLst/>
              <a:ahLst/>
              <a:cxnLst/>
              <a:rect l="l" t="t" r="r" b="b"/>
              <a:pathLst>
                <a:path w="3007995" h="195579">
                  <a:moveTo>
                    <a:pt x="596442" y="0"/>
                  </a:moveTo>
                  <a:lnTo>
                    <a:pt x="0" y="0"/>
                  </a:lnTo>
                  <a:lnTo>
                    <a:pt x="0" y="195440"/>
                  </a:lnTo>
                  <a:lnTo>
                    <a:pt x="596442" y="195440"/>
                  </a:lnTo>
                  <a:lnTo>
                    <a:pt x="596442" y="0"/>
                  </a:lnTo>
                  <a:close/>
                </a:path>
                <a:path w="3007995" h="195579">
                  <a:moveTo>
                    <a:pt x="3007830" y="0"/>
                  </a:moveTo>
                  <a:lnTo>
                    <a:pt x="1986991" y="0"/>
                  </a:lnTo>
                  <a:lnTo>
                    <a:pt x="1986991" y="195440"/>
                  </a:lnTo>
                  <a:lnTo>
                    <a:pt x="3007830" y="195440"/>
                  </a:lnTo>
                  <a:lnTo>
                    <a:pt x="3007830" y="0"/>
                  </a:lnTo>
                  <a:close/>
                </a:path>
              </a:pathLst>
            </a:custGeom>
            <a:solidFill>
              <a:srgbClr val="C00000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2197081" y="6091516"/>
            <a:ext cx="3503929" cy="529590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0" marR="6350" lvl="0" indent="0" algn="ctr" defTabSz="914400" eaLnBrk="1" fontAlgn="auto" latinLnBrk="0" hangingPunct="1">
              <a:lnSpc>
                <a:spcPct val="100000"/>
              </a:lnSpc>
              <a:spcBef>
                <a:spcPts val="3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Recommendation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1616710" marR="0" lvl="0" indent="0" algn="ctr" defTabSz="914400" eaLnBrk="1" fontAlgn="auto" latinLnBrk="0" hangingPunct="1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Double</a:t>
            </a:r>
            <a:r>
              <a:rPr kumimoji="0" sz="700" b="1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7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Yellow Marking</a:t>
            </a:r>
            <a:r>
              <a:rPr kumimoji="0" sz="700" b="1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7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[Prohibited</a:t>
            </a:r>
            <a:r>
              <a:rPr kumimoji="0" sz="700" b="1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7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Passing]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7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Head-</a:t>
            </a: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On/Sideswipe</a:t>
            </a:r>
            <a:r>
              <a:rPr kumimoji="0" sz="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Crash</a:t>
            </a:r>
            <a:r>
              <a:rPr kumimoji="0" sz="8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Location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19" name="object 1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731832" y="5686161"/>
            <a:ext cx="2373081" cy="1105899"/>
          </a:xfrm>
          <a:prstGeom prst="rect">
            <a:avLst/>
          </a:prstGeom>
        </p:spPr>
      </p:pic>
      <p:grpSp>
        <p:nvGrpSpPr>
          <p:cNvPr id="20" name="object 20"/>
          <p:cNvGrpSpPr/>
          <p:nvPr/>
        </p:nvGrpSpPr>
        <p:grpSpPr>
          <a:xfrm>
            <a:off x="2042090" y="4901713"/>
            <a:ext cx="5853430" cy="1687830"/>
            <a:chOff x="2042090" y="4901713"/>
            <a:chExt cx="5853430" cy="1687830"/>
          </a:xfrm>
        </p:grpSpPr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042090" y="6491974"/>
              <a:ext cx="96989" cy="9698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371700" y="4934844"/>
              <a:ext cx="96989" cy="96989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504220" y="5034235"/>
              <a:ext cx="96989" cy="9698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669871" y="5025953"/>
              <a:ext cx="96989" cy="96989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901785" y="5034235"/>
              <a:ext cx="96989" cy="96989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309827" y="5025952"/>
              <a:ext cx="96989" cy="96989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442348" y="5025952"/>
              <a:ext cx="96989" cy="96989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574870" y="4901713"/>
              <a:ext cx="96989" cy="96989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798499" y="5001105"/>
              <a:ext cx="96989" cy="9698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740" dirty="0"/>
              <a:t>NON-</a:t>
            </a:r>
            <a:r>
              <a:rPr spc="-690" dirty="0"/>
              <a:t>INTERSECTION</a:t>
            </a:r>
            <a:r>
              <a:rPr spc="145" dirty="0"/>
              <a:t> </a:t>
            </a:r>
            <a:r>
              <a:rPr spc="-785" dirty="0"/>
              <a:t>RECOMMENDATIONS</a:t>
            </a:r>
          </a:p>
        </p:txBody>
      </p:sp>
      <p:sp>
        <p:nvSpPr>
          <p:cNvPr id="3" name="object 3"/>
          <p:cNvSpPr/>
          <p:nvPr/>
        </p:nvSpPr>
        <p:spPr>
          <a:xfrm>
            <a:off x="3513129" y="1573834"/>
            <a:ext cx="4948555" cy="398780"/>
          </a:xfrm>
          <a:custGeom>
            <a:avLst/>
            <a:gdLst/>
            <a:ahLst/>
            <a:cxnLst/>
            <a:rect l="l" t="t" r="r" b="b"/>
            <a:pathLst>
              <a:path w="4948555" h="398780">
                <a:moveTo>
                  <a:pt x="4748860" y="0"/>
                </a:moveTo>
                <a:lnTo>
                  <a:pt x="199186" y="0"/>
                </a:lnTo>
                <a:lnTo>
                  <a:pt x="153515" y="5260"/>
                </a:lnTo>
                <a:lnTo>
                  <a:pt x="111589" y="20245"/>
                </a:lnTo>
                <a:lnTo>
                  <a:pt x="74605" y="43759"/>
                </a:lnTo>
                <a:lnTo>
                  <a:pt x="43759" y="74605"/>
                </a:lnTo>
                <a:lnTo>
                  <a:pt x="20245" y="111589"/>
                </a:lnTo>
                <a:lnTo>
                  <a:pt x="5260" y="153515"/>
                </a:lnTo>
                <a:lnTo>
                  <a:pt x="0" y="199186"/>
                </a:lnTo>
                <a:lnTo>
                  <a:pt x="5260" y="244857"/>
                </a:lnTo>
                <a:lnTo>
                  <a:pt x="20245" y="286781"/>
                </a:lnTo>
                <a:lnTo>
                  <a:pt x="43759" y="323762"/>
                </a:lnTo>
                <a:lnTo>
                  <a:pt x="74605" y="354606"/>
                </a:lnTo>
                <a:lnTo>
                  <a:pt x="111589" y="378117"/>
                </a:lnTo>
                <a:lnTo>
                  <a:pt x="153515" y="393100"/>
                </a:lnTo>
                <a:lnTo>
                  <a:pt x="199186" y="398360"/>
                </a:lnTo>
                <a:lnTo>
                  <a:pt x="4748860" y="398373"/>
                </a:lnTo>
                <a:lnTo>
                  <a:pt x="4794531" y="393112"/>
                </a:lnTo>
                <a:lnTo>
                  <a:pt x="4836454" y="378127"/>
                </a:lnTo>
                <a:lnTo>
                  <a:pt x="4873436" y="354614"/>
                </a:lnTo>
                <a:lnTo>
                  <a:pt x="4904280" y="323767"/>
                </a:lnTo>
                <a:lnTo>
                  <a:pt x="4927791" y="286783"/>
                </a:lnTo>
                <a:lnTo>
                  <a:pt x="4942774" y="244858"/>
                </a:lnTo>
                <a:lnTo>
                  <a:pt x="4948047" y="199186"/>
                </a:lnTo>
                <a:lnTo>
                  <a:pt x="4942786" y="153515"/>
                </a:lnTo>
                <a:lnTo>
                  <a:pt x="4927801" y="111589"/>
                </a:lnTo>
                <a:lnTo>
                  <a:pt x="4904287" y="74605"/>
                </a:lnTo>
                <a:lnTo>
                  <a:pt x="4873441" y="43759"/>
                </a:lnTo>
                <a:lnTo>
                  <a:pt x="4836457" y="20245"/>
                </a:lnTo>
                <a:lnTo>
                  <a:pt x="4794531" y="5260"/>
                </a:lnTo>
                <a:lnTo>
                  <a:pt x="4748860" y="0"/>
                </a:lnTo>
                <a:close/>
              </a:path>
            </a:pathLst>
          </a:custGeom>
          <a:solidFill>
            <a:srgbClr val="ED6C4D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9598" y="1152582"/>
            <a:ext cx="11543030" cy="1417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-30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RECOMMENDED</a:t>
            </a:r>
            <a:r>
              <a:rPr kumimoji="0" sz="1600" b="1" i="0" u="none" strike="noStrike" kern="0" cap="none" spc="5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NO</a:t>
            </a:r>
            <a:r>
              <a:rPr kumimoji="0" sz="1600" b="1" i="0" u="none" strike="noStrike" kern="0" cap="none" spc="-50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1" i="0" u="none" strike="noStrike" kern="0" cap="none" spc="-55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PASSING</a:t>
            </a:r>
            <a:r>
              <a:rPr kumimoji="0" sz="1600" b="1" i="0" u="none" strike="noStrike" kern="0" cap="none" spc="-20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 ZONES</a:t>
            </a:r>
            <a:r>
              <a:rPr kumimoji="0" sz="1600" b="1" i="0" u="none" strike="noStrike" kern="0" cap="none" spc="-35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1" i="0" u="none" strike="noStrike" kern="0" cap="none" spc="-10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(continued)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247650" marR="0" lvl="0" indent="0" algn="ctr" defTabSz="914400" eaLnBrk="1" fontAlgn="auto" latinLnBrk="0" hangingPunct="1">
              <a:lnSpc>
                <a:spcPct val="100000"/>
              </a:lnSpc>
              <a:spcBef>
                <a:spcPts val="14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-2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Example</a:t>
            </a:r>
            <a:r>
              <a:rPr kumimoji="0" sz="2000" b="1" i="0" u="none" strike="noStrike" kern="0" cap="none" spc="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2000" b="1" i="0" u="none" strike="noStrike" kern="0" cap="none" spc="-2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Schematic</a:t>
            </a:r>
            <a:r>
              <a:rPr kumimoji="0" sz="2000" b="1" i="0" u="none" strike="noStrike" kern="0" cap="none" spc="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of</a:t>
            </a:r>
            <a:r>
              <a:rPr kumimoji="0" sz="2000" b="1" i="0" u="none" strike="noStrike" kern="0" cap="none" spc="-1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2000" b="1" i="0" u="none" strike="noStrike" kern="0" cap="none" spc="-3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MM</a:t>
            </a:r>
            <a:r>
              <a:rPr kumimoji="0" sz="2000" b="1" i="0" u="none" strike="noStrike" kern="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150</a:t>
            </a:r>
            <a:r>
              <a:rPr kumimoji="0" sz="2000" b="1" i="0" u="none" strike="noStrike" kern="0" cap="none" spc="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–</a:t>
            </a:r>
            <a:r>
              <a:rPr kumimoji="0" sz="2000" b="1" i="0" u="none" strike="noStrike" kern="0" cap="none" spc="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2000" b="1" i="0" u="none" strike="noStrike" kern="0" cap="none" spc="-3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MM</a:t>
            </a:r>
            <a:r>
              <a:rPr kumimoji="0" sz="2000" b="1" i="0" u="none" strike="noStrike" kern="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2000" b="1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151*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3472815" marR="5080" lvl="0" indent="-2973705" defTabSz="91440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EXISTING: Solid</a:t>
            </a:r>
            <a:r>
              <a:rPr kumimoji="0" sz="14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and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broken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yellow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marking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(passing</a:t>
            </a:r>
            <a:r>
              <a:rPr kumimoji="0" sz="14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permitted</a:t>
            </a:r>
            <a:r>
              <a:rPr kumimoji="0" sz="14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in</a:t>
            </a:r>
            <a:r>
              <a:rPr kumimoji="0" sz="1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one</a:t>
            </a:r>
            <a:r>
              <a:rPr kumimoji="0" sz="14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direction)</a:t>
            </a:r>
            <a:r>
              <a:rPr kumimoji="0" sz="14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when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approaching</a:t>
            </a:r>
            <a:r>
              <a:rPr kumimoji="0" sz="14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the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intersections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between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MM</a:t>
            </a:r>
            <a:r>
              <a:rPr kumimoji="0" sz="1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150</a:t>
            </a:r>
            <a:r>
              <a:rPr kumimoji="0" sz="14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and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MM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151</a:t>
            </a:r>
            <a:r>
              <a:rPr kumimoji="0" sz="1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and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single</a:t>
            </a:r>
            <a:r>
              <a:rPr kumimoji="0" sz="14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broken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yellow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(passing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permitted)</a:t>
            </a:r>
            <a:r>
              <a:rPr kumimoji="0" sz="1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in</a:t>
            </a:r>
            <a:r>
              <a:rPr kumimoji="0" sz="14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the</a:t>
            </a:r>
            <a:r>
              <a:rPr kumimoji="0" sz="14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middle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of</a:t>
            </a:r>
            <a:r>
              <a:rPr kumimoji="0" sz="1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the</a:t>
            </a:r>
            <a:r>
              <a:rPr kumimoji="0" sz="1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segment.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7630" y="6610377"/>
            <a:ext cx="4986020" cy="20320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50" b="0" i="1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*Only</a:t>
            </a:r>
            <a:r>
              <a:rPr kumimoji="0" sz="1150" b="0" i="1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15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to</a:t>
            </a:r>
            <a:r>
              <a:rPr kumimoji="0" sz="1150" b="0" i="1" u="none" strike="noStrike" kern="0" cap="none" spc="-11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15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show</a:t>
            </a:r>
            <a:r>
              <a:rPr kumimoji="0" sz="1150" b="0" i="1" u="none" strike="noStrike" kern="0" cap="none" spc="-1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15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the</a:t>
            </a:r>
            <a:r>
              <a:rPr kumimoji="0" sz="1150" b="0" i="1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15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marking</a:t>
            </a:r>
            <a:r>
              <a:rPr kumimoji="0" sz="1150" b="0" i="1" u="none" strike="noStrike" kern="0" cap="none" spc="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15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throughout</a:t>
            </a:r>
            <a:r>
              <a:rPr kumimoji="0" sz="1150" b="0" i="1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15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the</a:t>
            </a:r>
            <a:r>
              <a:rPr kumimoji="0" sz="1150" b="0" i="1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15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corridor</a:t>
            </a:r>
            <a:r>
              <a:rPr kumimoji="0" sz="1150" b="0" i="1" u="none" strike="noStrike" kern="0" cap="none" spc="-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150" b="0" i="1" u="none" strike="noStrike" kern="0" cap="none" spc="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-</a:t>
            </a:r>
            <a:r>
              <a:rPr kumimoji="0" sz="1150" b="0" i="1" u="none" strike="noStrike" kern="0" cap="none" spc="-8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15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not</a:t>
            </a:r>
            <a:r>
              <a:rPr kumimoji="0" sz="115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15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intended</a:t>
            </a:r>
            <a:r>
              <a:rPr kumimoji="0" sz="1150" b="0" i="1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15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to</a:t>
            </a:r>
            <a:r>
              <a:rPr kumimoji="0" sz="1150" b="0" i="1" u="none" strike="noStrike" kern="0" cap="none" spc="-1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15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show</a:t>
            </a:r>
            <a:r>
              <a:rPr kumimoji="0" sz="1150" b="0" i="1" u="none" strike="noStrike" kern="0" cap="none" spc="-1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15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proportional</a:t>
            </a:r>
            <a:r>
              <a:rPr kumimoji="0" sz="1150" b="0" i="1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15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scale.</a:t>
            </a:r>
            <a:endParaRPr kumimoji="0" sz="11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7057" y="2746349"/>
            <a:ext cx="7350222" cy="3678847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8973186" y="3376996"/>
            <a:ext cx="1927225" cy="336550"/>
          </a:xfrm>
          <a:custGeom>
            <a:avLst/>
            <a:gdLst/>
            <a:ahLst/>
            <a:cxnLst/>
            <a:rect l="l" t="t" r="r" b="b"/>
            <a:pathLst>
              <a:path w="1927225" h="336550">
                <a:moveTo>
                  <a:pt x="1758454" y="0"/>
                </a:moveTo>
                <a:lnTo>
                  <a:pt x="168173" y="0"/>
                </a:lnTo>
                <a:lnTo>
                  <a:pt x="123467" y="6007"/>
                </a:lnTo>
                <a:lnTo>
                  <a:pt x="83295" y="22961"/>
                </a:lnTo>
                <a:lnTo>
                  <a:pt x="49258" y="49258"/>
                </a:lnTo>
                <a:lnTo>
                  <a:pt x="22961" y="83295"/>
                </a:lnTo>
                <a:lnTo>
                  <a:pt x="6007" y="123467"/>
                </a:lnTo>
                <a:lnTo>
                  <a:pt x="0" y="168173"/>
                </a:lnTo>
                <a:lnTo>
                  <a:pt x="6007" y="212878"/>
                </a:lnTo>
                <a:lnTo>
                  <a:pt x="22961" y="253051"/>
                </a:lnTo>
                <a:lnTo>
                  <a:pt x="49258" y="287088"/>
                </a:lnTo>
                <a:lnTo>
                  <a:pt x="83295" y="313385"/>
                </a:lnTo>
                <a:lnTo>
                  <a:pt x="123467" y="330339"/>
                </a:lnTo>
                <a:lnTo>
                  <a:pt x="168173" y="336346"/>
                </a:lnTo>
                <a:lnTo>
                  <a:pt x="1758454" y="336346"/>
                </a:lnTo>
                <a:lnTo>
                  <a:pt x="1803159" y="330339"/>
                </a:lnTo>
                <a:lnTo>
                  <a:pt x="1843329" y="313385"/>
                </a:lnTo>
                <a:lnTo>
                  <a:pt x="1877363" y="287088"/>
                </a:lnTo>
                <a:lnTo>
                  <a:pt x="1903657" y="253051"/>
                </a:lnTo>
                <a:lnTo>
                  <a:pt x="1920608" y="212878"/>
                </a:lnTo>
                <a:lnTo>
                  <a:pt x="1926615" y="168173"/>
                </a:lnTo>
                <a:lnTo>
                  <a:pt x="1920608" y="123467"/>
                </a:lnTo>
                <a:lnTo>
                  <a:pt x="1903657" y="83295"/>
                </a:lnTo>
                <a:lnTo>
                  <a:pt x="1877363" y="49258"/>
                </a:lnTo>
                <a:lnTo>
                  <a:pt x="1843329" y="22961"/>
                </a:lnTo>
                <a:lnTo>
                  <a:pt x="1803159" y="6007"/>
                </a:lnTo>
                <a:lnTo>
                  <a:pt x="1758454" y="0"/>
                </a:lnTo>
                <a:close/>
              </a:path>
            </a:pathLst>
          </a:custGeom>
          <a:solidFill>
            <a:srgbClr val="ED6C4D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6634" y="4380324"/>
            <a:ext cx="546608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RECOMMENDATION:</a:t>
            </a:r>
            <a:r>
              <a:rPr kumimoji="0" sz="1400" b="1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Double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solid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yellow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marking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(passing</a:t>
            </a:r>
            <a:r>
              <a:rPr kumimoji="0" sz="14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prohibited)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960180" y="3394073"/>
            <a:ext cx="3738245" cy="16586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24915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-3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CRASH</a:t>
            </a:r>
            <a:r>
              <a:rPr kumimoji="0" sz="1800" b="1" i="0" u="none" strike="noStrike" kern="0" cap="none" spc="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1" i="0" u="none" strike="noStrike" kern="0" cap="none" spc="-3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ACTIVITY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354965" marR="0" lvl="0" indent="-342265" defTabSz="914400" eaLnBrk="1" fontAlgn="auto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354965" algn="l"/>
              </a:tabLst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1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Sideswipe</a:t>
            </a:r>
            <a:r>
              <a:rPr kumimoji="0" sz="14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Same</a:t>
            </a:r>
            <a:r>
              <a:rPr kumimoji="0" sz="14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Direction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at</a:t>
            </a:r>
            <a:r>
              <a:rPr kumimoji="0" sz="140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MM</a:t>
            </a:r>
            <a:r>
              <a:rPr kumimoji="0" sz="1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150.15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354965" marR="0" lvl="0" indent="-34226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354965" algn="l"/>
              </a:tabLst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1 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Head-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on</a:t>
            </a:r>
            <a:r>
              <a:rPr kumimoji="0" sz="1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at</a:t>
            </a:r>
            <a:r>
              <a:rPr kumimoji="0" sz="1400" b="0" i="0" u="none" strike="noStrike" kern="0" cap="none" spc="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MM 150.45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(Fatal)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3556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355600" algn="l"/>
              </a:tabLst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1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Sideswipe</a:t>
            </a:r>
            <a:r>
              <a:rPr kumimoji="0" sz="14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Opposite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Direction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at</a:t>
            </a:r>
            <a:r>
              <a:rPr kumimoji="0" sz="140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MM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150.99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3556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355600" algn="l"/>
              </a:tabLst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1 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Head-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on</a:t>
            </a:r>
            <a:r>
              <a:rPr kumimoji="0" sz="1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at</a:t>
            </a:r>
            <a:r>
              <a:rPr kumimoji="0" sz="1400" b="0" i="0" u="none" strike="noStrike" kern="0" cap="none" spc="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MM</a:t>
            </a:r>
            <a:r>
              <a:rPr kumimoji="0" sz="14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151.3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(Fatal)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419734" marR="0" lvl="0" indent="0" defTabSz="914400" eaLnBrk="1" fontAlgn="auto" latinLnBrk="0" hangingPunct="1">
              <a:lnSpc>
                <a:spcPct val="100000"/>
              </a:lnSpc>
              <a:spcBef>
                <a:spcPts val="12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Head-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on/Sideswipe</a:t>
            </a:r>
            <a:r>
              <a:rPr kumimoji="0" sz="12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Crash</a:t>
            </a:r>
            <a:r>
              <a:rPr kumimoji="0" sz="12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Location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971387" y="4890138"/>
            <a:ext cx="145478" cy="145478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915258" y="3354716"/>
            <a:ext cx="6788784" cy="2923540"/>
            <a:chOff x="915258" y="3354716"/>
            <a:chExt cx="6788784" cy="2923540"/>
          </a:xfrm>
        </p:grpSpPr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5258" y="3354716"/>
              <a:ext cx="145478" cy="14547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65742" y="3652986"/>
              <a:ext cx="145478" cy="14547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14729" y="3652984"/>
              <a:ext cx="145478" cy="14547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938729" y="3652983"/>
              <a:ext cx="145478" cy="14547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901827" y="5051183"/>
              <a:ext cx="802131" cy="1226489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171640" y="2831096"/>
            <a:ext cx="541655" cy="215900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38735" rIns="0" bIns="0" rtlCol="0">
            <a:spAutoFit/>
          </a:bodyPr>
          <a:lstStyle/>
          <a:p>
            <a:pPr marL="91440" marR="0" lvl="0" indent="0" defTabSz="914400" eaLnBrk="1" fontAlgn="auto" latinLnBrk="0" hangingPunct="1">
              <a:lnSpc>
                <a:spcPct val="100000"/>
              </a:lnSpc>
              <a:spcBef>
                <a:spcPts val="3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0" cap="none" spc="-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MM</a:t>
            </a:r>
            <a:r>
              <a:rPr kumimoji="0" sz="800" b="0" i="0" u="none" strike="noStrike" kern="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8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150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71640" y="4771288"/>
            <a:ext cx="541655" cy="215900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38735" rIns="0" bIns="0" rtlCol="0">
            <a:spAutoFit/>
          </a:bodyPr>
          <a:lstStyle/>
          <a:p>
            <a:pPr marL="91440" marR="0" lvl="0" indent="0" defTabSz="914400" eaLnBrk="1" fontAlgn="auto" latinLnBrk="0" hangingPunct="1">
              <a:lnSpc>
                <a:spcPct val="100000"/>
              </a:lnSpc>
              <a:spcBef>
                <a:spcPts val="3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0" cap="none" spc="-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MM</a:t>
            </a:r>
            <a:r>
              <a:rPr kumimoji="0" sz="800" b="0" i="0" u="none" strike="noStrike" kern="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8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150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434850" y="2831096"/>
            <a:ext cx="541655" cy="215900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38735" rIns="0" bIns="0" rtlCol="0">
            <a:spAutoFit/>
          </a:bodyPr>
          <a:lstStyle/>
          <a:p>
            <a:pPr marL="90805" marR="0" lvl="0" indent="0" defTabSz="914400" eaLnBrk="1" fontAlgn="auto" latinLnBrk="0" hangingPunct="1">
              <a:lnSpc>
                <a:spcPct val="100000"/>
              </a:lnSpc>
              <a:spcBef>
                <a:spcPts val="3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0" cap="none" spc="-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MM</a:t>
            </a:r>
            <a:r>
              <a:rPr kumimoji="0" sz="800" b="0" i="0" u="none" strike="noStrike" kern="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8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151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434850" y="4771288"/>
            <a:ext cx="541655" cy="215900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38735" rIns="0" bIns="0" rtlCol="0">
            <a:spAutoFit/>
          </a:bodyPr>
          <a:lstStyle/>
          <a:p>
            <a:pPr marL="90805" marR="0" lvl="0" indent="0" defTabSz="914400" eaLnBrk="1" fontAlgn="auto" latinLnBrk="0" hangingPunct="1">
              <a:lnSpc>
                <a:spcPct val="100000"/>
              </a:lnSpc>
              <a:spcBef>
                <a:spcPts val="3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0" cap="none" spc="-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MM</a:t>
            </a:r>
            <a:r>
              <a:rPr kumimoji="0" sz="800" b="0" i="0" u="none" strike="noStrike" kern="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8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151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36729" y="3323225"/>
            <a:ext cx="10033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1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687226" y="3616119"/>
            <a:ext cx="10033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2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436144" y="3616119"/>
            <a:ext cx="10033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3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955157" y="3616119"/>
            <a:ext cx="10033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4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pic>
        <p:nvPicPr>
          <p:cNvPr id="25" name="object 2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935205" y="127472"/>
            <a:ext cx="228777" cy="228777"/>
          </a:xfrm>
          <a:prstGeom prst="rect">
            <a:avLst/>
          </a:prstGeom>
        </p:spPr>
      </p:pic>
      <p:sp>
        <p:nvSpPr>
          <p:cNvPr id="26" name="object 26"/>
          <p:cNvSpPr txBox="1"/>
          <p:nvPr/>
        </p:nvSpPr>
        <p:spPr>
          <a:xfrm>
            <a:off x="9855200" y="51358"/>
            <a:ext cx="2336800" cy="116840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50800" rIns="0" bIns="0" rtlCol="0">
            <a:spAutoFit/>
          </a:bodyPr>
          <a:lstStyle/>
          <a:p>
            <a:pPr marL="25400" marR="0" lvl="0" indent="0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abowers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5400" marR="0" lvl="0" indent="0" defTabSz="91440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2024-11-</a:t>
            </a:r>
            <a:r>
              <a:rPr kumimoji="0" sz="8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13</a:t>
            </a:r>
            <a:r>
              <a:rPr kumimoji="0" sz="800" b="0" i="1" u="none" strike="noStrike" kern="0" cap="none" spc="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80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16:58:36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5400" marR="0" lvl="0" indent="0" defTabSz="91440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-------------------------------------------</a:t>
            </a:r>
            <a:r>
              <a:rPr kumimoji="0" sz="10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-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54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Two green </a:t>
            </a:r>
            <a:r>
              <a:rPr kumimoji="0" sz="10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dots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740" dirty="0"/>
              <a:t>NON-</a:t>
            </a:r>
            <a:r>
              <a:rPr spc="-690" dirty="0"/>
              <a:t>INTERSECTION</a:t>
            </a:r>
            <a:r>
              <a:rPr spc="145" dirty="0"/>
              <a:t> </a:t>
            </a:r>
            <a:r>
              <a:rPr spc="-785" dirty="0"/>
              <a:t>RECOMMENDATIONS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14685" y="1557947"/>
            <a:ext cx="6071235" cy="18300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3380" marR="5080" lvl="0" indent="-35560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-85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INSTALL</a:t>
            </a:r>
            <a:r>
              <a:rPr kumimoji="0" sz="2400" b="1" i="0" u="none" strike="noStrike" kern="0" cap="none" spc="-70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2400" b="1" i="0" u="none" strike="noStrike" kern="0" cap="none" spc="-60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DOUBLE</a:t>
            </a:r>
            <a:r>
              <a:rPr kumimoji="0" sz="2400" b="1" i="0" u="none" strike="noStrike" kern="0" cap="none" spc="-90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2400" b="1" i="0" u="none" strike="noStrike" kern="0" cap="none" spc="-35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RUMBLE</a:t>
            </a:r>
            <a:r>
              <a:rPr kumimoji="0" sz="2400" b="1" i="0" u="none" strike="noStrike" kern="0" cap="none" spc="-100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2400" b="1" i="0" u="none" strike="noStrike" kern="0" cap="none" spc="-35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STRIPS</a:t>
            </a:r>
            <a:r>
              <a:rPr kumimoji="0" sz="2400" b="1" i="0" u="none" strike="noStrike" kern="0" cap="none" spc="-80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2400" b="1" i="0" u="none" strike="noStrike" kern="0" cap="none" spc="-25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AND </a:t>
            </a:r>
            <a:r>
              <a:rPr kumimoji="0" sz="2400" b="1" i="0" u="none" strike="noStrike" kern="0" cap="none" spc="-50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PAINTED</a:t>
            </a:r>
            <a:r>
              <a:rPr kumimoji="0" sz="2400" b="1" i="0" u="none" strike="noStrike" kern="0" cap="none" spc="-105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2400" b="1" i="0" u="none" strike="noStrike" kern="0" cap="none" spc="-10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MEDIAN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Crash</a:t>
            </a:r>
            <a:r>
              <a:rPr kumimoji="0" sz="1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analysis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showed</a:t>
            </a:r>
            <a:r>
              <a:rPr kumimoji="0" sz="14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multiple</a:t>
            </a:r>
            <a:r>
              <a:rPr kumimoji="0" sz="14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crashes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along</a:t>
            </a:r>
            <a:r>
              <a:rPr kumimoji="0" sz="1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the</a:t>
            </a:r>
            <a:r>
              <a:rPr kumimoji="0" sz="1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passing</a:t>
            </a:r>
            <a:r>
              <a:rPr kumimoji="0" sz="14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prohibited</a:t>
            </a:r>
            <a:r>
              <a:rPr kumimoji="0" sz="14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zone</a:t>
            </a:r>
            <a:r>
              <a:rPr kumimoji="0" sz="14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between: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299085" marR="0" lvl="0" indent="-286385" defTabSz="914400" eaLnBrk="1" fontAlgn="auto" latinLnBrk="0" hangingPunct="1">
              <a:lnSpc>
                <a:spcPct val="100000"/>
              </a:lnSpc>
              <a:spcBef>
                <a:spcPts val="119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9085" algn="l"/>
              </a:tabLst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MM</a:t>
            </a:r>
            <a:r>
              <a:rPr kumimoji="0" sz="140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142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–</a:t>
            </a:r>
            <a:r>
              <a:rPr kumimoji="0" sz="14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MM</a:t>
            </a:r>
            <a:r>
              <a:rPr kumimoji="0" sz="14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143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(6</a:t>
            </a:r>
            <a:r>
              <a:rPr kumimoji="0" sz="14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crashes)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299085" marR="0" lvl="0" indent="-286385" defTabSz="9144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9085" algn="l"/>
              </a:tabLst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MM</a:t>
            </a:r>
            <a:r>
              <a:rPr kumimoji="0" sz="14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147</a:t>
            </a:r>
            <a:r>
              <a:rPr kumimoji="0" sz="14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–</a:t>
            </a:r>
            <a:r>
              <a:rPr kumimoji="0" sz="14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MM</a:t>
            </a:r>
            <a:r>
              <a:rPr kumimoji="0" sz="1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148</a:t>
            </a:r>
            <a:r>
              <a:rPr kumimoji="0" sz="14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(4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crashes;</a:t>
            </a:r>
            <a:r>
              <a:rPr kumimoji="0" sz="1400" b="0" i="0" u="none" strike="noStrike" kern="0" cap="none" spc="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2</a:t>
            </a:r>
            <a:r>
              <a:rPr kumimoji="0" sz="14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KSI)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626902" y="3437978"/>
            <a:ext cx="4201795" cy="600710"/>
          </a:xfrm>
          <a:custGeom>
            <a:avLst/>
            <a:gdLst/>
            <a:ahLst/>
            <a:cxnLst/>
            <a:rect l="l" t="t" r="r" b="b"/>
            <a:pathLst>
              <a:path w="4201795" h="600710">
                <a:moveTo>
                  <a:pt x="4201756" y="0"/>
                </a:moveTo>
                <a:lnTo>
                  <a:pt x="0" y="0"/>
                </a:lnTo>
                <a:lnTo>
                  <a:pt x="0" y="600163"/>
                </a:lnTo>
                <a:lnTo>
                  <a:pt x="4201756" y="600163"/>
                </a:lnTo>
                <a:lnTo>
                  <a:pt x="4201756" y="0"/>
                </a:lnTo>
                <a:close/>
              </a:path>
            </a:pathLst>
          </a:custGeom>
          <a:solidFill>
            <a:srgbClr val="3C5A80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718345" y="3466422"/>
            <a:ext cx="1296035" cy="3619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0" marR="508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Attempts</a:t>
            </a:r>
            <a:r>
              <a:rPr kumimoji="0" sz="1100" b="0" i="0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to</a:t>
            </a:r>
            <a:r>
              <a:rPr kumimoji="0" sz="1100" b="0" i="0" u="none" strike="noStrike" kern="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mitigate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these</a:t>
            </a:r>
            <a:r>
              <a:rPr kumimoji="0" sz="1100" b="0" i="0" u="none" strike="noStrike" kern="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crash</a:t>
            </a:r>
            <a:r>
              <a:rPr kumimoji="0" sz="1100" b="0" i="0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types: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cs typeface="Segoe U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93472" y="3465703"/>
            <a:ext cx="1149094" cy="297178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6312109" y="3693575"/>
            <a:ext cx="75311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-300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HEAD-</a:t>
            </a:r>
            <a:r>
              <a:rPr kumimoji="0" sz="1600" b="1" i="0" u="none" strike="noStrike" kern="0" cap="none" spc="-480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ON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7622201" y="3463950"/>
            <a:ext cx="922655" cy="274320"/>
            <a:chOff x="7622201" y="3463950"/>
            <a:chExt cx="922655" cy="274320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22201" y="3463950"/>
              <a:ext cx="579115" cy="26183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65316" y="3473119"/>
              <a:ext cx="579344" cy="264553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7402874" y="3672202"/>
            <a:ext cx="13233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5080" lvl="0" indent="32766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100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SIDESWIPE </a:t>
            </a:r>
            <a:r>
              <a:rPr kumimoji="0" sz="1200" b="1" i="0" u="none" strike="noStrike" kern="0" cap="none" spc="-235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OPPOSITE</a:t>
            </a:r>
            <a:r>
              <a:rPr kumimoji="0" sz="1200" b="1" i="0" u="none" strike="noStrike" kern="0" cap="none" spc="140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200" b="1" i="0" u="none" strike="noStrike" kern="0" cap="none" spc="-220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DIRECTION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996311" y="1009002"/>
            <a:ext cx="2743200" cy="2743187"/>
          </a:xfrm>
          <a:prstGeom prst="rect">
            <a:avLst/>
          </a:prstGeom>
        </p:spPr>
      </p:pic>
      <p:sp>
        <p:nvSpPr>
          <p:cNvPr id="13" name="object 13"/>
          <p:cNvSpPr/>
          <p:nvPr/>
        </p:nvSpPr>
        <p:spPr>
          <a:xfrm>
            <a:off x="8999702" y="3832961"/>
            <a:ext cx="2743200" cy="1954530"/>
          </a:xfrm>
          <a:custGeom>
            <a:avLst/>
            <a:gdLst/>
            <a:ahLst/>
            <a:cxnLst/>
            <a:rect l="l" t="t" r="r" b="b"/>
            <a:pathLst>
              <a:path w="2743200" h="1954529">
                <a:moveTo>
                  <a:pt x="2743200" y="0"/>
                </a:moveTo>
                <a:lnTo>
                  <a:pt x="0" y="0"/>
                </a:lnTo>
                <a:lnTo>
                  <a:pt x="0" y="1954377"/>
                </a:lnTo>
                <a:lnTo>
                  <a:pt x="2743200" y="1954377"/>
                </a:lnTo>
                <a:lnTo>
                  <a:pt x="2743200" y="0"/>
                </a:lnTo>
                <a:close/>
              </a:path>
            </a:pathLst>
          </a:custGeom>
          <a:solidFill>
            <a:srgbClr val="3C5A80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078442" y="3861413"/>
            <a:ext cx="2535555" cy="18707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Why</a:t>
            </a:r>
            <a:r>
              <a:rPr kumimoji="0" sz="1100" b="0" i="0" u="none" strike="noStrike" kern="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rumble</a:t>
            </a:r>
            <a:r>
              <a:rPr kumimoji="0" sz="1100" b="0" i="0" u="none" strike="noStrike" kern="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strips</a:t>
            </a:r>
            <a:r>
              <a:rPr kumimoji="0" sz="1100" b="0" i="0" u="none" strike="noStrike" kern="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and</a:t>
            </a:r>
            <a:r>
              <a:rPr kumimoji="0" sz="11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a</a:t>
            </a:r>
            <a:r>
              <a:rPr kumimoji="0" sz="1100" b="0" i="0" u="none" strike="noStrike" kern="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painted</a:t>
            </a:r>
            <a:r>
              <a:rPr kumimoji="0" sz="11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median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improve</a:t>
            </a:r>
            <a:r>
              <a:rPr kumimoji="0" sz="1100" b="0" i="0" u="none" strike="noStrike" kern="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safety: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cs typeface="Segoe UI"/>
            </a:endParaRPr>
          </a:p>
          <a:p>
            <a:pPr marL="12700" marR="393700" lvl="0" indent="141605" defTabSz="914400" eaLnBrk="1" fontAlgn="auto" latinLnBrk="0" hangingPunct="1">
              <a:lnSpc>
                <a:spcPct val="100000"/>
              </a:lnSpc>
              <a:spcBef>
                <a:spcPts val="1325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154305" algn="l"/>
              </a:tabLst>
              <a:defRPr/>
            </a:pP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Helps</a:t>
            </a:r>
            <a:r>
              <a:rPr kumimoji="0" sz="1100" b="0" i="0" u="none" strike="noStrike" kern="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prevent</a:t>
            </a:r>
            <a:r>
              <a:rPr kumimoji="0" sz="1100" b="0" i="0" u="none" strike="noStrike" kern="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unintended</a:t>
            </a:r>
            <a:r>
              <a:rPr kumimoji="0" sz="1100" b="0" i="0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lane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departure</a:t>
            </a:r>
            <a:r>
              <a:rPr kumimoji="0" sz="1100" b="0" i="0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for</a:t>
            </a:r>
            <a:r>
              <a:rPr kumimoji="0" sz="1100" b="0" i="0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distracted</a:t>
            </a:r>
            <a:r>
              <a:rPr kumimoji="0" sz="1100" b="0" i="0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or</a:t>
            </a:r>
            <a:r>
              <a:rPr kumimoji="0" sz="1100" b="0" i="0" u="none" strike="noStrike" kern="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drowsy drivers.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cs typeface="Segoe UI"/>
            </a:endParaRPr>
          </a:p>
          <a:p>
            <a:pPr marL="154305" marR="0" lvl="0" indent="-141605" defTabSz="914400" eaLnBrk="1" fontAlgn="auto" latinLnBrk="0" hangingPunct="1">
              <a:lnSpc>
                <a:spcPct val="100000"/>
              </a:lnSpc>
              <a:spcBef>
                <a:spcPts val="132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154305" algn="l"/>
              </a:tabLst>
              <a:defRPr/>
            </a:pP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Reinforces</a:t>
            </a:r>
            <a:r>
              <a:rPr kumimoji="0" sz="11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that</a:t>
            </a:r>
            <a:r>
              <a:rPr kumimoji="0" sz="1100" b="0" i="0" u="none" strike="noStrike" kern="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passing</a:t>
            </a:r>
            <a:r>
              <a:rPr kumimoji="0" sz="1100" b="0" i="0" u="none" strike="noStrike" kern="0" cap="none" spc="-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is</a:t>
            </a:r>
            <a:r>
              <a:rPr kumimoji="0" sz="1100" b="0" i="0" u="none" strike="noStrike" kern="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prohibited.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cs typeface="Segoe UI"/>
            </a:endParaRPr>
          </a:p>
          <a:p>
            <a:pPr marL="12700" marR="88900" lvl="0" indent="141605" defTabSz="914400" eaLnBrk="1" fontAlgn="auto" latinLnBrk="0" hangingPunct="1">
              <a:lnSpc>
                <a:spcPct val="100000"/>
              </a:lnSpc>
              <a:spcBef>
                <a:spcPts val="132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154305" algn="l"/>
              </a:tabLst>
              <a:defRPr/>
            </a:pP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Enhances</a:t>
            </a:r>
            <a:r>
              <a:rPr kumimoji="0" sz="1100" b="0" i="0" u="none" strike="noStrike" kern="0" cap="none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driver</a:t>
            </a:r>
            <a:r>
              <a:rPr kumimoji="0" sz="1100" b="0" i="0" u="none" strike="noStrike" kern="0" cap="none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awareness</a:t>
            </a:r>
            <a:r>
              <a:rPr kumimoji="0" sz="1100" b="0" i="0" u="none" strike="noStrike" kern="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and</a:t>
            </a:r>
            <a:r>
              <a:rPr kumimoji="0" sz="1100" b="0" i="0" u="none" strike="noStrike" kern="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focus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and</a:t>
            </a:r>
            <a:r>
              <a:rPr kumimoji="0" sz="1100" b="0" i="0" u="none" strike="noStrike" kern="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promotes</a:t>
            </a:r>
            <a:r>
              <a:rPr kumimoji="0" sz="1100" b="0" i="0" u="none" strike="noStrike" kern="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lane</a:t>
            </a:r>
            <a:r>
              <a:rPr kumimoji="0" sz="1100" b="0" i="0" u="none" strike="noStrike" kern="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discipline.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cs typeface="Segoe U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071916" y="6461798"/>
            <a:ext cx="210820" cy="167005"/>
          </a:xfrm>
          <a:custGeom>
            <a:avLst/>
            <a:gdLst/>
            <a:ahLst/>
            <a:cxnLst/>
            <a:rect l="l" t="t" r="r" b="b"/>
            <a:pathLst>
              <a:path w="210819" h="167004">
                <a:moveTo>
                  <a:pt x="210223" y="0"/>
                </a:moveTo>
                <a:lnTo>
                  <a:pt x="0" y="0"/>
                </a:lnTo>
                <a:lnTo>
                  <a:pt x="0" y="166509"/>
                </a:lnTo>
                <a:lnTo>
                  <a:pt x="210223" y="166509"/>
                </a:lnTo>
                <a:lnTo>
                  <a:pt x="210223" y="0"/>
                </a:lnTo>
                <a:close/>
              </a:path>
            </a:pathLst>
          </a:custGeom>
          <a:solidFill>
            <a:srgbClr val="C00000">
              <a:alpha val="39999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237290" y="4126585"/>
            <a:ext cx="8768715" cy="2731770"/>
            <a:chOff x="237290" y="4126585"/>
            <a:chExt cx="8768715" cy="2731770"/>
          </a:xfrm>
        </p:grpSpPr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7290" y="4126585"/>
              <a:ext cx="8768139" cy="2731414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290320" y="4968595"/>
              <a:ext cx="2960370" cy="187325"/>
            </a:xfrm>
            <a:custGeom>
              <a:avLst/>
              <a:gdLst/>
              <a:ahLst/>
              <a:cxnLst/>
              <a:rect l="l" t="t" r="r" b="b"/>
              <a:pathLst>
                <a:path w="2960370" h="187325">
                  <a:moveTo>
                    <a:pt x="435749" y="20320"/>
                  </a:moveTo>
                  <a:lnTo>
                    <a:pt x="0" y="20320"/>
                  </a:lnTo>
                  <a:lnTo>
                    <a:pt x="0" y="186829"/>
                  </a:lnTo>
                  <a:lnTo>
                    <a:pt x="435749" y="186829"/>
                  </a:lnTo>
                  <a:lnTo>
                    <a:pt x="435749" y="20320"/>
                  </a:lnTo>
                  <a:close/>
                </a:path>
                <a:path w="2960370" h="187325">
                  <a:moveTo>
                    <a:pt x="2960065" y="0"/>
                  </a:moveTo>
                  <a:lnTo>
                    <a:pt x="2421509" y="0"/>
                  </a:lnTo>
                  <a:lnTo>
                    <a:pt x="2421509" y="166509"/>
                  </a:lnTo>
                  <a:lnTo>
                    <a:pt x="2960065" y="166509"/>
                  </a:lnTo>
                  <a:lnTo>
                    <a:pt x="2960065" y="0"/>
                  </a:lnTo>
                  <a:close/>
                </a:path>
              </a:pathLst>
            </a:custGeom>
            <a:solidFill>
              <a:srgbClr val="C00000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2062238" y="6117715"/>
            <a:ext cx="2066289" cy="5048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8915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Head-</a:t>
            </a: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On/Sideswipe</a:t>
            </a:r>
            <a:r>
              <a:rPr kumimoji="0" sz="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Crash</a:t>
            </a:r>
            <a:r>
              <a:rPr kumimoji="0" sz="8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Location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6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Recommendation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66700" marR="0" lvl="0" indent="0" defTabSz="91440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Double</a:t>
            </a:r>
            <a:r>
              <a:rPr kumimoji="0" sz="700" b="1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7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Rumble</a:t>
            </a:r>
            <a:r>
              <a:rPr kumimoji="0" sz="700" b="1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7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Strips</a:t>
            </a:r>
            <a:r>
              <a:rPr kumimoji="0" sz="700" b="1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7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and</a:t>
            </a:r>
            <a:r>
              <a:rPr kumimoji="0" sz="700" b="1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7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Painted</a:t>
            </a:r>
            <a:r>
              <a:rPr kumimoji="0" sz="700" b="1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7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Median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1326192" y="4830253"/>
            <a:ext cx="3566795" cy="1468755"/>
            <a:chOff x="1326192" y="4830253"/>
            <a:chExt cx="3566795" cy="1468755"/>
          </a:xfrm>
        </p:grpSpPr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124917" y="6144105"/>
              <a:ext cx="96989" cy="9698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26192" y="4996601"/>
              <a:ext cx="96989" cy="96989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43274" y="4958483"/>
              <a:ext cx="171837" cy="228503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799966" y="4943829"/>
              <a:ext cx="96989" cy="96989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931851" y="5053732"/>
              <a:ext cx="96989" cy="96989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056407" y="5061059"/>
              <a:ext cx="177586" cy="96989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498491" y="4830254"/>
              <a:ext cx="166115" cy="166115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375809" y="4830253"/>
              <a:ext cx="166115" cy="166115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726458" y="6132738"/>
              <a:ext cx="166115" cy="166115"/>
            </a:xfrm>
            <a:prstGeom prst="rect">
              <a:avLst/>
            </a:prstGeom>
          </p:spPr>
        </p:pic>
      </p:grpSp>
      <p:sp>
        <p:nvSpPr>
          <p:cNvPr id="30" name="object 30"/>
          <p:cNvSpPr txBox="1"/>
          <p:nvPr/>
        </p:nvSpPr>
        <p:spPr>
          <a:xfrm>
            <a:off x="4917405" y="6138240"/>
            <a:ext cx="197612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Home</a:t>
            </a:r>
            <a:r>
              <a:rPr kumimoji="0" sz="8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Location</a:t>
            </a:r>
            <a:r>
              <a:rPr kumimoji="0" sz="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(&lt;500</a:t>
            </a:r>
            <a:r>
              <a:rPr kumimoji="0" sz="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ft</a:t>
            </a:r>
            <a:r>
              <a:rPr kumimoji="0" sz="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from</a:t>
            </a:r>
            <a:r>
              <a:rPr kumimoji="0" sz="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the</a:t>
            </a:r>
            <a:r>
              <a:rPr kumimoji="0" sz="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roadway)*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888407" y="6625907"/>
            <a:ext cx="337185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*Residents</a:t>
            </a:r>
            <a:r>
              <a:rPr kumimoji="0" sz="800" b="0" i="1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8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potentially</a:t>
            </a:r>
            <a:r>
              <a:rPr kumimoji="0" sz="800" b="0" i="1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8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would</a:t>
            </a:r>
            <a:r>
              <a:rPr kumimoji="0" sz="800" b="0" i="1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8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hear</a:t>
            </a:r>
            <a:r>
              <a:rPr kumimoji="0" sz="80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8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noise</a:t>
            </a:r>
            <a:r>
              <a:rPr kumimoji="0" sz="800" b="0" i="1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8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if</a:t>
            </a:r>
            <a:r>
              <a:rPr kumimoji="0" sz="800" b="0" i="1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8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vehicles</a:t>
            </a:r>
            <a:r>
              <a:rPr kumimoji="0" sz="800" b="0" i="1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8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drives</a:t>
            </a:r>
            <a:r>
              <a:rPr kumimoji="0" sz="800" b="0" i="1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8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on</a:t>
            </a:r>
            <a:r>
              <a:rPr kumimoji="0" sz="80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8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rumble</a:t>
            </a:r>
            <a:r>
              <a:rPr kumimoji="0" sz="800" b="0" i="1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80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strips</a:t>
            </a:r>
            <a:r>
              <a:rPr kumimoji="0" sz="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.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3746620" y="4826838"/>
            <a:ext cx="8358505" cy="1965325"/>
            <a:chOff x="3746620" y="4826838"/>
            <a:chExt cx="8358505" cy="1965325"/>
          </a:xfrm>
        </p:grpSpPr>
        <p:pic>
          <p:nvPicPr>
            <p:cNvPr id="33" name="object 3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746620" y="4826838"/>
              <a:ext cx="166115" cy="166115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809906" y="5133253"/>
              <a:ext cx="166115" cy="166113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989736" y="5140293"/>
              <a:ext cx="166115" cy="166115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092864" y="5138424"/>
              <a:ext cx="166115" cy="166115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895923" y="5138387"/>
              <a:ext cx="166115" cy="166115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731832" y="5686161"/>
              <a:ext cx="2373081" cy="11058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740" dirty="0"/>
              <a:t>NON-</a:t>
            </a:r>
            <a:r>
              <a:rPr spc="-690" dirty="0"/>
              <a:t>INTERSECTION</a:t>
            </a:r>
            <a:r>
              <a:rPr spc="145" dirty="0"/>
              <a:t> </a:t>
            </a:r>
            <a:r>
              <a:rPr spc="-785" dirty="0"/>
              <a:t>RECOMMENDATIONS</a:t>
            </a:r>
          </a:p>
        </p:txBody>
      </p:sp>
      <p:sp>
        <p:nvSpPr>
          <p:cNvPr id="3" name="object 3"/>
          <p:cNvSpPr/>
          <p:nvPr/>
        </p:nvSpPr>
        <p:spPr>
          <a:xfrm>
            <a:off x="3351757" y="1776519"/>
            <a:ext cx="5234940" cy="398780"/>
          </a:xfrm>
          <a:custGeom>
            <a:avLst/>
            <a:gdLst/>
            <a:ahLst/>
            <a:cxnLst/>
            <a:rect l="l" t="t" r="r" b="b"/>
            <a:pathLst>
              <a:path w="5234940" h="398780">
                <a:moveTo>
                  <a:pt x="5035423" y="0"/>
                </a:moveTo>
                <a:lnTo>
                  <a:pt x="199186" y="0"/>
                </a:lnTo>
                <a:lnTo>
                  <a:pt x="153515" y="5260"/>
                </a:lnTo>
                <a:lnTo>
                  <a:pt x="111589" y="20245"/>
                </a:lnTo>
                <a:lnTo>
                  <a:pt x="74605" y="43759"/>
                </a:lnTo>
                <a:lnTo>
                  <a:pt x="43759" y="74605"/>
                </a:lnTo>
                <a:lnTo>
                  <a:pt x="20245" y="111589"/>
                </a:lnTo>
                <a:lnTo>
                  <a:pt x="5260" y="153515"/>
                </a:lnTo>
                <a:lnTo>
                  <a:pt x="0" y="199186"/>
                </a:lnTo>
                <a:lnTo>
                  <a:pt x="5260" y="244853"/>
                </a:lnTo>
                <a:lnTo>
                  <a:pt x="20245" y="286775"/>
                </a:lnTo>
                <a:lnTo>
                  <a:pt x="43759" y="323757"/>
                </a:lnTo>
                <a:lnTo>
                  <a:pt x="74605" y="354602"/>
                </a:lnTo>
                <a:lnTo>
                  <a:pt x="111589" y="378115"/>
                </a:lnTo>
                <a:lnTo>
                  <a:pt x="153515" y="393100"/>
                </a:lnTo>
                <a:lnTo>
                  <a:pt x="199186" y="398360"/>
                </a:lnTo>
                <a:lnTo>
                  <a:pt x="5035423" y="398373"/>
                </a:lnTo>
                <a:lnTo>
                  <a:pt x="5081089" y="393112"/>
                </a:lnTo>
                <a:lnTo>
                  <a:pt x="5123012" y="378127"/>
                </a:lnTo>
                <a:lnTo>
                  <a:pt x="5159993" y="354614"/>
                </a:lnTo>
                <a:lnTo>
                  <a:pt x="5190838" y="323767"/>
                </a:lnTo>
                <a:lnTo>
                  <a:pt x="5214351" y="286783"/>
                </a:lnTo>
                <a:lnTo>
                  <a:pt x="5229336" y="244858"/>
                </a:lnTo>
                <a:lnTo>
                  <a:pt x="5234609" y="199186"/>
                </a:lnTo>
                <a:lnTo>
                  <a:pt x="5229349" y="153515"/>
                </a:lnTo>
                <a:lnTo>
                  <a:pt x="5214364" y="111589"/>
                </a:lnTo>
                <a:lnTo>
                  <a:pt x="5190850" y="74605"/>
                </a:lnTo>
                <a:lnTo>
                  <a:pt x="5160004" y="43759"/>
                </a:lnTo>
                <a:lnTo>
                  <a:pt x="5123020" y="20245"/>
                </a:lnTo>
                <a:lnTo>
                  <a:pt x="5081094" y="5260"/>
                </a:lnTo>
                <a:lnTo>
                  <a:pt x="5035423" y="0"/>
                </a:lnTo>
                <a:close/>
              </a:path>
            </a:pathLst>
          </a:custGeom>
          <a:solidFill>
            <a:srgbClr val="ED6C4D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3996" y="1124082"/>
            <a:ext cx="9869170" cy="13385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-60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INSTALL</a:t>
            </a:r>
            <a:r>
              <a:rPr kumimoji="0" sz="1600" b="1" i="0" u="none" strike="noStrike" kern="0" cap="none" spc="-55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1" i="0" u="none" strike="noStrike" kern="0" cap="none" spc="-35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DOUBLE</a:t>
            </a:r>
            <a:r>
              <a:rPr kumimoji="0" sz="1600" b="1" i="0" u="none" strike="noStrike" kern="0" cap="none" spc="-75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1" i="0" u="none" strike="noStrike" kern="0" cap="none" spc="-10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RUMBLE</a:t>
            </a:r>
            <a:r>
              <a:rPr kumimoji="0" sz="1600" b="1" i="0" u="none" strike="noStrike" kern="0" cap="none" spc="-55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1" i="0" u="none" strike="noStrike" kern="0" cap="none" spc="-35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STRIPS</a:t>
            </a:r>
            <a:r>
              <a:rPr kumimoji="0" sz="1600" b="1" i="0" u="none" strike="noStrike" kern="0" cap="none" spc="-60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AND</a:t>
            </a:r>
            <a:r>
              <a:rPr kumimoji="0" sz="1600" b="1" i="0" u="none" strike="noStrike" kern="0" cap="none" spc="-65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1" i="0" u="none" strike="noStrike" kern="0" cap="none" spc="-35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PAINTED</a:t>
            </a:r>
            <a:r>
              <a:rPr kumimoji="0" sz="1600" b="1" i="0" u="none" strike="noStrike" kern="0" cap="none" spc="-60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1" i="0" u="none" strike="noStrike" kern="0" cap="none" spc="-10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MEDIAN</a:t>
            </a:r>
            <a:r>
              <a:rPr kumimoji="0" sz="1600" b="1" i="0" u="none" strike="noStrike" kern="0" cap="none" spc="-50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1" i="0" u="none" strike="noStrike" kern="0" cap="none" spc="-10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(continued)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4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3702685" marR="0" lvl="0" indent="0" defTabSz="91440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-2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Example</a:t>
            </a:r>
            <a:r>
              <a:rPr kumimoji="0" sz="2000" b="1" i="0" u="none" strike="noStrike" kern="0" cap="none" spc="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2000" b="1" i="0" u="none" strike="noStrike" kern="0" cap="none" spc="-2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Schematic</a:t>
            </a:r>
            <a:r>
              <a:rPr kumimoji="0" sz="2000" b="1" i="0" u="none" strike="noStrike" kern="0" cap="none" spc="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of</a:t>
            </a:r>
            <a:r>
              <a:rPr kumimoji="0" sz="2000" b="1" i="0" u="none" strike="noStrike" kern="0" cap="none" spc="-1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2000" b="1" i="0" u="none" strike="noStrike" kern="0" cap="none" spc="-3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MM</a:t>
            </a:r>
            <a:r>
              <a:rPr kumimoji="0" sz="2000" b="1" i="0" u="none" strike="noStrike" kern="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142</a:t>
            </a:r>
            <a:r>
              <a:rPr kumimoji="0" sz="2000" b="1" i="0" u="none" strike="noStrike" kern="0" cap="none" spc="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–</a:t>
            </a:r>
            <a:r>
              <a:rPr kumimoji="0" sz="2000" b="1" i="0" u="none" strike="noStrike" kern="0" cap="none" spc="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2000" b="1" i="0" u="none" strike="noStrike" kern="0" cap="none" spc="-3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MM</a:t>
            </a:r>
            <a:r>
              <a:rPr kumimoji="0" sz="2000" b="1" i="0" u="none" strike="noStrike" kern="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2000" b="1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143*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1691639" marR="0" lvl="0" indent="0" defTabSz="914400" eaLnBrk="1" fontAlgn="auto" latinLnBrk="0" hangingPunct="1">
              <a:lnSpc>
                <a:spcPct val="100000"/>
              </a:lnSpc>
              <a:spcBef>
                <a:spcPts val="10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EXISTING:</a:t>
            </a:r>
            <a:r>
              <a:rPr kumimoji="0" sz="14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Double</a:t>
            </a:r>
            <a:r>
              <a:rPr kumimoji="0" sz="1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Yellow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Marking</a:t>
            </a:r>
            <a:r>
              <a:rPr kumimoji="0" sz="14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(passing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prohibited)</a:t>
            </a:r>
            <a:r>
              <a:rPr kumimoji="0" sz="14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between</a:t>
            </a:r>
            <a:r>
              <a:rPr kumimoji="0" sz="14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MM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142</a:t>
            </a:r>
            <a:r>
              <a:rPr kumimoji="0" sz="14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and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MM</a:t>
            </a:r>
            <a:r>
              <a:rPr kumimoji="0" sz="1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143</a:t>
            </a:r>
            <a:r>
              <a:rPr kumimoji="0" sz="1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throughout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the</a:t>
            </a:r>
            <a:r>
              <a:rPr kumimoji="0" sz="1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segment </a:t>
            </a:r>
            <a:r>
              <a:rPr kumimoji="0" sz="14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7630" y="6610377"/>
            <a:ext cx="4986020" cy="20320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50" b="0" i="1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*Only</a:t>
            </a:r>
            <a:r>
              <a:rPr kumimoji="0" sz="1150" b="0" i="1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15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to</a:t>
            </a:r>
            <a:r>
              <a:rPr kumimoji="0" sz="1150" b="0" i="1" u="none" strike="noStrike" kern="0" cap="none" spc="-11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15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show</a:t>
            </a:r>
            <a:r>
              <a:rPr kumimoji="0" sz="1150" b="0" i="1" u="none" strike="noStrike" kern="0" cap="none" spc="-1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15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the</a:t>
            </a:r>
            <a:r>
              <a:rPr kumimoji="0" sz="1150" b="0" i="1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15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marking</a:t>
            </a:r>
            <a:r>
              <a:rPr kumimoji="0" sz="1150" b="0" i="1" u="none" strike="noStrike" kern="0" cap="none" spc="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15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throughout</a:t>
            </a:r>
            <a:r>
              <a:rPr kumimoji="0" sz="1150" b="0" i="1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15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the</a:t>
            </a:r>
            <a:r>
              <a:rPr kumimoji="0" sz="1150" b="0" i="1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15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corridor</a:t>
            </a:r>
            <a:r>
              <a:rPr kumimoji="0" sz="1150" b="0" i="1" u="none" strike="noStrike" kern="0" cap="none" spc="-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150" b="0" i="1" u="none" strike="noStrike" kern="0" cap="none" spc="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-</a:t>
            </a:r>
            <a:r>
              <a:rPr kumimoji="0" sz="1150" b="0" i="1" u="none" strike="noStrike" kern="0" cap="none" spc="-8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15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not</a:t>
            </a:r>
            <a:r>
              <a:rPr kumimoji="0" sz="115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15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intended</a:t>
            </a:r>
            <a:r>
              <a:rPr kumimoji="0" sz="1150" b="0" i="1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15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to</a:t>
            </a:r>
            <a:r>
              <a:rPr kumimoji="0" sz="1150" b="0" i="1" u="none" strike="noStrike" kern="0" cap="none" spc="-1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15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show</a:t>
            </a:r>
            <a:r>
              <a:rPr kumimoji="0" sz="1150" b="0" i="1" u="none" strike="noStrike" kern="0" cap="none" spc="-1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15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proportional</a:t>
            </a:r>
            <a:r>
              <a:rPr kumimoji="0" sz="1150" b="0" i="1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15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scale.</a:t>
            </a:r>
            <a:endParaRPr kumimoji="0" sz="11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065" y="2978981"/>
            <a:ext cx="7080312" cy="3372733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59169" y="3021799"/>
            <a:ext cx="541655" cy="215900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38735" rIns="0" bIns="0" rtlCol="0">
            <a:spAutoFit/>
          </a:bodyPr>
          <a:lstStyle/>
          <a:p>
            <a:pPr marL="90805" marR="0" lvl="0" indent="0" defTabSz="914400" eaLnBrk="1" fontAlgn="auto" latinLnBrk="0" hangingPunct="1">
              <a:lnSpc>
                <a:spcPct val="100000"/>
              </a:lnSpc>
              <a:spcBef>
                <a:spcPts val="3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0" cap="none" spc="-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MM</a:t>
            </a:r>
            <a:r>
              <a:rPr kumimoji="0" sz="800" b="0" i="0" u="none" strike="noStrike" kern="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8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142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448983" y="3216561"/>
            <a:ext cx="43053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/>
                <a:cs typeface="Segoe UI"/>
              </a:rPr>
              <a:t>±200</a:t>
            </a:r>
            <a:r>
              <a:rPr kumimoji="0" sz="1000" b="0" i="1" u="none" strike="noStrike" kern="0" cap="none" spc="-2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/>
                <a:cs typeface="Segoe UI"/>
              </a:rPr>
              <a:t> ft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cs typeface="Segoe U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708866" y="2871100"/>
            <a:ext cx="365760" cy="733425"/>
            <a:chOff x="1708866" y="2871100"/>
            <a:chExt cx="365760" cy="733425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08866" y="2871100"/>
              <a:ext cx="365759" cy="36575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19012" y="3458650"/>
              <a:ext cx="145478" cy="145478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1840482" y="3422936"/>
            <a:ext cx="10033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1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3249882" y="2871100"/>
            <a:ext cx="907415" cy="810260"/>
            <a:chOff x="3249882" y="2871100"/>
            <a:chExt cx="907415" cy="810260"/>
          </a:xfrm>
        </p:grpSpPr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49882" y="2871100"/>
              <a:ext cx="365759" cy="36575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011735" y="3535813"/>
              <a:ext cx="145478" cy="145478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4033206" y="3496774"/>
            <a:ext cx="10033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2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3394666" y="3114677"/>
            <a:ext cx="1739900" cy="660400"/>
            <a:chOff x="3394666" y="3114677"/>
            <a:chExt cx="1739900" cy="660400"/>
          </a:xfrm>
        </p:grpSpPr>
        <p:sp>
          <p:nvSpPr>
            <p:cNvPr id="18" name="object 18"/>
            <p:cNvSpPr/>
            <p:nvPr/>
          </p:nvSpPr>
          <p:spPr>
            <a:xfrm>
              <a:off x="3432763" y="3178174"/>
              <a:ext cx="0" cy="270510"/>
            </a:xfrm>
            <a:custGeom>
              <a:avLst/>
              <a:gdLst/>
              <a:ahLst/>
              <a:cxnLst/>
              <a:rect l="l" t="t" r="r" b="b"/>
              <a:pathLst>
                <a:path h="270510">
                  <a:moveTo>
                    <a:pt x="0" y="0"/>
                  </a:moveTo>
                  <a:lnTo>
                    <a:pt x="0" y="269887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3394659" y="3114687"/>
              <a:ext cx="1739900" cy="660400"/>
            </a:xfrm>
            <a:custGeom>
              <a:avLst/>
              <a:gdLst/>
              <a:ahLst/>
              <a:cxnLst/>
              <a:rect l="l" t="t" r="r" b="b"/>
              <a:pathLst>
                <a:path w="1739900" h="660400">
                  <a:moveTo>
                    <a:pt x="76200" y="320687"/>
                  </a:moveTo>
                  <a:lnTo>
                    <a:pt x="0" y="320687"/>
                  </a:lnTo>
                  <a:lnTo>
                    <a:pt x="38100" y="396887"/>
                  </a:lnTo>
                  <a:lnTo>
                    <a:pt x="76200" y="320687"/>
                  </a:lnTo>
                  <a:close/>
                </a:path>
                <a:path w="1739900" h="660400">
                  <a:moveTo>
                    <a:pt x="76200" y="76200"/>
                  </a:moveTo>
                  <a:lnTo>
                    <a:pt x="38100" y="0"/>
                  </a:lnTo>
                  <a:lnTo>
                    <a:pt x="0" y="76200"/>
                  </a:lnTo>
                  <a:lnTo>
                    <a:pt x="76200" y="76200"/>
                  </a:lnTo>
                  <a:close/>
                </a:path>
                <a:path w="1739900" h="660400">
                  <a:moveTo>
                    <a:pt x="1739506" y="563283"/>
                  </a:moveTo>
                  <a:lnTo>
                    <a:pt x="1691005" y="514794"/>
                  </a:lnTo>
                  <a:lnTo>
                    <a:pt x="1666760" y="539038"/>
                  </a:lnTo>
                  <a:lnTo>
                    <a:pt x="1642516" y="514794"/>
                  </a:lnTo>
                  <a:lnTo>
                    <a:pt x="1594027" y="563283"/>
                  </a:lnTo>
                  <a:lnTo>
                    <a:pt x="1618272" y="587540"/>
                  </a:lnTo>
                  <a:lnTo>
                    <a:pt x="1594027" y="611784"/>
                  </a:lnTo>
                  <a:lnTo>
                    <a:pt x="1642516" y="660273"/>
                  </a:lnTo>
                  <a:lnTo>
                    <a:pt x="1666760" y="636028"/>
                  </a:lnTo>
                  <a:lnTo>
                    <a:pt x="1691005" y="660273"/>
                  </a:lnTo>
                  <a:lnTo>
                    <a:pt x="1739506" y="611784"/>
                  </a:lnTo>
                  <a:lnTo>
                    <a:pt x="1715262" y="587540"/>
                  </a:lnTo>
                  <a:lnTo>
                    <a:pt x="1739506" y="563283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4790897" y="3012097"/>
            <a:ext cx="541655" cy="215900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38735" rIns="0" bIns="0" rtlCol="0">
            <a:spAutoFit/>
          </a:bodyPr>
          <a:lstStyle/>
          <a:p>
            <a:pPr marL="91440" marR="0" lvl="0" indent="0" defTabSz="914400" eaLnBrk="1" fontAlgn="auto" latinLnBrk="0" hangingPunct="1">
              <a:lnSpc>
                <a:spcPct val="100000"/>
              </a:lnSpc>
              <a:spcBef>
                <a:spcPts val="3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0" cap="none" spc="-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MM</a:t>
            </a:r>
            <a:r>
              <a:rPr kumimoji="0" sz="800" b="0" i="0" u="none" strike="noStrike" kern="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8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143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010166" y="3593205"/>
            <a:ext cx="10033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3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4991023" y="3725398"/>
            <a:ext cx="147320" cy="281305"/>
            <a:chOff x="4991023" y="3725398"/>
            <a:chExt cx="147320" cy="281305"/>
          </a:xfrm>
        </p:grpSpPr>
        <p:sp>
          <p:nvSpPr>
            <p:cNvPr id="23" name="object 23"/>
            <p:cNvSpPr/>
            <p:nvPr/>
          </p:nvSpPr>
          <p:spPr>
            <a:xfrm>
              <a:off x="4991023" y="3725398"/>
              <a:ext cx="146050" cy="146050"/>
            </a:xfrm>
            <a:custGeom>
              <a:avLst/>
              <a:gdLst/>
              <a:ahLst/>
              <a:cxnLst/>
              <a:rect l="l" t="t" r="r" b="b"/>
              <a:pathLst>
                <a:path w="146050" h="146050">
                  <a:moveTo>
                    <a:pt x="96977" y="0"/>
                  </a:moveTo>
                  <a:lnTo>
                    <a:pt x="72732" y="24244"/>
                  </a:lnTo>
                  <a:lnTo>
                    <a:pt x="48488" y="0"/>
                  </a:lnTo>
                  <a:lnTo>
                    <a:pt x="0" y="48488"/>
                  </a:lnTo>
                  <a:lnTo>
                    <a:pt x="24244" y="72745"/>
                  </a:lnTo>
                  <a:lnTo>
                    <a:pt x="0" y="96989"/>
                  </a:lnTo>
                  <a:lnTo>
                    <a:pt x="48488" y="145478"/>
                  </a:lnTo>
                  <a:lnTo>
                    <a:pt x="72732" y="121234"/>
                  </a:lnTo>
                  <a:lnTo>
                    <a:pt x="96977" y="145478"/>
                  </a:lnTo>
                  <a:lnTo>
                    <a:pt x="145478" y="96989"/>
                  </a:lnTo>
                  <a:lnTo>
                    <a:pt x="121234" y="72745"/>
                  </a:lnTo>
                  <a:lnTo>
                    <a:pt x="145478" y="48488"/>
                  </a:lnTo>
                  <a:lnTo>
                    <a:pt x="9697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24" name="object 2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992296" y="3860967"/>
              <a:ext cx="145478" cy="145478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59169" y="4814189"/>
            <a:ext cx="541655" cy="215900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38735" rIns="0" bIns="0" rtlCol="0">
            <a:spAutoFit/>
          </a:bodyPr>
          <a:lstStyle/>
          <a:p>
            <a:pPr marL="90805" marR="0" lvl="0" indent="0" defTabSz="914400" eaLnBrk="1" fontAlgn="auto" latinLnBrk="0" hangingPunct="1">
              <a:lnSpc>
                <a:spcPct val="100000"/>
              </a:lnSpc>
              <a:spcBef>
                <a:spcPts val="3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0" cap="none" spc="-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MM</a:t>
            </a:r>
            <a:r>
              <a:rPr kumimoji="0" sz="800" b="0" i="0" u="none" strike="noStrike" kern="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8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142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006874" y="3697480"/>
            <a:ext cx="107314" cy="3276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ts val="1185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4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9050" marR="0" lvl="0" indent="0" defTabSz="914400" eaLnBrk="1" fontAlgn="auto" latinLnBrk="0" hangingPunct="1">
              <a:lnSpc>
                <a:spcPts val="118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5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006797" y="4444311"/>
            <a:ext cx="492950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RECOMMENDATION:</a:t>
            </a:r>
            <a:r>
              <a:rPr kumimoji="0" sz="1400" b="1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Double rumble strips and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painted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median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1708866" y="4674518"/>
            <a:ext cx="1906905" cy="365760"/>
            <a:chOff x="1708866" y="4674518"/>
            <a:chExt cx="1906905" cy="365760"/>
          </a:xfrm>
        </p:grpSpPr>
        <p:pic>
          <p:nvPicPr>
            <p:cNvPr id="29" name="object 2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08866" y="4674518"/>
              <a:ext cx="365759" cy="365759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49882" y="4674518"/>
              <a:ext cx="365759" cy="365759"/>
            </a:xfrm>
            <a:prstGeom prst="rect">
              <a:avLst/>
            </a:prstGeom>
          </p:spPr>
        </p:pic>
      </p:grpSp>
      <p:sp>
        <p:nvSpPr>
          <p:cNvPr id="31" name="object 31"/>
          <p:cNvSpPr txBox="1"/>
          <p:nvPr/>
        </p:nvSpPr>
        <p:spPr>
          <a:xfrm>
            <a:off x="4788941" y="4857394"/>
            <a:ext cx="541655" cy="215900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38735" rIns="0" bIns="0" rtlCol="0">
            <a:spAutoFit/>
          </a:bodyPr>
          <a:lstStyle/>
          <a:p>
            <a:pPr marL="91440" marR="0" lvl="0" indent="0" defTabSz="914400" eaLnBrk="1" fontAlgn="auto" latinLnBrk="0" hangingPunct="1">
              <a:lnSpc>
                <a:spcPct val="100000"/>
              </a:lnSpc>
              <a:spcBef>
                <a:spcPts val="3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0" cap="none" spc="-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MM</a:t>
            </a:r>
            <a:r>
              <a:rPr kumimoji="0" sz="800" b="0" i="0" u="none" strike="noStrike" kern="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8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143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8281156" y="3666363"/>
            <a:ext cx="1927225" cy="336550"/>
          </a:xfrm>
          <a:custGeom>
            <a:avLst/>
            <a:gdLst/>
            <a:ahLst/>
            <a:cxnLst/>
            <a:rect l="l" t="t" r="r" b="b"/>
            <a:pathLst>
              <a:path w="1927225" h="336550">
                <a:moveTo>
                  <a:pt x="1758454" y="0"/>
                </a:moveTo>
                <a:lnTo>
                  <a:pt x="168173" y="0"/>
                </a:lnTo>
                <a:lnTo>
                  <a:pt x="123467" y="6007"/>
                </a:lnTo>
                <a:lnTo>
                  <a:pt x="83295" y="22961"/>
                </a:lnTo>
                <a:lnTo>
                  <a:pt x="49258" y="49258"/>
                </a:lnTo>
                <a:lnTo>
                  <a:pt x="22961" y="83295"/>
                </a:lnTo>
                <a:lnTo>
                  <a:pt x="6007" y="123467"/>
                </a:lnTo>
                <a:lnTo>
                  <a:pt x="0" y="168173"/>
                </a:lnTo>
                <a:lnTo>
                  <a:pt x="6007" y="212878"/>
                </a:lnTo>
                <a:lnTo>
                  <a:pt x="22961" y="253051"/>
                </a:lnTo>
                <a:lnTo>
                  <a:pt x="49258" y="287088"/>
                </a:lnTo>
                <a:lnTo>
                  <a:pt x="83295" y="313385"/>
                </a:lnTo>
                <a:lnTo>
                  <a:pt x="123467" y="330339"/>
                </a:lnTo>
                <a:lnTo>
                  <a:pt x="168173" y="336346"/>
                </a:lnTo>
                <a:lnTo>
                  <a:pt x="1758454" y="336346"/>
                </a:lnTo>
                <a:lnTo>
                  <a:pt x="1803159" y="330339"/>
                </a:lnTo>
                <a:lnTo>
                  <a:pt x="1843329" y="313385"/>
                </a:lnTo>
                <a:lnTo>
                  <a:pt x="1877363" y="287088"/>
                </a:lnTo>
                <a:lnTo>
                  <a:pt x="1903657" y="253051"/>
                </a:lnTo>
                <a:lnTo>
                  <a:pt x="1920608" y="212878"/>
                </a:lnTo>
                <a:lnTo>
                  <a:pt x="1926615" y="168173"/>
                </a:lnTo>
                <a:lnTo>
                  <a:pt x="1920608" y="123467"/>
                </a:lnTo>
                <a:lnTo>
                  <a:pt x="1903657" y="83295"/>
                </a:lnTo>
                <a:lnTo>
                  <a:pt x="1877363" y="49258"/>
                </a:lnTo>
                <a:lnTo>
                  <a:pt x="1843329" y="22961"/>
                </a:lnTo>
                <a:lnTo>
                  <a:pt x="1803159" y="6007"/>
                </a:lnTo>
                <a:lnTo>
                  <a:pt x="1758454" y="0"/>
                </a:lnTo>
                <a:close/>
              </a:path>
            </a:pathLst>
          </a:custGeom>
          <a:solidFill>
            <a:srgbClr val="ED6C4D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442703" y="3683440"/>
            <a:ext cx="3647440" cy="13188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5029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-3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CRASH</a:t>
            </a:r>
            <a:r>
              <a:rPr kumimoji="0" sz="1800" b="1" i="0" u="none" strike="noStrike" kern="0" cap="none" spc="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1" i="0" u="none" strike="noStrike" kern="0" cap="none" spc="-3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ACTIVITY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354965" marR="0" lvl="0" indent="-342265" defTabSz="914400" eaLnBrk="1" fontAlgn="auto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354965" algn="l"/>
              </a:tabLst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1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Sideswipe</a:t>
            </a:r>
            <a:r>
              <a:rPr kumimoji="0" sz="14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Opposite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Direction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at</a:t>
            </a:r>
            <a:r>
              <a:rPr kumimoji="0" sz="140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MM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142.3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354965" marR="0" lvl="0" indent="-34226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354965" algn="l"/>
              </a:tabLst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1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Sideswipe</a:t>
            </a:r>
            <a:r>
              <a:rPr kumimoji="0" sz="14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Opposite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Direction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at</a:t>
            </a:r>
            <a:r>
              <a:rPr kumimoji="0" sz="140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MM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142.8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354965" marR="0" lvl="0" indent="-34226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354965" algn="l"/>
              </a:tabLst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1 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Head-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on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at</a:t>
            </a:r>
            <a:r>
              <a:rPr kumimoji="0" sz="1400" b="0" i="0" u="none" strike="noStrike" kern="0" cap="none" spc="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MM</a:t>
            </a:r>
            <a:r>
              <a:rPr kumimoji="0" sz="14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143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354965" marR="0" lvl="0" indent="-34226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354965" algn="l"/>
              </a:tabLst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2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Sideswipe</a:t>
            </a:r>
            <a:r>
              <a:rPr kumimoji="0" sz="14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Opposite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Direction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at</a:t>
            </a:r>
            <a:r>
              <a:rPr kumimoji="0" sz="140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MM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143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pic>
        <p:nvPicPr>
          <p:cNvPr id="34" name="object 3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470062" y="5489402"/>
            <a:ext cx="145478" cy="145478"/>
          </a:xfrm>
          <a:prstGeom prst="rect">
            <a:avLst/>
          </a:prstGeom>
        </p:spPr>
      </p:pic>
      <p:sp>
        <p:nvSpPr>
          <p:cNvPr id="35" name="object 35"/>
          <p:cNvSpPr txBox="1"/>
          <p:nvPr/>
        </p:nvSpPr>
        <p:spPr>
          <a:xfrm>
            <a:off x="7784557" y="5444473"/>
            <a:ext cx="2199005" cy="536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Head-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on/Sideswipe</a:t>
            </a:r>
            <a:r>
              <a:rPr kumimoji="0" sz="12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Crash</a:t>
            </a:r>
            <a:r>
              <a:rPr kumimoji="0" sz="12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Location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1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Home</a:t>
            </a:r>
            <a:r>
              <a:rPr kumimoji="0" sz="12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Location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pic>
        <p:nvPicPr>
          <p:cNvPr id="36" name="object 3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71016" y="5701461"/>
            <a:ext cx="365754" cy="365748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935205" y="127472"/>
            <a:ext cx="228777" cy="228777"/>
          </a:xfrm>
          <a:prstGeom prst="rect">
            <a:avLst/>
          </a:prstGeom>
        </p:spPr>
      </p:pic>
      <p:sp>
        <p:nvSpPr>
          <p:cNvPr id="38" name="object 38"/>
          <p:cNvSpPr txBox="1"/>
          <p:nvPr/>
        </p:nvSpPr>
        <p:spPr>
          <a:xfrm>
            <a:off x="9855200" y="51358"/>
            <a:ext cx="2336800" cy="116840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50800" rIns="0" bIns="0" rtlCol="0">
            <a:spAutoFit/>
          </a:bodyPr>
          <a:lstStyle/>
          <a:p>
            <a:pPr marL="25400" marR="0" lvl="0" indent="0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abowers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5400" marR="0" lvl="0" indent="0" defTabSz="91440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2024-11-</a:t>
            </a:r>
            <a:r>
              <a:rPr kumimoji="0" sz="8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13</a:t>
            </a:r>
            <a:r>
              <a:rPr kumimoji="0" sz="800" b="0" i="1" u="none" strike="noStrike" kern="0" cap="none" spc="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80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16:57:42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5400" marR="0" lvl="0" indent="0" defTabSz="91440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-------------------------------------------</a:t>
            </a:r>
            <a:r>
              <a:rPr kumimoji="0" sz="10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-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5400" marR="1778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"If roadway must be widened, I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would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recommend</a:t>
            </a:r>
            <a:r>
              <a:rPr kumimoji="0" sz="10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</a:t>
            </a:r>
            <a:r>
              <a:rPr kumimoji="0" sz="10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test</a:t>
            </a:r>
            <a:r>
              <a:rPr kumimoji="0" sz="10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section</a:t>
            </a:r>
            <a:r>
              <a:rPr kumimoji="0" sz="10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at</a:t>
            </a:r>
            <a:r>
              <a:rPr kumimoji="0" sz="10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MP</a:t>
            </a:r>
            <a:r>
              <a:rPr kumimoji="0" sz="10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142-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143 b/c there are no structures". </a:t>
            </a:r>
            <a:r>
              <a:rPr kumimoji="0" sz="10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"MP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147-148 has 2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structures".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86901" y="295107"/>
            <a:ext cx="741870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740" dirty="0"/>
              <a:t>NON-</a:t>
            </a:r>
            <a:r>
              <a:rPr spc="-690" dirty="0"/>
              <a:t>INTERSECTION</a:t>
            </a:r>
            <a:r>
              <a:rPr spc="145" dirty="0"/>
              <a:t> </a:t>
            </a:r>
            <a:r>
              <a:rPr spc="-785" dirty="0"/>
              <a:t>RECOMMENDATIONS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18857" y="862630"/>
            <a:ext cx="7552690" cy="1315085"/>
          </a:xfrm>
          <a:prstGeom prst="rect">
            <a:avLst/>
          </a:prstGeom>
        </p:spPr>
        <p:txBody>
          <a:bodyPr vert="horz" wrap="square" lIns="0" tIns="191135" rIns="0" bIns="0" rtlCol="0">
            <a:spAutoFit/>
          </a:bodyPr>
          <a:lstStyle/>
          <a:p>
            <a:pPr marL="14604" marR="0" lvl="0" indent="0" defTabSz="914400" eaLnBrk="1" fontAlgn="auto" latinLnBrk="0" hangingPunct="1">
              <a:lnSpc>
                <a:spcPct val="100000"/>
              </a:lnSpc>
              <a:spcBef>
                <a:spcPts val="15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-60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POTENTIAL</a:t>
            </a:r>
            <a:r>
              <a:rPr kumimoji="0" sz="2400" b="1" i="0" u="none" strike="noStrike" kern="0" cap="none" spc="-85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2400" b="1" i="0" u="none" strike="noStrike" kern="0" cap="none" spc="-80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PASSING</a:t>
            </a:r>
            <a:r>
              <a:rPr kumimoji="0" sz="2400" b="1" i="0" u="none" strike="noStrike" kern="0" cap="none" spc="-75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2400" b="1" i="0" u="none" strike="noStrike" kern="0" cap="none" spc="-20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LANE</a:t>
            </a:r>
            <a:r>
              <a:rPr kumimoji="0" sz="2400" b="1" i="0" u="none" strike="noStrike" kern="0" cap="none" spc="-90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2400" b="1" i="0" u="none" strike="noStrike" kern="0" cap="none" spc="-10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CANDIDATES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12700" marR="5080" lvl="0" indent="-635" defTabSz="914400" eaLnBrk="1" fontAlgn="auto" latinLnBrk="0" hangingPunct="1">
              <a:lnSpc>
                <a:spcPct val="100000"/>
              </a:lnSpc>
              <a:spcBef>
                <a:spcPts val="8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Passing</a:t>
            </a:r>
            <a:r>
              <a:rPr kumimoji="0" sz="14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lanes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could</a:t>
            </a:r>
            <a:r>
              <a:rPr kumimoji="0" sz="14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be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considered</a:t>
            </a:r>
            <a:r>
              <a:rPr kumimoji="0" sz="14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for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no-passing</a:t>
            </a:r>
            <a:r>
              <a:rPr kumimoji="0" sz="14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locations</a:t>
            </a:r>
            <a:r>
              <a:rPr kumimoji="0" sz="1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where</a:t>
            </a:r>
            <a:r>
              <a:rPr kumimoji="0" sz="1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multiple</a:t>
            </a:r>
            <a:r>
              <a:rPr kumimoji="0" sz="1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head-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on,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sideswipe</a:t>
            </a:r>
            <a:r>
              <a:rPr kumimoji="0" sz="14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opposite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direction,</a:t>
            </a:r>
            <a:r>
              <a:rPr kumimoji="0" sz="14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and</a:t>
            </a:r>
            <a:r>
              <a:rPr kumimoji="0" sz="1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sideswipe</a:t>
            </a:r>
            <a:r>
              <a:rPr kumimoji="0" sz="14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same</a:t>
            </a:r>
            <a:r>
              <a:rPr kumimoji="0" sz="14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direction</a:t>
            </a:r>
            <a:r>
              <a:rPr kumimoji="0" sz="14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crashes</a:t>
            </a:r>
            <a:r>
              <a:rPr kumimoji="0" sz="14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happened.</a:t>
            </a:r>
            <a:r>
              <a:rPr kumimoji="0" sz="1400" b="0" i="0" u="none" strike="noStrike" kern="0" cap="none" spc="3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Two</a:t>
            </a:r>
            <a:r>
              <a:rPr kumimoji="0" sz="1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segments</a:t>
            </a:r>
            <a:r>
              <a:rPr kumimoji="0" sz="14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below</a:t>
            </a:r>
            <a:r>
              <a:rPr kumimoji="0" sz="14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have</a:t>
            </a:r>
            <a:r>
              <a:rPr kumimoji="0" sz="14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at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least</a:t>
            </a:r>
            <a:r>
              <a:rPr kumimoji="0" sz="1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3</a:t>
            </a:r>
            <a:r>
              <a:rPr kumimoji="0" sz="1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crashes; </a:t>
            </a:r>
            <a:r>
              <a:rPr kumimoji="0" sz="14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however,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further</a:t>
            </a:r>
            <a:r>
              <a:rPr kumimoji="0" sz="14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analysis</a:t>
            </a:r>
            <a:r>
              <a:rPr kumimoji="0" sz="14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would</a:t>
            </a:r>
            <a:r>
              <a:rPr kumimoji="0" sz="14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be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needed</a:t>
            </a:r>
            <a:r>
              <a:rPr kumimoji="0" sz="14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to</a:t>
            </a:r>
            <a:r>
              <a:rPr kumimoji="0" sz="14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determine</a:t>
            </a:r>
            <a:r>
              <a:rPr kumimoji="0" sz="14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if</a:t>
            </a:r>
            <a:r>
              <a:rPr kumimoji="0" sz="14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these</a:t>
            </a:r>
            <a:r>
              <a:rPr kumimoji="0" sz="14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locations</a:t>
            </a:r>
            <a:r>
              <a:rPr kumimoji="0" sz="1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are</a:t>
            </a:r>
            <a:r>
              <a:rPr kumimoji="0" sz="1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appropriate</a:t>
            </a:r>
            <a:r>
              <a:rPr kumimoji="0" sz="14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for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a</a:t>
            </a:r>
            <a:r>
              <a:rPr kumimoji="0" sz="1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passing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19038" y="2151583"/>
            <a:ext cx="35242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lane.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418990" y="2257755"/>
            <a:ext cx="4201795" cy="600710"/>
          </a:xfrm>
          <a:custGeom>
            <a:avLst/>
            <a:gdLst/>
            <a:ahLst/>
            <a:cxnLst/>
            <a:rect l="l" t="t" r="r" b="b"/>
            <a:pathLst>
              <a:path w="4201795" h="600710">
                <a:moveTo>
                  <a:pt x="4201756" y="0"/>
                </a:moveTo>
                <a:lnTo>
                  <a:pt x="0" y="0"/>
                </a:lnTo>
                <a:lnTo>
                  <a:pt x="0" y="600163"/>
                </a:lnTo>
                <a:lnTo>
                  <a:pt x="4201756" y="600163"/>
                </a:lnTo>
                <a:lnTo>
                  <a:pt x="4201756" y="0"/>
                </a:lnTo>
                <a:close/>
              </a:path>
            </a:pathLst>
          </a:custGeom>
          <a:solidFill>
            <a:srgbClr val="3C5A80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510434" y="2286205"/>
            <a:ext cx="1296035" cy="3619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0" marR="508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Attempts</a:t>
            </a:r>
            <a:r>
              <a:rPr kumimoji="0" sz="1100" b="0" i="0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to</a:t>
            </a:r>
            <a:r>
              <a:rPr kumimoji="0" sz="1100" b="0" i="0" u="none" strike="noStrike" kern="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mitigate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these</a:t>
            </a:r>
            <a:r>
              <a:rPr kumimoji="0" sz="1100" b="0" i="0" u="none" strike="noStrike" kern="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crash</a:t>
            </a:r>
            <a:r>
              <a:rPr kumimoji="0" sz="1100" b="0" i="0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types: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cs typeface="Segoe UI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85560" y="2285484"/>
            <a:ext cx="1149094" cy="297175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6104199" y="2513356"/>
            <a:ext cx="75311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-300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HEAD-</a:t>
            </a:r>
            <a:r>
              <a:rPr kumimoji="0" sz="1600" b="1" i="0" u="none" strike="noStrike" kern="0" cap="none" spc="-480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ON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7414292" y="2283729"/>
            <a:ext cx="922655" cy="274320"/>
            <a:chOff x="7414292" y="2283729"/>
            <a:chExt cx="922655" cy="274320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14292" y="2283729"/>
              <a:ext cx="579112" cy="26184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757413" y="2292908"/>
              <a:ext cx="579347" cy="264553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7194962" y="2491985"/>
            <a:ext cx="13233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5080" lvl="0" indent="32766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100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SIDESWIPE </a:t>
            </a:r>
            <a:r>
              <a:rPr kumimoji="0" sz="1200" b="1" i="0" u="none" strike="noStrike" kern="0" cap="none" spc="-235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OPPOSITE</a:t>
            </a:r>
            <a:r>
              <a:rPr kumimoji="0" sz="1200" b="1" i="0" u="none" strike="noStrike" kern="0" cap="none" spc="140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200" b="1" i="0" u="none" strike="noStrike" kern="0" cap="none" spc="-220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DIRECTION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125409" y="1007706"/>
            <a:ext cx="11618595" cy="3212465"/>
            <a:chOff x="125409" y="1007706"/>
            <a:chExt cx="11618595" cy="3212465"/>
          </a:xfrm>
        </p:grpSpPr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992201" y="1007706"/>
              <a:ext cx="2751513" cy="3211950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31759" y="3260398"/>
              <a:ext cx="8728710" cy="0"/>
            </a:xfrm>
            <a:custGeom>
              <a:avLst/>
              <a:gdLst/>
              <a:ahLst/>
              <a:cxnLst/>
              <a:rect l="l" t="t" r="r" b="b"/>
              <a:pathLst>
                <a:path w="8728710">
                  <a:moveTo>
                    <a:pt x="0" y="0"/>
                  </a:moveTo>
                  <a:lnTo>
                    <a:pt x="8728684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131759" y="2925118"/>
              <a:ext cx="8728710" cy="0"/>
            </a:xfrm>
            <a:custGeom>
              <a:avLst/>
              <a:gdLst/>
              <a:ahLst/>
              <a:cxnLst/>
              <a:rect l="l" t="t" r="r" b="b"/>
              <a:pathLst>
                <a:path w="8728710">
                  <a:moveTo>
                    <a:pt x="0" y="0"/>
                  </a:moveTo>
                  <a:lnTo>
                    <a:pt x="8728684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7" name="object 17"/>
          <p:cNvSpPr/>
          <p:nvPr/>
        </p:nvSpPr>
        <p:spPr>
          <a:xfrm>
            <a:off x="9009341" y="4322622"/>
            <a:ext cx="2743200" cy="1447165"/>
          </a:xfrm>
          <a:custGeom>
            <a:avLst/>
            <a:gdLst/>
            <a:ahLst/>
            <a:cxnLst/>
            <a:rect l="l" t="t" r="r" b="b"/>
            <a:pathLst>
              <a:path w="2743200" h="1447164">
                <a:moveTo>
                  <a:pt x="2743200" y="0"/>
                </a:moveTo>
                <a:lnTo>
                  <a:pt x="0" y="0"/>
                </a:lnTo>
                <a:lnTo>
                  <a:pt x="0" y="1446555"/>
                </a:lnTo>
                <a:lnTo>
                  <a:pt x="2743200" y="1446555"/>
                </a:lnTo>
                <a:lnTo>
                  <a:pt x="2743200" y="0"/>
                </a:lnTo>
                <a:close/>
              </a:path>
            </a:pathLst>
          </a:custGeom>
          <a:solidFill>
            <a:srgbClr val="3C5A80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088087" y="4351074"/>
            <a:ext cx="2569210" cy="13677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Why</a:t>
            </a:r>
            <a:r>
              <a:rPr kumimoji="0" sz="1100" b="0" i="0" u="none" strike="noStrike" kern="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a</a:t>
            </a:r>
            <a:r>
              <a:rPr kumimoji="0" sz="11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passing</a:t>
            </a:r>
            <a:r>
              <a:rPr kumimoji="0" sz="1100" b="0" i="0" u="none" strike="noStrike" kern="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lane</a:t>
            </a:r>
            <a:r>
              <a:rPr kumimoji="0" sz="11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improves</a:t>
            </a:r>
            <a:r>
              <a:rPr kumimoji="0" sz="1100" b="0" i="0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safety: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cs typeface="Segoe UI"/>
            </a:endParaRPr>
          </a:p>
          <a:p>
            <a:pPr marL="12700" marR="168275" lvl="0" indent="141605" defTabSz="914400" eaLnBrk="1" fontAlgn="auto" latinLnBrk="0" hangingPunct="1">
              <a:lnSpc>
                <a:spcPct val="100000"/>
              </a:lnSpc>
              <a:spcBef>
                <a:spcPts val="132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154305" algn="l"/>
              </a:tabLst>
              <a:defRPr/>
            </a:pP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Reduces</a:t>
            </a:r>
            <a:r>
              <a:rPr kumimoji="0" sz="1100" b="0" i="0" u="none" strike="noStrike" kern="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risky</a:t>
            </a:r>
            <a:r>
              <a:rPr kumimoji="0" sz="1100" b="0" i="0" u="none" strike="noStrike" kern="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passing</a:t>
            </a:r>
            <a:r>
              <a:rPr kumimoji="0" sz="1100" b="0" i="0" u="none" strike="noStrike" kern="0" cap="none" spc="-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maneuvers</a:t>
            </a:r>
            <a:r>
              <a:rPr kumimoji="0" sz="1100" b="0" i="0" u="none" strike="noStrike" kern="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by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providing</a:t>
            </a:r>
            <a:r>
              <a:rPr kumimoji="0" sz="1100" b="0" i="0" u="none" strike="noStrike" kern="0" cap="none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safer</a:t>
            </a:r>
            <a:r>
              <a:rPr kumimoji="0" sz="1100" b="0" i="0" u="none" strike="noStrike" kern="0" cap="none" spc="-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opportunities</a:t>
            </a:r>
            <a:r>
              <a:rPr kumimoji="0" sz="1100" b="0" i="0" u="none" strike="noStrike" kern="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to</a:t>
            </a:r>
            <a:r>
              <a:rPr kumimoji="0" sz="1100" b="0" i="0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pass.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cs typeface="Segoe UI"/>
            </a:endParaRPr>
          </a:p>
          <a:p>
            <a:pPr marL="12700" marR="5080" lvl="0" indent="141605" defTabSz="914400" eaLnBrk="1" fontAlgn="auto" latinLnBrk="0" hangingPunct="1">
              <a:lnSpc>
                <a:spcPct val="100000"/>
              </a:lnSpc>
              <a:spcBef>
                <a:spcPts val="132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154305" algn="l"/>
              </a:tabLst>
              <a:defRPr/>
            </a:pP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Minimizes</a:t>
            </a:r>
            <a:r>
              <a:rPr kumimoji="0" sz="1100" b="0" i="0" u="none" strike="noStrike" kern="0" cap="none" spc="-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chance</a:t>
            </a:r>
            <a:r>
              <a:rPr kumimoji="0" sz="11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of</a:t>
            </a:r>
            <a:r>
              <a:rPr kumimoji="0" sz="1100" b="0" i="0" u="none" strike="noStrike" kern="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head</a:t>
            </a:r>
            <a:r>
              <a:rPr kumimoji="0" sz="1100" b="0" i="0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on</a:t>
            </a:r>
            <a:r>
              <a:rPr kumimoji="0" sz="1100" b="0" i="0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collisions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because</a:t>
            </a:r>
            <a:r>
              <a:rPr kumimoji="0" sz="1100" b="0" i="0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driver</a:t>
            </a:r>
            <a:r>
              <a:rPr kumimoji="0" sz="1100" b="0" i="0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does</a:t>
            </a:r>
            <a:r>
              <a:rPr kumimoji="0" sz="1100" b="0" i="0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not</a:t>
            </a:r>
            <a:r>
              <a:rPr kumimoji="0" sz="1100" b="0" i="0" u="none" strike="noStrike" kern="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need</a:t>
            </a:r>
            <a:r>
              <a:rPr kumimoji="0" sz="1100" b="0" i="0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to</a:t>
            </a:r>
            <a:r>
              <a:rPr kumimoji="0" sz="11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pass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using</a:t>
            </a:r>
            <a:r>
              <a:rPr kumimoji="0" sz="1100" b="0" i="0" u="none" strike="noStrike" kern="0" cap="none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the</a:t>
            </a:r>
            <a:r>
              <a:rPr kumimoji="0" sz="1100" b="0" i="0" u="none" strike="noStrike" kern="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opposing</a:t>
            </a:r>
            <a:r>
              <a:rPr kumimoji="0" sz="1100" b="0" i="0" u="none" strike="noStrike" kern="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travel</a:t>
            </a:r>
            <a:r>
              <a:rPr kumimoji="0" sz="1100" b="0" i="0" u="none" strike="noStrike" kern="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lane.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cs typeface="Segoe UI"/>
            </a:endParaRPr>
          </a:p>
        </p:txBody>
      </p:sp>
      <p:pic>
        <p:nvPicPr>
          <p:cNvPr id="19" name="object 1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731832" y="5686161"/>
            <a:ext cx="2373081" cy="1105899"/>
          </a:xfrm>
          <a:prstGeom prst="rect">
            <a:avLst/>
          </a:prstGeom>
        </p:spPr>
      </p:pic>
      <p:sp>
        <p:nvSpPr>
          <p:cNvPr id="20" name="object 20"/>
          <p:cNvSpPr/>
          <p:nvPr/>
        </p:nvSpPr>
        <p:spPr>
          <a:xfrm>
            <a:off x="131762" y="4906314"/>
            <a:ext cx="8728710" cy="274320"/>
          </a:xfrm>
          <a:custGeom>
            <a:avLst/>
            <a:gdLst/>
            <a:ahLst/>
            <a:cxnLst/>
            <a:rect l="l" t="t" r="r" b="b"/>
            <a:pathLst>
              <a:path w="8728710" h="274320">
                <a:moveTo>
                  <a:pt x="8728684" y="0"/>
                </a:moveTo>
                <a:lnTo>
                  <a:pt x="0" y="0"/>
                </a:lnTo>
                <a:lnTo>
                  <a:pt x="0" y="274319"/>
                </a:lnTo>
                <a:lnTo>
                  <a:pt x="8728684" y="274319"/>
                </a:lnTo>
                <a:lnTo>
                  <a:pt x="8728684" y="0"/>
                </a:lnTo>
                <a:close/>
              </a:path>
            </a:pathLst>
          </a:custGeom>
          <a:solidFill>
            <a:srgbClr val="E97031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118612" y="5454954"/>
            <a:ext cx="5742305" cy="457200"/>
          </a:xfrm>
          <a:custGeom>
            <a:avLst/>
            <a:gdLst/>
            <a:ahLst/>
            <a:cxnLst/>
            <a:rect l="l" t="t" r="r" b="b"/>
            <a:pathLst>
              <a:path w="5742305" h="457200">
                <a:moveTo>
                  <a:pt x="919048" y="0"/>
                </a:moveTo>
                <a:lnTo>
                  <a:pt x="0" y="0"/>
                </a:lnTo>
                <a:lnTo>
                  <a:pt x="0" y="457200"/>
                </a:lnTo>
                <a:lnTo>
                  <a:pt x="919048" y="457200"/>
                </a:lnTo>
                <a:lnTo>
                  <a:pt x="919048" y="0"/>
                </a:lnTo>
                <a:close/>
              </a:path>
              <a:path w="5742305" h="457200">
                <a:moveTo>
                  <a:pt x="5741835" y="0"/>
                </a:moveTo>
                <a:lnTo>
                  <a:pt x="4233303" y="0"/>
                </a:lnTo>
                <a:lnTo>
                  <a:pt x="2964396" y="0"/>
                </a:lnTo>
                <a:lnTo>
                  <a:pt x="919060" y="0"/>
                </a:lnTo>
                <a:lnTo>
                  <a:pt x="919060" y="457200"/>
                </a:lnTo>
                <a:lnTo>
                  <a:pt x="2964396" y="457200"/>
                </a:lnTo>
                <a:lnTo>
                  <a:pt x="4233303" y="457200"/>
                </a:lnTo>
                <a:lnTo>
                  <a:pt x="5741835" y="457200"/>
                </a:lnTo>
                <a:lnTo>
                  <a:pt x="5741835" y="0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31759" y="6369360"/>
            <a:ext cx="8728710" cy="0"/>
          </a:xfrm>
          <a:custGeom>
            <a:avLst/>
            <a:gdLst/>
            <a:ahLst/>
            <a:cxnLst/>
            <a:rect l="l" t="t" r="r" b="b"/>
            <a:pathLst>
              <a:path w="8728710">
                <a:moveTo>
                  <a:pt x="0" y="0"/>
                </a:moveTo>
                <a:lnTo>
                  <a:pt x="8728684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10499" y="2942898"/>
            <a:ext cx="82550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Location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305239" y="2942898"/>
            <a:ext cx="1717039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Volume/Capacity*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197369" y="2942898"/>
            <a:ext cx="67945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9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#Crash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116374" y="2942898"/>
            <a:ext cx="104076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1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Crash</a:t>
            </a:r>
            <a:r>
              <a:rPr kumimoji="0" sz="1600" b="1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Type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161739" y="2942898"/>
            <a:ext cx="88074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Direction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430591" y="2942898"/>
            <a:ext cx="108394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Injury</a:t>
            </a:r>
            <a:r>
              <a:rPr kumimoji="0" sz="1600" b="1" i="0" u="none" strike="noStrike" kern="0" cap="none" spc="1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600" b="1" i="0" u="none" strike="noStrike" kern="0" cap="none" spc="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Level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10499" y="3784146"/>
            <a:ext cx="77851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1.</a:t>
            </a:r>
            <a:r>
              <a:rPr kumimoji="0" sz="1200" b="1" i="0" u="none" strike="noStrike" kern="0" cap="none" spc="1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 </a:t>
            </a:r>
            <a:r>
              <a:rPr kumimoji="0" sz="1200" b="1" i="0" u="none" strike="noStrike" kern="0" cap="none" spc="-8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MM</a:t>
            </a:r>
            <a:r>
              <a:rPr kumimoji="0" sz="12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1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142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240665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to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23495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8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MM</a:t>
            </a:r>
            <a:r>
              <a:rPr kumimoji="0" sz="12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1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143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305189" y="3509826"/>
            <a:ext cx="15354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Existing</a:t>
            </a:r>
            <a:r>
              <a:rPr kumimoji="0" sz="1200" b="1" i="0" u="none" strike="noStrike" kern="0" cap="none" spc="1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V/C</a:t>
            </a:r>
            <a:r>
              <a:rPr kumimoji="0" sz="1200" b="1" i="0" u="none" strike="noStrike" kern="0" cap="none" spc="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Ratio:</a:t>
            </a:r>
            <a:r>
              <a:rPr kumimoji="0" sz="1200" b="1" i="0" u="none" strike="noStrike" kern="0" cap="none" spc="1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1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0.5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305189" y="3875586"/>
            <a:ext cx="13950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Future</a:t>
            </a:r>
            <a:r>
              <a:rPr kumimoji="0" sz="1200" b="1" i="0" u="none" strike="noStrike" kern="0" cap="none" spc="9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1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(20-year)</a:t>
            </a:r>
            <a:r>
              <a:rPr kumimoji="0" sz="1200" b="1" i="0" u="none" strike="noStrike" kern="0" cap="none" spc="1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1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V/C </a:t>
            </a: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Ratio:</a:t>
            </a:r>
            <a:r>
              <a:rPr kumimoji="0" sz="1200" b="1" i="0" u="none" strike="noStrike" kern="0" cap="none" spc="2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0.74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aphicFrame>
        <p:nvGraphicFramePr>
          <p:cNvPr id="32" name="object 32"/>
          <p:cNvGraphicFramePr>
            <a:graphicFrameLocks noGrp="1"/>
          </p:cNvGraphicFramePr>
          <p:nvPr/>
        </p:nvGraphicFramePr>
        <p:xfrm>
          <a:off x="3118611" y="3260398"/>
          <a:ext cx="5738494" cy="11880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473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1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37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0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3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565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0000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81915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200" spc="-50" dirty="0">
                          <a:latin typeface="Gill Sans MT"/>
                          <a:cs typeface="Gill Sans MT"/>
                        </a:rPr>
                        <a:t>1</a:t>
                      </a:r>
                      <a:endParaRPr sz="1200">
                        <a:latin typeface="Gill Sans MT"/>
                        <a:cs typeface="Gill Sans MT"/>
                      </a:endParaRPr>
                    </a:p>
                  </a:txBody>
                  <a:tcPr marL="0" marR="0" marT="33020" marB="0">
                    <a:solidFill>
                      <a:srgbClr val="000000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200" b="1" dirty="0">
                          <a:latin typeface="Gill Sans MT"/>
                          <a:cs typeface="Gill Sans MT"/>
                        </a:rPr>
                        <a:t>Head-</a:t>
                      </a:r>
                      <a:r>
                        <a:rPr sz="1200" b="1" spc="-25" dirty="0">
                          <a:latin typeface="Gill Sans MT"/>
                          <a:cs typeface="Gill Sans MT"/>
                        </a:rPr>
                        <a:t>On</a:t>
                      </a:r>
                      <a:endParaRPr sz="1200">
                        <a:latin typeface="Gill Sans MT"/>
                        <a:cs typeface="Gill Sans MT"/>
                      </a:endParaRPr>
                    </a:p>
                  </a:txBody>
                  <a:tcPr marL="0" marR="0" marT="33020" marB="0">
                    <a:solidFill>
                      <a:srgbClr val="000000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1305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200" spc="45" dirty="0">
                          <a:latin typeface="Calibri"/>
                          <a:cs typeface="Calibri"/>
                        </a:rPr>
                        <a:t>EB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3020" marB="0">
                    <a:solidFill>
                      <a:srgbClr val="000000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520700" marR="275590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Property</a:t>
                      </a:r>
                      <a:r>
                        <a:rPr sz="12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Damage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Only</a:t>
                      </a:r>
                      <a:r>
                        <a:rPr sz="1200" spc="1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(PDO)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3020" marB="0">
                    <a:solidFill>
                      <a:srgbClr val="000000">
                        <a:alpha val="1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1915"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200" spc="-50" dirty="0">
                          <a:latin typeface="Gill Sans MT"/>
                          <a:cs typeface="Gill Sans MT"/>
                        </a:rPr>
                        <a:t>2</a:t>
                      </a:r>
                      <a:endParaRPr sz="1200">
                        <a:latin typeface="Gill Sans MT"/>
                        <a:cs typeface="Gill Sans MT"/>
                      </a:endParaRPr>
                    </a:p>
                  </a:txBody>
                  <a:tcPr marL="0" marR="0" marT="33655" marB="0"/>
                </a:tc>
                <a:tc>
                  <a:txBody>
                    <a:bodyPr/>
                    <a:lstStyle/>
                    <a:p>
                      <a:pPr marL="92075" marR="30543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200" b="1" dirty="0">
                          <a:latin typeface="Gill Sans MT"/>
                          <a:cs typeface="Gill Sans MT"/>
                        </a:rPr>
                        <a:t>Sideswipe</a:t>
                      </a:r>
                      <a:r>
                        <a:rPr sz="1200" b="1" spc="15" dirty="0"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200" b="1" spc="-10" dirty="0">
                          <a:latin typeface="Gill Sans MT"/>
                          <a:cs typeface="Gill Sans MT"/>
                        </a:rPr>
                        <a:t>Opposite Direction</a:t>
                      </a:r>
                      <a:endParaRPr sz="1200">
                        <a:latin typeface="Gill Sans MT"/>
                        <a:cs typeface="Gill Sans MT"/>
                      </a:endParaRPr>
                    </a:p>
                  </a:txBody>
                  <a:tcPr marL="0" marR="0" marT="33655" marB="0"/>
                </a:tc>
                <a:tc>
                  <a:txBody>
                    <a:bodyPr/>
                    <a:lstStyle/>
                    <a:p>
                      <a:pPr marL="31305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200" spc="45" dirty="0">
                          <a:latin typeface="Calibri"/>
                          <a:cs typeface="Calibri"/>
                        </a:rPr>
                        <a:t>EB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3655" marB="0"/>
                </a:tc>
                <a:tc>
                  <a:txBody>
                    <a:bodyPr/>
                    <a:lstStyle/>
                    <a:p>
                      <a:pPr marL="52070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12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Minor</a:t>
                      </a:r>
                      <a:r>
                        <a:rPr sz="12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Injury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520700">
                        <a:lnSpc>
                          <a:spcPct val="100000"/>
                        </a:lnSpc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20" dirty="0">
                          <a:latin typeface="Calibri"/>
                          <a:cs typeface="Calibri"/>
                        </a:rPr>
                        <a:t>Pain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3655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0000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81915"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200" spc="-50" dirty="0">
                          <a:latin typeface="Gill Sans MT"/>
                          <a:cs typeface="Gill Sans MT"/>
                        </a:rPr>
                        <a:t>1</a:t>
                      </a:r>
                      <a:endParaRPr sz="1200">
                        <a:latin typeface="Gill Sans MT"/>
                        <a:cs typeface="Gill Sans MT"/>
                      </a:endParaRPr>
                    </a:p>
                  </a:txBody>
                  <a:tcPr marL="0" marR="0" marT="33655" marB="0">
                    <a:solidFill>
                      <a:srgbClr val="000000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200" b="1" dirty="0">
                          <a:latin typeface="Gill Sans MT"/>
                          <a:cs typeface="Gill Sans MT"/>
                        </a:rPr>
                        <a:t>Head-</a:t>
                      </a:r>
                      <a:r>
                        <a:rPr sz="1200" b="1" spc="-25" dirty="0">
                          <a:latin typeface="Gill Sans MT"/>
                          <a:cs typeface="Gill Sans MT"/>
                        </a:rPr>
                        <a:t>On</a:t>
                      </a:r>
                      <a:endParaRPr sz="1200">
                        <a:latin typeface="Gill Sans MT"/>
                        <a:cs typeface="Gill Sans MT"/>
                      </a:endParaRPr>
                    </a:p>
                  </a:txBody>
                  <a:tcPr marL="0" marR="0" marT="33655" marB="0">
                    <a:solidFill>
                      <a:srgbClr val="000000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1305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WB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solidFill>
                      <a:srgbClr val="000000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52070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Minor</a:t>
                      </a:r>
                      <a:r>
                        <a:rPr sz="12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Injury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solidFill>
                      <a:srgbClr val="000000">
                        <a:alpha val="1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3" name="object 33"/>
          <p:cNvSpPr txBox="1"/>
          <p:nvPr/>
        </p:nvSpPr>
        <p:spPr>
          <a:xfrm>
            <a:off x="1305189" y="4424226"/>
            <a:ext cx="16363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Existing</a:t>
            </a:r>
            <a:r>
              <a:rPr kumimoji="0" sz="1200" b="1" i="0" u="none" strike="noStrike" kern="0" cap="none" spc="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Truck</a:t>
            </a:r>
            <a:r>
              <a:rPr kumimoji="0" sz="1200" b="1" i="0" u="none" strike="noStrike" kern="0" cap="none" spc="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1" i="0" u="none" strike="noStrike" kern="0" cap="none" spc="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%:</a:t>
            </a:r>
            <a:r>
              <a:rPr kumimoji="0" sz="1200" b="1" i="0" u="none" strike="noStrike" kern="0" cap="none" spc="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11.6%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855755" y="4469946"/>
            <a:ext cx="17056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3050" marR="5080" lvl="0" indent="-260985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73050" algn="l"/>
              </a:tabLst>
              <a:defRPr/>
            </a:pPr>
            <a:r>
              <a:rPr kumimoji="0" sz="12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2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	</a:t>
            </a: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Sideswipe</a:t>
            </a:r>
            <a:r>
              <a:rPr kumimoji="0" sz="1200" b="1" i="0" u="none" strike="noStrike" kern="0" cap="none" spc="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2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Opposite Direction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161872" y="4469946"/>
            <a:ext cx="2533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WB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430754" y="4469946"/>
            <a:ext cx="91249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1</a:t>
            </a:r>
            <a:r>
              <a:rPr kumimoji="0" sz="12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Minor</a:t>
            </a:r>
            <a:r>
              <a:rPr kumimoji="0" sz="12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Injury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1</a:t>
            </a:r>
            <a:r>
              <a:rPr kumimoji="0" sz="12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Pain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10652" y="5475786"/>
            <a:ext cx="70993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2.</a:t>
            </a:r>
            <a:r>
              <a:rPr kumimoji="0" sz="1200" b="1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1" i="0" u="none" strike="noStrike" kern="0" cap="none" spc="-8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MM</a:t>
            </a:r>
            <a:r>
              <a:rPr kumimoji="0" sz="1200" b="1" i="0" u="none" strike="noStrike" kern="0" cap="none" spc="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1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147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70815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to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70815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8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MM</a:t>
            </a:r>
            <a:r>
              <a:rPr kumimoji="0" sz="1200" b="1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1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148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305341" y="5201466"/>
            <a:ext cx="16160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Existing</a:t>
            </a:r>
            <a:r>
              <a:rPr kumimoji="0" sz="1200" b="1" i="0" u="none" strike="noStrike" kern="0" cap="none" spc="1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V/C</a:t>
            </a:r>
            <a:r>
              <a:rPr kumimoji="0" sz="1200" b="1" i="0" u="none" strike="noStrike" kern="0" cap="none" spc="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Ratio:</a:t>
            </a:r>
            <a:r>
              <a:rPr kumimoji="0" sz="1200" b="1" i="0" u="none" strike="noStrike" kern="0" cap="none" spc="1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0.47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305341" y="5567226"/>
            <a:ext cx="13950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Future</a:t>
            </a:r>
            <a:r>
              <a:rPr kumimoji="0" sz="1200" b="1" i="0" u="none" strike="noStrike" kern="0" cap="none" spc="9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1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(20-year)</a:t>
            </a:r>
            <a:r>
              <a:rPr kumimoji="0" sz="1200" b="1" i="0" u="none" strike="noStrike" kern="0" cap="none" spc="1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1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V/C </a:t>
            </a: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Ratio:</a:t>
            </a:r>
            <a:r>
              <a:rPr kumimoji="0" sz="1200" b="1" i="0" u="none" strike="noStrike" kern="0" cap="none" spc="2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1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0.7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305341" y="6115866"/>
            <a:ext cx="16363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Existing</a:t>
            </a:r>
            <a:r>
              <a:rPr kumimoji="0" sz="1200" b="1" i="0" u="none" strike="noStrike" kern="0" cap="none" spc="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Truck</a:t>
            </a:r>
            <a:r>
              <a:rPr kumimoji="0" sz="1200" b="1" i="0" u="none" strike="noStrike" kern="0" cap="none" spc="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1" i="0" u="none" strike="noStrike" kern="0" cap="none" spc="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%:</a:t>
            </a:r>
            <a:r>
              <a:rPr kumimoji="0" sz="1200" b="1" i="0" u="none" strike="noStrike" kern="0" cap="none" spc="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11.4%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3855908" y="5201466"/>
            <a:ext cx="9512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73050" algn="l"/>
              </a:tabLst>
              <a:defRPr/>
            </a:pPr>
            <a:r>
              <a:rPr kumimoji="0" sz="12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1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	</a:t>
            </a: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Head-</a:t>
            </a:r>
            <a:r>
              <a:rPr kumimoji="0" sz="1200" b="1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On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6162024" y="5201466"/>
            <a:ext cx="2533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WB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7430906" y="5201466"/>
            <a:ext cx="3308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PDO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3864035" y="5475786"/>
            <a:ext cx="16973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4795" marR="5080" lvl="0" indent="-26543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4795" algn="l"/>
              </a:tabLst>
              <a:defRPr/>
            </a:pPr>
            <a:r>
              <a:rPr kumimoji="0" sz="12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1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	</a:t>
            </a: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Sideswipe</a:t>
            </a:r>
            <a:r>
              <a:rPr kumimoji="0" sz="1200" b="1" i="0" u="none" strike="noStrike" kern="0" cap="none" spc="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2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Opposite Direction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6174724" y="5475786"/>
            <a:ext cx="1911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EB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7443606" y="5475786"/>
            <a:ext cx="3390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Fatal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3851335" y="5932986"/>
            <a:ext cx="17100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7495" marR="5080" lvl="0" indent="-26543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77495" algn="l"/>
              </a:tabLst>
              <a:defRPr/>
            </a:pPr>
            <a:r>
              <a:rPr kumimoji="0" sz="12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	</a:t>
            </a: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Sideswipe</a:t>
            </a:r>
            <a:r>
              <a:rPr kumimoji="0" sz="1200" b="1" i="0" u="none" strike="noStrike" kern="0" cap="none" spc="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2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Opposite Direction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6162024" y="5932986"/>
            <a:ext cx="2533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WB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7430906" y="5932986"/>
            <a:ext cx="9798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1</a:t>
            </a:r>
            <a:r>
              <a:rPr kumimoji="0" sz="1200" b="0" i="0" u="none" strike="noStrike" kern="0" cap="none" spc="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Severe</a:t>
            </a:r>
            <a:r>
              <a:rPr kumimoji="0" sz="1200" b="0" i="0" u="none" strike="noStrike" kern="0" cap="none" spc="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Injury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1</a:t>
            </a:r>
            <a:r>
              <a:rPr kumimoji="0" sz="12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PDO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210804" y="6417618"/>
            <a:ext cx="81330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*The</a:t>
            </a:r>
            <a:r>
              <a:rPr kumimoji="0" sz="1200" b="0" i="0" u="none" strike="noStrike" kern="0" cap="none" spc="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volume</a:t>
            </a:r>
            <a:r>
              <a:rPr kumimoji="0" sz="1200" b="0" i="0" u="none" strike="noStrike" kern="0" cap="none" spc="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to capacity</a:t>
            </a:r>
            <a:r>
              <a:rPr kumimoji="0" sz="1200" b="0" i="0" u="none" strike="noStrike" kern="0" cap="none" spc="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(V/C) ratio</a:t>
            </a:r>
            <a:r>
              <a:rPr kumimoji="0" sz="1200" b="0" i="0" u="none" strike="noStrike" kern="0" cap="none" spc="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is</a:t>
            </a:r>
            <a:r>
              <a:rPr kumimoji="0" sz="12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used</a:t>
            </a:r>
            <a:r>
              <a:rPr kumimoji="0" sz="1200" b="0" i="0" u="none" strike="noStrike" kern="0" cap="none" spc="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to recognize</a:t>
            </a:r>
            <a:r>
              <a:rPr kumimoji="0" sz="1200" b="0" i="0" u="none" strike="noStrike" kern="0" cap="none" spc="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the</a:t>
            </a:r>
            <a:r>
              <a:rPr kumimoji="0" sz="1200" b="0" i="0" u="none" strike="noStrike" kern="0" cap="none" spc="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effect of</a:t>
            </a:r>
            <a:r>
              <a:rPr kumimoji="0" sz="1200" b="0" i="0" u="none" strike="noStrike" kern="0" cap="none" spc="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the</a:t>
            </a:r>
            <a:r>
              <a:rPr kumimoji="0" sz="1200" b="0" i="0" u="none" strike="noStrike" kern="0" cap="none" spc="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lack</a:t>
            </a:r>
            <a:r>
              <a:rPr kumimoji="0" sz="1200" b="0" i="0" u="none" strike="noStrike" kern="0" cap="none" spc="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of </a:t>
            </a:r>
            <a:r>
              <a:rPr kumimoji="0" sz="1200" b="0" i="0" u="none" strike="noStrike" kern="0" cap="none" spc="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passing</a:t>
            </a:r>
            <a:r>
              <a:rPr kumimoji="0" sz="1200" b="0" i="0" u="none" strike="noStrike" kern="0" cap="none" spc="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opportunities</a:t>
            </a:r>
            <a:r>
              <a:rPr kumimoji="0" sz="1200" b="0" i="0" u="none" strike="noStrike" kern="0" cap="none" spc="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in</a:t>
            </a:r>
            <a:r>
              <a:rPr kumimoji="0" sz="1200" b="0" i="0" u="none" strike="noStrike" kern="0" cap="none" spc="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reducing</a:t>
            </a:r>
            <a:r>
              <a:rPr kumimoji="0" sz="1200" b="0" i="0" u="none" strike="noStrike" kern="0" cap="none" spc="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the</a:t>
            </a:r>
            <a:r>
              <a:rPr kumimoji="0" sz="1200" b="0" i="0" u="none" strike="noStrike" kern="0" cap="none" spc="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level</a:t>
            </a:r>
            <a:r>
              <a:rPr kumimoji="0" sz="1200" b="0" i="0" u="none" strike="noStrike" kern="0" cap="none" spc="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of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service.</a:t>
            </a:r>
            <a:r>
              <a:rPr kumimoji="0" sz="1200" b="0" i="0" u="none" strike="noStrike" kern="0" cap="none" spc="1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</a:t>
            </a:r>
            <a:r>
              <a:rPr kumimoji="0" sz="1200" b="0" i="0" u="none" strike="noStrike" kern="0" cap="none" spc="1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road</a:t>
            </a:r>
            <a:r>
              <a:rPr kumimoji="0" sz="1200" b="0" i="0" u="none" strike="noStrike" kern="0" cap="none" spc="10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is</a:t>
            </a:r>
            <a:r>
              <a:rPr kumimoji="0" sz="1200" b="0" i="0" u="none" strike="noStrike" kern="0" cap="none" spc="1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considered</a:t>
            </a:r>
            <a:r>
              <a:rPr kumimoji="0" sz="1200" b="0" i="0" u="none" strike="noStrike" kern="0" cap="none" spc="1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to</a:t>
            </a:r>
            <a:r>
              <a:rPr kumimoji="0" sz="1200" b="0" i="0" u="none" strike="noStrike" kern="0" cap="none" spc="9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be</a:t>
            </a:r>
            <a:r>
              <a:rPr kumimoji="0" sz="1200" b="0" i="0" u="none" strike="noStrike" kern="0" cap="none" spc="10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at</a:t>
            </a:r>
            <a:r>
              <a:rPr kumimoji="0" sz="1200" b="0" i="0" u="none" strike="noStrike" kern="0" cap="none" spc="1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capacity</a:t>
            </a:r>
            <a:r>
              <a:rPr kumimoji="0" sz="1200" b="0" i="0" u="none" strike="noStrike" kern="0" cap="none" spc="9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when</a:t>
            </a:r>
            <a:r>
              <a:rPr kumimoji="0" sz="1200" b="0" i="0" u="none" strike="noStrike" kern="0" cap="none" spc="11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V/C</a:t>
            </a:r>
            <a:r>
              <a:rPr kumimoji="0" sz="1200" b="0" i="0" u="none" strike="noStrike" kern="0" cap="none" spc="9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ratio</a:t>
            </a:r>
            <a:r>
              <a:rPr kumimoji="0" sz="1200" b="0" i="0" u="none" strike="noStrike" kern="0" cap="none" spc="9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is</a:t>
            </a:r>
            <a:r>
              <a:rPr kumimoji="0" sz="1200" b="0" i="0" u="none" strike="noStrike" kern="0" cap="none" spc="1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1.</a:t>
            </a:r>
            <a:r>
              <a:rPr kumimoji="0" sz="1200" b="0" i="0" u="none" strike="noStrike" kern="0" cap="none" spc="9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Source:</a:t>
            </a:r>
            <a:r>
              <a:rPr kumimoji="0" sz="1200" b="0" i="0" u="none" strike="noStrike" kern="0" cap="none" spc="9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CDOT</a:t>
            </a:r>
            <a:r>
              <a:rPr kumimoji="0" sz="1200" b="0" i="0" u="none" strike="noStrike" kern="0" cap="none" spc="10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Roadway</a:t>
            </a:r>
            <a:r>
              <a:rPr kumimoji="0" sz="1200" b="0" i="0" u="none" strike="noStrike" kern="0" cap="none" spc="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Design</a:t>
            </a:r>
            <a:r>
              <a:rPr kumimoji="0" sz="1200" b="0" i="0" u="none" strike="noStrike" kern="0" cap="none" spc="1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Guide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51" name="object 51"/>
          <p:cNvGrpSpPr/>
          <p:nvPr/>
        </p:nvGrpSpPr>
        <p:grpSpPr>
          <a:xfrm>
            <a:off x="11678424" y="127472"/>
            <a:ext cx="485775" cy="229235"/>
            <a:chOff x="11678424" y="127472"/>
            <a:chExt cx="485775" cy="229235"/>
          </a:xfrm>
        </p:grpSpPr>
        <p:pic>
          <p:nvPicPr>
            <p:cNvPr id="52" name="object 5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935205" y="127472"/>
              <a:ext cx="228777" cy="228777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678424" y="127472"/>
              <a:ext cx="228777" cy="228777"/>
            </a:xfrm>
            <a:prstGeom prst="rect">
              <a:avLst/>
            </a:prstGeom>
          </p:spPr>
        </p:pic>
      </p:grpSp>
      <p:sp>
        <p:nvSpPr>
          <p:cNvPr id="54" name="object 54"/>
          <p:cNvSpPr txBox="1"/>
          <p:nvPr/>
        </p:nvSpPr>
        <p:spPr>
          <a:xfrm>
            <a:off x="9855200" y="51358"/>
            <a:ext cx="2336800" cy="116840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50800" rIns="0" bIns="0" rtlCol="0">
            <a:spAutoFit/>
          </a:bodyPr>
          <a:lstStyle/>
          <a:p>
            <a:pPr marL="25400" marR="0" lvl="0" indent="0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abowers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5400" marR="0" lvl="0" indent="0" defTabSz="91440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2024-11-</a:t>
            </a:r>
            <a:r>
              <a:rPr kumimoji="0" sz="8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13</a:t>
            </a:r>
            <a:r>
              <a:rPr kumimoji="0" sz="800" b="0" i="1" u="none" strike="noStrike" kern="0" cap="none" spc="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80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16:55:42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5400" marR="0" lvl="0" indent="0" defTabSz="91440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-------------------------------------------</a:t>
            </a:r>
            <a:r>
              <a:rPr kumimoji="0" sz="10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-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54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"both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directions".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9855200" y="51358"/>
            <a:ext cx="2336800" cy="116840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50800" rIns="0" bIns="0" rtlCol="0">
            <a:spAutoFit/>
          </a:bodyPr>
          <a:lstStyle/>
          <a:p>
            <a:pPr marL="25400" marR="0" lvl="0" indent="0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abowers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5400" marR="0" lvl="0" indent="0" defTabSz="91440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2024-11-</a:t>
            </a:r>
            <a:r>
              <a:rPr kumimoji="0" sz="8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13</a:t>
            </a:r>
            <a:r>
              <a:rPr kumimoji="0" sz="800" b="0" i="1" u="none" strike="noStrike" kern="0" cap="none" spc="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80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16:56:02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5400" marR="0" lvl="0" indent="0" defTabSz="91440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-------------------------------------------</a:t>
            </a:r>
            <a:r>
              <a:rPr kumimoji="0" sz="10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-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54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Four green </a:t>
            </a:r>
            <a:r>
              <a:rPr kumimoji="0" sz="10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dots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740" dirty="0"/>
              <a:t>NON-</a:t>
            </a:r>
            <a:r>
              <a:rPr spc="-690" dirty="0"/>
              <a:t>INTERSECTION</a:t>
            </a:r>
            <a:r>
              <a:rPr spc="145" dirty="0"/>
              <a:t> </a:t>
            </a:r>
            <a:r>
              <a:rPr spc="-785" dirty="0"/>
              <a:t>RECOMMENDATIONS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17651" y="1367927"/>
            <a:ext cx="7701280" cy="1329690"/>
          </a:xfrm>
          <a:prstGeom prst="rect">
            <a:avLst/>
          </a:prstGeom>
        </p:spPr>
        <p:txBody>
          <a:bodyPr vert="horz" wrap="square" lIns="0" tIns="20002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5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-114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FLAT</a:t>
            </a:r>
            <a:r>
              <a:rPr kumimoji="0" sz="2400" b="1" i="0" u="none" strike="noStrike" kern="0" cap="none" spc="-50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2400" b="1" i="0" u="none" strike="noStrike" kern="0" cap="none" spc="-90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SPOT</a:t>
            </a:r>
            <a:r>
              <a:rPr kumimoji="0" sz="2400" b="1" i="0" u="none" strike="noStrike" kern="0" cap="none" spc="-45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2400" b="1" i="0" u="none" strike="noStrike" kern="0" cap="none" spc="-10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MITIGATION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12700" marR="5080" lvl="0" indent="0" defTabSz="914400" eaLnBrk="1" fontAlgn="auto" latinLnBrk="0" hangingPunct="1">
              <a:lnSpc>
                <a:spcPct val="100000"/>
              </a:lnSpc>
              <a:spcBef>
                <a:spcPts val="8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LiDAR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analysis</a:t>
            </a:r>
            <a:r>
              <a:rPr kumimoji="0" sz="14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found</a:t>
            </a:r>
            <a:r>
              <a:rPr kumimoji="0" sz="14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potential</a:t>
            </a:r>
            <a:r>
              <a:rPr kumimoji="0" sz="14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flat</a:t>
            </a:r>
            <a:r>
              <a:rPr kumimoji="0" sz="1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spot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areas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that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might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increase</a:t>
            </a:r>
            <a:r>
              <a:rPr kumimoji="0" sz="1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the</a:t>
            </a:r>
            <a:r>
              <a:rPr kumimoji="0" sz="14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risk</a:t>
            </a:r>
            <a:r>
              <a:rPr kumimoji="0" sz="14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of</a:t>
            </a:r>
            <a:r>
              <a:rPr kumimoji="0" sz="14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water</a:t>
            </a:r>
            <a:r>
              <a:rPr kumimoji="0" sz="14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ponding</a:t>
            </a:r>
            <a:r>
              <a:rPr kumimoji="0" sz="14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on</a:t>
            </a:r>
            <a:r>
              <a:rPr kumimoji="0" sz="1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the</a:t>
            </a:r>
            <a:r>
              <a:rPr kumimoji="0" sz="1400" b="0" i="0" u="none" strike="noStrike" kern="0" cap="none" spc="5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roadway,</a:t>
            </a:r>
            <a:r>
              <a:rPr kumimoji="0" sz="1400" b="0" i="0" u="none" strike="noStrike" kern="0" cap="none" spc="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impacting</a:t>
            </a:r>
            <a:r>
              <a:rPr kumimoji="0" sz="14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driving</a:t>
            </a:r>
            <a:r>
              <a:rPr kumimoji="0" sz="140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conditions.</a:t>
            </a:r>
            <a:r>
              <a:rPr kumimoji="0" sz="1400" b="0" i="0" u="none" strike="noStrike" kern="0" cap="none" spc="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Warning</a:t>
            </a:r>
            <a:r>
              <a:rPr kumimoji="0" sz="140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signage</a:t>
            </a:r>
            <a:r>
              <a:rPr kumimoji="0" sz="1400" b="0" i="0" u="none" strike="noStrike" kern="0" cap="none" spc="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would</a:t>
            </a:r>
            <a:r>
              <a:rPr kumimoji="0" sz="1400" b="0" i="0" u="none" strike="noStrike" kern="0" cap="none" spc="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help alert</a:t>
            </a:r>
            <a:r>
              <a:rPr kumimoji="0" sz="1400" b="0" i="0" u="none" strike="noStrike" kern="0" cap="none" spc="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drivers.</a:t>
            </a:r>
            <a:r>
              <a:rPr kumimoji="0" sz="1400" b="0" i="0" u="none" strike="noStrike" kern="0" cap="none" spc="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In</a:t>
            </a:r>
            <a:r>
              <a:rPr kumimoji="0" sz="1400" b="0" i="0" u="none" strike="noStrike" kern="0" cap="none" spc="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the</a:t>
            </a:r>
            <a:r>
              <a:rPr kumimoji="0" sz="1400" b="0" i="0" u="none" strike="noStrike" kern="0" cap="none" spc="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mid</a:t>
            </a:r>
            <a:r>
              <a:rPr kumimoji="0" sz="1400" b="0" i="0" u="none" strike="noStrike" kern="0" cap="none" spc="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to</a:t>
            </a:r>
            <a:r>
              <a:rPr kumimoji="0" sz="1400" b="0" i="0" u="none" strike="noStrike" kern="0" cap="none" spc="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long</a:t>
            </a:r>
            <a:r>
              <a:rPr kumimoji="0" sz="14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term,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consider</a:t>
            </a:r>
            <a:r>
              <a:rPr kumimoji="0" sz="1400" b="0" i="0" u="none" strike="noStrike" kern="0" cap="none" spc="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pavement</a:t>
            </a:r>
            <a:r>
              <a:rPr kumimoji="0" sz="1400" b="0" i="0" u="none" strike="noStrike" kern="0" cap="none" spc="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replacement</a:t>
            </a:r>
            <a:r>
              <a:rPr kumimoji="0" sz="1400" b="0" i="0" u="none" strike="noStrike" kern="0" cap="none" spc="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or</a:t>
            </a:r>
            <a:r>
              <a:rPr kumimoji="0" sz="1400" b="0" i="0" u="none" strike="noStrike" kern="0" cap="none" spc="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patching.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331618" y="1205907"/>
            <a:ext cx="1324181" cy="1324181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5379161" y="1179462"/>
            <a:ext cx="6276975" cy="2169795"/>
            <a:chOff x="5379161" y="1179462"/>
            <a:chExt cx="6276975" cy="216979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93498" y="1179462"/>
              <a:ext cx="1408803" cy="140880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379161" y="2748495"/>
              <a:ext cx="6276975" cy="600710"/>
            </a:xfrm>
            <a:custGeom>
              <a:avLst/>
              <a:gdLst/>
              <a:ahLst/>
              <a:cxnLst/>
              <a:rect l="l" t="t" r="r" b="b"/>
              <a:pathLst>
                <a:path w="6276975" h="600710">
                  <a:moveTo>
                    <a:pt x="6276644" y="0"/>
                  </a:moveTo>
                  <a:lnTo>
                    <a:pt x="0" y="0"/>
                  </a:lnTo>
                  <a:lnTo>
                    <a:pt x="0" y="600163"/>
                  </a:lnTo>
                  <a:lnTo>
                    <a:pt x="6276644" y="600163"/>
                  </a:lnTo>
                  <a:lnTo>
                    <a:pt x="6276644" y="0"/>
                  </a:lnTo>
                  <a:close/>
                </a:path>
              </a:pathLst>
            </a:custGeom>
            <a:solidFill>
              <a:srgbClr val="3C5A8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5457901" y="2776950"/>
            <a:ext cx="1308735" cy="3619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Attempts</a:t>
            </a:r>
            <a:r>
              <a:rPr kumimoji="0" sz="1100" b="0" i="0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to</a:t>
            </a:r>
            <a:r>
              <a:rPr kumimoji="0" sz="1100" b="0" i="0" u="none" strike="noStrike" kern="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mitigate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these</a:t>
            </a:r>
            <a:r>
              <a:rPr kumimoji="0" sz="1100" b="0" i="0" u="none" strike="noStrike" kern="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crash</a:t>
            </a:r>
            <a:r>
              <a:rPr kumimoji="0" sz="1100" b="0" i="0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types: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cs typeface="Segoe UI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076797" y="2751384"/>
            <a:ext cx="1149094" cy="297174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7182736" y="2979257"/>
            <a:ext cx="76581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-300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HEAD-</a:t>
            </a:r>
            <a:r>
              <a:rPr kumimoji="0" sz="1600" b="1" i="0" u="none" strike="noStrike" kern="0" cap="none" spc="-480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ON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8505532" y="2749638"/>
            <a:ext cx="922655" cy="274320"/>
            <a:chOff x="8505532" y="2749638"/>
            <a:chExt cx="922655" cy="274320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505532" y="2749638"/>
              <a:ext cx="579117" cy="26184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848648" y="2758808"/>
              <a:ext cx="579348" cy="264553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8273500" y="2957885"/>
            <a:ext cx="13360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32766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100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SIDESWIPE </a:t>
            </a:r>
            <a:r>
              <a:rPr kumimoji="0" sz="1200" b="1" i="0" u="none" strike="noStrike" kern="0" cap="none" spc="-235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OPPOSITE</a:t>
            </a:r>
            <a:r>
              <a:rPr kumimoji="0" sz="1200" b="1" i="0" u="none" strike="noStrike" kern="0" cap="none" spc="140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200" b="1" i="0" u="none" strike="noStrike" kern="0" cap="none" spc="-220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DIRECTION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9665997" y="2599944"/>
            <a:ext cx="1399540" cy="556260"/>
            <a:chOff x="9665997" y="2599944"/>
            <a:chExt cx="1399540" cy="556260"/>
          </a:xfrm>
        </p:grpSpPr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665997" y="2599944"/>
              <a:ext cx="1156078" cy="55595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391749" y="2777849"/>
              <a:ext cx="673666" cy="307615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10111320" y="3052921"/>
            <a:ext cx="123634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-280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FIXED</a:t>
            </a:r>
            <a:r>
              <a:rPr kumimoji="0" sz="1600" b="1" i="0" u="none" strike="noStrike" kern="0" cap="none" spc="95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1" i="0" u="none" strike="noStrike" kern="0" cap="none" spc="-330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OBJECTS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362711" y="3360915"/>
            <a:ext cx="11742420" cy="3431540"/>
            <a:chOff x="362711" y="3360915"/>
            <a:chExt cx="11742420" cy="3431540"/>
          </a:xfrm>
        </p:grpSpPr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62711" y="3360915"/>
              <a:ext cx="8171088" cy="3397616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731832" y="5686161"/>
              <a:ext cx="2373081" cy="1105899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8672690" y="3515855"/>
            <a:ext cx="2983230" cy="1616075"/>
          </a:xfrm>
          <a:prstGeom prst="rect">
            <a:avLst/>
          </a:prstGeom>
          <a:solidFill>
            <a:srgbClr val="3C5A80"/>
          </a:solidFill>
        </p:spPr>
        <p:txBody>
          <a:bodyPr vert="horz" wrap="square" lIns="0" tIns="41275" rIns="0" bIns="0" rtlCol="0">
            <a:spAutoFit/>
          </a:bodyPr>
          <a:lstStyle/>
          <a:p>
            <a:pPr marL="91440" marR="384175" lvl="0" indent="0" defTabSz="914400" eaLnBrk="1" fontAlgn="auto" latinLnBrk="0" hangingPunct="1">
              <a:lnSpc>
                <a:spcPct val="100000"/>
              </a:lnSpc>
              <a:spcBef>
                <a:spcPts val="3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Why</a:t>
            </a:r>
            <a:r>
              <a:rPr kumimoji="0" sz="1100" b="0" i="0" u="none" strike="noStrike" kern="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a</a:t>
            </a:r>
            <a:r>
              <a:rPr kumimoji="0" sz="11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‘slippery</a:t>
            </a:r>
            <a:r>
              <a:rPr kumimoji="0" sz="11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when</a:t>
            </a:r>
            <a:r>
              <a:rPr kumimoji="0" sz="1100" b="0" i="0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wet’</a:t>
            </a:r>
            <a:r>
              <a:rPr kumimoji="0" sz="11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sign</a:t>
            </a:r>
            <a:r>
              <a:rPr kumimoji="0" sz="1100" b="0" i="0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improves safety: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cs typeface="Segoe UI"/>
            </a:endParaRPr>
          </a:p>
          <a:p>
            <a:pPr marL="91440" marR="92075" lvl="0" indent="0" defTabSz="914400" eaLnBrk="1" fontAlgn="auto" latinLnBrk="0" hangingPunct="1">
              <a:lnSpc>
                <a:spcPct val="100000"/>
              </a:lnSpc>
              <a:spcBef>
                <a:spcPts val="13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A</a:t>
            </a:r>
            <a:r>
              <a:rPr kumimoji="0" sz="1100" b="0" i="0" u="none" strike="noStrike" kern="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‘slippery</a:t>
            </a:r>
            <a:r>
              <a:rPr kumimoji="0" sz="11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when</a:t>
            </a:r>
            <a:r>
              <a:rPr kumimoji="0" sz="11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wet’</a:t>
            </a:r>
            <a:r>
              <a:rPr kumimoji="0" sz="1100" b="0" i="0" u="none" strike="noStrike" kern="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sign</a:t>
            </a:r>
            <a:r>
              <a:rPr kumimoji="0" sz="1100" b="0" i="0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improves</a:t>
            </a:r>
            <a:r>
              <a:rPr kumimoji="0" sz="1100" b="0" i="0" u="none" strike="noStrike" kern="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safety</a:t>
            </a:r>
            <a:r>
              <a:rPr kumimoji="0" sz="1100" b="0" i="0" u="none" strike="noStrike" kern="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by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providing</a:t>
            </a:r>
            <a:r>
              <a:rPr kumimoji="0" sz="1100" b="0" i="0" u="none" strike="noStrike" kern="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crucial</a:t>
            </a:r>
            <a:r>
              <a:rPr kumimoji="0" sz="1100" b="0" i="0" u="none" strike="noStrike" kern="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advance</a:t>
            </a:r>
            <a:r>
              <a:rPr kumimoji="0" sz="1100" b="0" i="0" u="none" strike="noStrike" kern="0" cap="none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notice</a:t>
            </a:r>
            <a:r>
              <a:rPr kumimoji="0" sz="1100" b="0" i="0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to</a:t>
            </a:r>
            <a:r>
              <a:rPr kumimoji="0" sz="1100" b="0" i="0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drivers,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helping</a:t>
            </a:r>
            <a:r>
              <a:rPr kumimoji="0" sz="1100" b="0" i="0" u="none" strike="noStrike" kern="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them</a:t>
            </a:r>
            <a:r>
              <a:rPr kumimoji="0" sz="11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adjust</a:t>
            </a:r>
            <a:r>
              <a:rPr kumimoji="0" sz="1100" b="0" i="0" u="none" strike="noStrike" kern="0" cap="none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their</a:t>
            </a:r>
            <a:r>
              <a:rPr kumimoji="0" sz="11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speed,</a:t>
            </a:r>
            <a:r>
              <a:rPr kumimoji="0" sz="1100" b="0" i="0" u="none" strike="noStrike" kern="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increasing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awareness</a:t>
            </a:r>
            <a:r>
              <a:rPr kumimoji="0" sz="1100" b="0" i="0" u="none" strike="noStrike" kern="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of</a:t>
            </a:r>
            <a:r>
              <a:rPr kumimoji="0" sz="1100" b="0" i="0" u="none" strike="noStrike" kern="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potentially</a:t>
            </a:r>
            <a:r>
              <a:rPr kumimoji="0" sz="1100" b="0" i="0" u="none" strike="noStrike" kern="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hazardous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conditions,</a:t>
            </a:r>
            <a:r>
              <a:rPr kumimoji="0" sz="11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and</a:t>
            </a:r>
            <a:r>
              <a:rPr kumimoji="0" sz="1100" b="0" i="0" u="none" strike="noStrike" kern="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minimizing</a:t>
            </a:r>
            <a:r>
              <a:rPr kumimoji="0" sz="1100" b="0" i="0" u="none" strike="noStrike" kern="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the</a:t>
            </a:r>
            <a:r>
              <a:rPr kumimoji="0" sz="1100" b="0" i="0" u="none" strike="noStrike" kern="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risk</a:t>
            </a:r>
            <a:r>
              <a:rPr kumimoji="0" sz="1100" b="0" i="0" u="none" strike="noStrike" kern="0" cap="none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of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collisions</a:t>
            </a:r>
            <a:r>
              <a:rPr kumimoji="0" sz="1100" b="0" i="0" u="none" strike="noStrike" kern="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with</a:t>
            </a:r>
            <a:r>
              <a:rPr kumimoji="0" sz="11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other</a:t>
            </a:r>
            <a:r>
              <a:rPr kumimoji="0" sz="1100" b="0" i="0" u="none" strike="noStrike" kern="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vehicles</a:t>
            </a:r>
            <a:r>
              <a:rPr kumimoji="0" sz="1100" b="0" i="0" u="none" strike="noStrike" kern="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or</a:t>
            </a:r>
            <a:r>
              <a:rPr kumimoji="0" sz="1100" b="0" i="0" u="none" strike="noStrike" kern="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fixed</a:t>
            </a:r>
            <a:r>
              <a:rPr kumimoji="0" sz="1100" b="0" i="0" u="none" strike="noStrike" kern="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sz="11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objects.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cs typeface="Segoe UI"/>
            </a:endParaRPr>
          </a:p>
        </p:txBody>
      </p:sp>
      <p:pic>
        <p:nvPicPr>
          <p:cNvPr id="23" name="object 2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1935205" y="127472"/>
            <a:ext cx="228777" cy="228777"/>
          </a:xfrm>
          <a:prstGeom prst="rect">
            <a:avLst/>
          </a:prstGeom>
        </p:spPr>
      </p:pic>
      <p:sp>
        <p:nvSpPr>
          <p:cNvPr id="24" name="object 24"/>
          <p:cNvSpPr txBox="1"/>
          <p:nvPr/>
        </p:nvSpPr>
        <p:spPr>
          <a:xfrm>
            <a:off x="9855200" y="51358"/>
            <a:ext cx="2336800" cy="116840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50800" rIns="0" bIns="0" rtlCol="0">
            <a:spAutoFit/>
          </a:bodyPr>
          <a:lstStyle/>
          <a:p>
            <a:pPr marL="25400" marR="0" lvl="0" indent="0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abowers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5400" marR="0" lvl="0" indent="0" defTabSz="91440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2024-11-</a:t>
            </a:r>
            <a:r>
              <a:rPr kumimoji="0" sz="8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13</a:t>
            </a:r>
            <a:r>
              <a:rPr kumimoji="0" sz="800" b="0" i="1" u="none" strike="noStrike" kern="0" cap="none" spc="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80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16:54:54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5400" marR="0" lvl="0" indent="0" defTabSz="91440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-------------------------------------------</a:t>
            </a:r>
            <a:r>
              <a:rPr kumimoji="0" sz="10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-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5400" marR="1778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"cross slopes correction when </a:t>
            </a:r>
            <a:r>
              <a:rPr kumimoji="0" sz="10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next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overlay comes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through".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62356" y="3103801"/>
            <a:ext cx="646811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690" dirty="0"/>
              <a:t>INTERSECTION</a:t>
            </a:r>
            <a:r>
              <a:rPr spc="160" dirty="0"/>
              <a:t> </a:t>
            </a:r>
            <a:r>
              <a:rPr spc="-785" dirty="0"/>
              <a:t>RECOMMENDATIONS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31832" y="5686161"/>
            <a:ext cx="2373081" cy="1105899"/>
          </a:xfrm>
          <a:prstGeom prst="rect">
            <a:avLst/>
          </a:prstGeom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24388" y="292346"/>
            <a:ext cx="854329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690" dirty="0"/>
              <a:t>INTERSECTION</a:t>
            </a:r>
            <a:r>
              <a:rPr spc="175" dirty="0"/>
              <a:t> </a:t>
            </a:r>
            <a:r>
              <a:rPr spc="-775" dirty="0"/>
              <a:t>RECOMMENDATIONS</a:t>
            </a:r>
            <a:r>
              <a:rPr spc="160" dirty="0"/>
              <a:t> </a:t>
            </a:r>
            <a:r>
              <a:rPr spc="-725" dirty="0"/>
              <a:t>OVERVIEW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37986" y="1193059"/>
            <a:ext cx="11656695" cy="5759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3335" marR="5080" lvl="0" indent="-1270" defTabSz="914400" eaLnBrk="1" fontAlgn="auto" latinLnBrk="0" hangingPunct="1">
              <a:lnSpc>
                <a:spcPct val="100600"/>
              </a:lnSpc>
              <a:spcBef>
                <a:spcPts val="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Recommendations</a:t>
            </a:r>
            <a:r>
              <a:rPr kumimoji="0" sz="1800" b="0" i="0" u="none" strike="noStrike" kern="0" cap="none" spc="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are</a:t>
            </a:r>
            <a:r>
              <a:rPr kumimoji="0" sz="1800" b="0" i="0" u="none" strike="noStrike" kern="0" cap="none" spc="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provided</a:t>
            </a:r>
            <a:r>
              <a:rPr kumimoji="0" sz="1800" b="0" i="0" u="none" strike="noStrike" kern="0" cap="none" spc="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on</a:t>
            </a:r>
            <a:r>
              <a:rPr kumimoji="0" sz="1800" b="0" i="0" u="none" strike="noStrike" kern="0" cap="none" spc="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the</a:t>
            </a:r>
            <a:r>
              <a:rPr kumimoji="0" sz="1800" b="0" i="0" u="none" strike="noStrike" kern="0" cap="none" spc="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following</a:t>
            </a:r>
            <a:r>
              <a:rPr kumimoji="0" sz="1800" b="0" i="0" u="none" strike="noStrike" kern="0" cap="none" spc="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slides</a:t>
            </a:r>
            <a:r>
              <a:rPr kumimoji="0" sz="1800" b="0" i="0" u="none" strike="noStrike" kern="0" cap="none" spc="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for</a:t>
            </a:r>
            <a:r>
              <a:rPr kumimoji="0" sz="1800" b="0" i="0" u="none" strike="noStrike" kern="0" cap="none" spc="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intersections</a:t>
            </a:r>
            <a:r>
              <a:rPr kumimoji="0" sz="1800" b="0" i="0" u="none" strike="noStrike" kern="0" cap="none" spc="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that</a:t>
            </a:r>
            <a:r>
              <a:rPr kumimoji="0" sz="1800" b="0" i="0" u="none" strike="noStrike" kern="0" cap="none" spc="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have</a:t>
            </a:r>
            <a:r>
              <a:rPr kumimoji="0" sz="1800" b="0" i="0" u="none" strike="noStrike" kern="0" cap="none" spc="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a</a:t>
            </a:r>
            <a:r>
              <a:rPr kumimoji="0" sz="1800" b="0" i="0" u="none" strike="noStrike" kern="0" cap="none" spc="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high</a:t>
            </a:r>
            <a:r>
              <a:rPr kumimoji="0" sz="1800" b="0" i="0" u="none" strike="noStrike" kern="0" cap="none" spc="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LOSS,</a:t>
            </a:r>
            <a:r>
              <a:rPr kumimoji="0" sz="1800" b="0" i="0" u="none" strike="noStrike" kern="0" cap="none" spc="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a</a:t>
            </a:r>
            <a:r>
              <a:rPr kumimoji="0" sz="1800" b="0" i="0" u="none" strike="noStrike" kern="0" cap="none" spc="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fatal</a:t>
            </a:r>
            <a:r>
              <a:rPr kumimoji="0" sz="1800" b="0" i="0" u="none" strike="noStrike" kern="0" cap="none" spc="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crash</a:t>
            </a:r>
            <a:r>
              <a:rPr kumimoji="0" sz="1800" b="0" i="0" u="none" strike="noStrike" kern="0" cap="none" spc="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in</a:t>
            </a:r>
            <a:r>
              <a:rPr kumimoji="0" sz="1800" b="0" i="0" u="none" strike="noStrike" kern="0" cap="none" spc="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2023,</a:t>
            </a:r>
            <a:r>
              <a:rPr kumimoji="0" sz="1800" b="0" i="0" u="none" strike="noStrike" kern="0" cap="none" spc="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and/or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an</a:t>
            </a:r>
            <a:r>
              <a:rPr kumimoji="0" sz="18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issue</a:t>
            </a:r>
            <a:r>
              <a:rPr kumimoji="0" sz="18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identified</a:t>
            </a:r>
            <a:r>
              <a:rPr kumimoji="0" sz="18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through</a:t>
            </a:r>
            <a:r>
              <a:rPr kumimoji="0" sz="18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LiDAR</a:t>
            </a:r>
            <a:r>
              <a:rPr kumimoji="0" sz="18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analysis.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1819236"/>
            <a:ext cx="12192000" cy="4325620"/>
            <a:chOff x="0" y="1819236"/>
            <a:chExt cx="12192000" cy="432562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819236"/>
              <a:ext cx="12191999" cy="3875426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9010087" y="2935689"/>
              <a:ext cx="374015" cy="356870"/>
            </a:xfrm>
            <a:custGeom>
              <a:avLst/>
              <a:gdLst/>
              <a:ahLst/>
              <a:cxnLst/>
              <a:rect l="l" t="t" r="r" b="b"/>
              <a:pathLst>
                <a:path w="374015" h="356870">
                  <a:moveTo>
                    <a:pt x="0" y="178168"/>
                  </a:moveTo>
                  <a:lnTo>
                    <a:pt x="6672" y="130804"/>
                  </a:lnTo>
                  <a:lnTo>
                    <a:pt x="25502" y="88243"/>
                  </a:lnTo>
                  <a:lnTo>
                    <a:pt x="54710" y="52184"/>
                  </a:lnTo>
                  <a:lnTo>
                    <a:pt x="92514" y="24325"/>
                  </a:lnTo>
                  <a:lnTo>
                    <a:pt x="137135" y="6364"/>
                  </a:lnTo>
                  <a:lnTo>
                    <a:pt x="186791" y="0"/>
                  </a:lnTo>
                  <a:lnTo>
                    <a:pt x="236453" y="6364"/>
                  </a:lnTo>
                  <a:lnTo>
                    <a:pt x="281077" y="24325"/>
                  </a:lnTo>
                  <a:lnTo>
                    <a:pt x="318884" y="52184"/>
                  </a:lnTo>
                  <a:lnTo>
                    <a:pt x="348092" y="88243"/>
                  </a:lnTo>
                  <a:lnTo>
                    <a:pt x="366923" y="130804"/>
                  </a:lnTo>
                  <a:lnTo>
                    <a:pt x="373595" y="178168"/>
                  </a:lnTo>
                  <a:lnTo>
                    <a:pt x="366923" y="225532"/>
                  </a:lnTo>
                  <a:lnTo>
                    <a:pt x="348092" y="268093"/>
                  </a:lnTo>
                  <a:lnTo>
                    <a:pt x="318884" y="304152"/>
                  </a:lnTo>
                  <a:lnTo>
                    <a:pt x="281077" y="332011"/>
                  </a:lnTo>
                  <a:lnTo>
                    <a:pt x="236453" y="349972"/>
                  </a:lnTo>
                  <a:lnTo>
                    <a:pt x="186791" y="356336"/>
                  </a:lnTo>
                  <a:lnTo>
                    <a:pt x="137135" y="349972"/>
                  </a:lnTo>
                  <a:lnTo>
                    <a:pt x="92514" y="332011"/>
                  </a:lnTo>
                  <a:lnTo>
                    <a:pt x="54710" y="304152"/>
                  </a:lnTo>
                  <a:lnTo>
                    <a:pt x="25502" y="268093"/>
                  </a:lnTo>
                  <a:lnTo>
                    <a:pt x="6672" y="225532"/>
                  </a:lnTo>
                  <a:lnTo>
                    <a:pt x="0" y="178168"/>
                  </a:lnTo>
                  <a:close/>
                </a:path>
              </a:pathLst>
            </a:custGeom>
            <a:ln w="28575">
              <a:solidFill>
                <a:srgbClr val="FFD63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9202999" y="2926044"/>
              <a:ext cx="374015" cy="356870"/>
            </a:xfrm>
            <a:custGeom>
              <a:avLst/>
              <a:gdLst/>
              <a:ahLst/>
              <a:cxnLst/>
              <a:rect l="l" t="t" r="r" b="b"/>
              <a:pathLst>
                <a:path w="374015" h="356870">
                  <a:moveTo>
                    <a:pt x="0" y="178168"/>
                  </a:moveTo>
                  <a:lnTo>
                    <a:pt x="6672" y="130804"/>
                  </a:lnTo>
                  <a:lnTo>
                    <a:pt x="25502" y="88243"/>
                  </a:lnTo>
                  <a:lnTo>
                    <a:pt x="54710" y="52184"/>
                  </a:lnTo>
                  <a:lnTo>
                    <a:pt x="92514" y="24325"/>
                  </a:lnTo>
                  <a:lnTo>
                    <a:pt x="137135" y="6364"/>
                  </a:lnTo>
                  <a:lnTo>
                    <a:pt x="186791" y="0"/>
                  </a:lnTo>
                  <a:lnTo>
                    <a:pt x="236453" y="6364"/>
                  </a:lnTo>
                  <a:lnTo>
                    <a:pt x="281077" y="24325"/>
                  </a:lnTo>
                  <a:lnTo>
                    <a:pt x="318884" y="52184"/>
                  </a:lnTo>
                  <a:lnTo>
                    <a:pt x="348092" y="88243"/>
                  </a:lnTo>
                  <a:lnTo>
                    <a:pt x="366923" y="130804"/>
                  </a:lnTo>
                  <a:lnTo>
                    <a:pt x="373595" y="178168"/>
                  </a:lnTo>
                  <a:lnTo>
                    <a:pt x="366923" y="225532"/>
                  </a:lnTo>
                  <a:lnTo>
                    <a:pt x="348092" y="268093"/>
                  </a:lnTo>
                  <a:lnTo>
                    <a:pt x="318884" y="304152"/>
                  </a:lnTo>
                  <a:lnTo>
                    <a:pt x="281077" y="332011"/>
                  </a:lnTo>
                  <a:lnTo>
                    <a:pt x="236453" y="349972"/>
                  </a:lnTo>
                  <a:lnTo>
                    <a:pt x="186791" y="356336"/>
                  </a:lnTo>
                  <a:lnTo>
                    <a:pt x="137135" y="349972"/>
                  </a:lnTo>
                  <a:lnTo>
                    <a:pt x="92514" y="332011"/>
                  </a:lnTo>
                  <a:lnTo>
                    <a:pt x="54710" y="304152"/>
                  </a:lnTo>
                  <a:lnTo>
                    <a:pt x="25502" y="268093"/>
                  </a:lnTo>
                  <a:lnTo>
                    <a:pt x="6672" y="225532"/>
                  </a:lnTo>
                  <a:lnTo>
                    <a:pt x="0" y="178168"/>
                  </a:lnTo>
                  <a:close/>
                </a:path>
              </a:pathLst>
            </a:custGeom>
            <a:ln w="28575">
              <a:solidFill>
                <a:srgbClr val="FFD63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255966" y="2992119"/>
              <a:ext cx="248373" cy="24051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39235" y="5263473"/>
              <a:ext cx="315319" cy="31531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98386" y="5628386"/>
              <a:ext cx="197009" cy="35633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957182" y="5249186"/>
              <a:ext cx="248373" cy="240512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5827334" y="5628065"/>
              <a:ext cx="508634" cy="502284"/>
            </a:xfrm>
            <a:custGeom>
              <a:avLst/>
              <a:gdLst/>
              <a:ahLst/>
              <a:cxnLst/>
              <a:rect l="l" t="t" r="r" b="b"/>
              <a:pathLst>
                <a:path w="508635" h="502285">
                  <a:moveTo>
                    <a:pt x="0" y="250990"/>
                  </a:moveTo>
                  <a:lnTo>
                    <a:pt x="4092" y="205873"/>
                  </a:lnTo>
                  <a:lnTo>
                    <a:pt x="15892" y="163410"/>
                  </a:lnTo>
                  <a:lnTo>
                    <a:pt x="34681" y="124309"/>
                  </a:lnTo>
                  <a:lnTo>
                    <a:pt x="59743" y="89279"/>
                  </a:lnTo>
                  <a:lnTo>
                    <a:pt x="90361" y="59028"/>
                  </a:lnTo>
                  <a:lnTo>
                    <a:pt x="125816" y="34266"/>
                  </a:lnTo>
                  <a:lnTo>
                    <a:pt x="165392" y="15702"/>
                  </a:lnTo>
                  <a:lnTo>
                    <a:pt x="208372" y="4043"/>
                  </a:lnTo>
                  <a:lnTo>
                    <a:pt x="254038" y="0"/>
                  </a:lnTo>
                  <a:lnTo>
                    <a:pt x="299700" y="4043"/>
                  </a:lnTo>
                  <a:lnTo>
                    <a:pt x="342676" y="15702"/>
                  </a:lnTo>
                  <a:lnTo>
                    <a:pt x="382250" y="34266"/>
                  </a:lnTo>
                  <a:lnTo>
                    <a:pt x="417704" y="59028"/>
                  </a:lnTo>
                  <a:lnTo>
                    <a:pt x="448320" y="89279"/>
                  </a:lnTo>
                  <a:lnTo>
                    <a:pt x="473382" y="124309"/>
                  </a:lnTo>
                  <a:lnTo>
                    <a:pt x="492171" y="163410"/>
                  </a:lnTo>
                  <a:lnTo>
                    <a:pt x="503970" y="205873"/>
                  </a:lnTo>
                  <a:lnTo>
                    <a:pt x="508063" y="250990"/>
                  </a:lnTo>
                  <a:lnTo>
                    <a:pt x="503970" y="296106"/>
                  </a:lnTo>
                  <a:lnTo>
                    <a:pt x="492171" y="338569"/>
                  </a:lnTo>
                  <a:lnTo>
                    <a:pt x="473382" y="377670"/>
                  </a:lnTo>
                  <a:lnTo>
                    <a:pt x="448320" y="412700"/>
                  </a:lnTo>
                  <a:lnTo>
                    <a:pt x="417704" y="442951"/>
                  </a:lnTo>
                  <a:lnTo>
                    <a:pt x="382250" y="467713"/>
                  </a:lnTo>
                  <a:lnTo>
                    <a:pt x="342676" y="486277"/>
                  </a:lnTo>
                  <a:lnTo>
                    <a:pt x="299700" y="497936"/>
                  </a:lnTo>
                  <a:lnTo>
                    <a:pt x="254038" y="501980"/>
                  </a:lnTo>
                  <a:lnTo>
                    <a:pt x="208372" y="497936"/>
                  </a:lnTo>
                  <a:lnTo>
                    <a:pt x="165392" y="486277"/>
                  </a:lnTo>
                  <a:lnTo>
                    <a:pt x="125816" y="467713"/>
                  </a:lnTo>
                  <a:lnTo>
                    <a:pt x="90361" y="442951"/>
                  </a:lnTo>
                  <a:lnTo>
                    <a:pt x="59743" y="412700"/>
                  </a:lnTo>
                  <a:lnTo>
                    <a:pt x="34681" y="377670"/>
                  </a:lnTo>
                  <a:lnTo>
                    <a:pt x="15892" y="338569"/>
                  </a:lnTo>
                  <a:lnTo>
                    <a:pt x="4092" y="296106"/>
                  </a:lnTo>
                  <a:lnTo>
                    <a:pt x="0" y="250990"/>
                  </a:lnTo>
                  <a:close/>
                </a:path>
              </a:pathLst>
            </a:custGeom>
            <a:ln w="28575">
              <a:solidFill>
                <a:srgbClr val="FF4D7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3" name="object 13"/>
          <p:cNvSpPr/>
          <p:nvPr/>
        </p:nvSpPr>
        <p:spPr>
          <a:xfrm>
            <a:off x="5894571" y="6282705"/>
            <a:ext cx="374015" cy="356870"/>
          </a:xfrm>
          <a:custGeom>
            <a:avLst/>
            <a:gdLst/>
            <a:ahLst/>
            <a:cxnLst/>
            <a:rect l="l" t="t" r="r" b="b"/>
            <a:pathLst>
              <a:path w="374014" h="356870">
                <a:moveTo>
                  <a:pt x="0" y="178168"/>
                </a:moveTo>
                <a:lnTo>
                  <a:pt x="6672" y="130804"/>
                </a:lnTo>
                <a:lnTo>
                  <a:pt x="25502" y="88243"/>
                </a:lnTo>
                <a:lnTo>
                  <a:pt x="54710" y="52184"/>
                </a:lnTo>
                <a:lnTo>
                  <a:pt x="92514" y="24325"/>
                </a:lnTo>
                <a:lnTo>
                  <a:pt x="137135" y="6364"/>
                </a:lnTo>
                <a:lnTo>
                  <a:pt x="186791" y="0"/>
                </a:lnTo>
                <a:lnTo>
                  <a:pt x="236453" y="6364"/>
                </a:lnTo>
                <a:lnTo>
                  <a:pt x="281077" y="24325"/>
                </a:lnTo>
                <a:lnTo>
                  <a:pt x="318884" y="52184"/>
                </a:lnTo>
                <a:lnTo>
                  <a:pt x="348092" y="88243"/>
                </a:lnTo>
                <a:lnTo>
                  <a:pt x="366923" y="130804"/>
                </a:lnTo>
                <a:lnTo>
                  <a:pt x="373595" y="178168"/>
                </a:lnTo>
                <a:lnTo>
                  <a:pt x="366923" y="225532"/>
                </a:lnTo>
                <a:lnTo>
                  <a:pt x="348092" y="268093"/>
                </a:lnTo>
                <a:lnTo>
                  <a:pt x="318884" y="304152"/>
                </a:lnTo>
                <a:lnTo>
                  <a:pt x="281077" y="332011"/>
                </a:lnTo>
                <a:lnTo>
                  <a:pt x="236453" y="349972"/>
                </a:lnTo>
                <a:lnTo>
                  <a:pt x="186791" y="356336"/>
                </a:lnTo>
                <a:lnTo>
                  <a:pt x="137135" y="349972"/>
                </a:lnTo>
                <a:lnTo>
                  <a:pt x="92514" y="332011"/>
                </a:lnTo>
                <a:lnTo>
                  <a:pt x="54710" y="304152"/>
                </a:lnTo>
                <a:lnTo>
                  <a:pt x="25502" y="268093"/>
                </a:lnTo>
                <a:lnTo>
                  <a:pt x="6672" y="225532"/>
                </a:lnTo>
                <a:lnTo>
                  <a:pt x="0" y="178168"/>
                </a:lnTo>
                <a:close/>
              </a:path>
            </a:pathLst>
          </a:custGeom>
          <a:ln w="28575">
            <a:solidFill>
              <a:srgbClr val="FFD633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297429" y="5292252"/>
            <a:ext cx="11074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Side Street</a:t>
            </a:r>
            <a:r>
              <a:rPr kumimoji="0" sz="12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STOP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297429" y="5688949"/>
            <a:ext cx="3683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Signal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420562" y="6364539"/>
            <a:ext cx="31178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LIDAR-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Identified</a:t>
            </a:r>
            <a:r>
              <a:rPr kumimoji="0" sz="12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Intersection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Sight</a:t>
            </a:r>
            <a:r>
              <a:rPr kumimoji="0" sz="120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Distance</a:t>
            </a:r>
            <a:r>
              <a:rPr kumimoji="0" sz="12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Issue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410961" y="5775055"/>
            <a:ext cx="17094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2023</a:t>
            </a:r>
            <a:r>
              <a:rPr kumimoji="0" sz="12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Fatal</a:t>
            </a:r>
            <a:r>
              <a:rPr kumimoji="0" sz="1200" b="0" i="0" u="none" strike="noStrike" kern="0" cap="none" spc="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Crash 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Locations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54093" y="2826208"/>
            <a:ext cx="12152630" cy="3966210"/>
            <a:chOff x="54093" y="2826208"/>
            <a:chExt cx="12152630" cy="3966210"/>
          </a:xfrm>
        </p:grpSpPr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731831" y="5686161"/>
              <a:ext cx="2373081" cy="110589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4150" y="3151098"/>
              <a:ext cx="189534" cy="18992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24879" y="3141446"/>
              <a:ext cx="189531" cy="189927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40043" y="3151089"/>
              <a:ext cx="189533" cy="189924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971080" y="3025698"/>
              <a:ext cx="189534" cy="189925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694498" y="3016050"/>
              <a:ext cx="189534" cy="189925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398624" y="3006407"/>
              <a:ext cx="189534" cy="189923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132976" y="2975851"/>
              <a:ext cx="136242" cy="240593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306590" y="2975851"/>
              <a:ext cx="136240" cy="240592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919267" y="3025699"/>
              <a:ext cx="189532" cy="189915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4093" y="3127161"/>
              <a:ext cx="248373" cy="240512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00346" y="3127160"/>
              <a:ext cx="248373" cy="240512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94827" y="3117513"/>
              <a:ext cx="248373" cy="240512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2730558" y="3093213"/>
              <a:ext cx="226695" cy="228600"/>
            </a:xfrm>
            <a:custGeom>
              <a:avLst/>
              <a:gdLst/>
              <a:ahLst/>
              <a:cxnLst/>
              <a:rect l="l" t="t" r="r" b="b"/>
              <a:pathLst>
                <a:path w="226694" h="228600">
                  <a:moveTo>
                    <a:pt x="0" y="114173"/>
                  </a:moveTo>
                  <a:lnTo>
                    <a:pt x="8901" y="69731"/>
                  </a:lnTo>
                  <a:lnTo>
                    <a:pt x="33175" y="33440"/>
                  </a:lnTo>
                  <a:lnTo>
                    <a:pt x="69180" y="8972"/>
                  </a:lnTo>
                  <a:lnTo>
                    <a:pt x="113271" y="0"/>
                  </a:lnTo>
                  <a:lnTo>
                    <a:pt x="157362" y="8972"/>
                  </a:lnTo>
                  <a:lnTo>
                    <a:pt x="193367" y="33440"/>
                  </a:lnTo>
                  <a:lnTo>
                    <a:pt x="217641" y="69731"/>
                  </a:lnTo>
                  <a:lnTo>
                    <a:pt x="226542" y="114173"/>
                  </a:lnTo>
                  <a:lnTo>
                    <a:pt x="217641" y="158614"/>
                  </a:lnTo>
                  <a:lnTo>
                    <a:pt x="193367" y="194905"/>
                  </a:lnTo>
                  <a:lnTo>
                    <a:pt x="157362" y="219373"/>
                  </a:lnTo>
                  <a:lnTo>
                    <a:pt x="113271" y="228346"/>
                  </a:lnTo>
                  <a:lnTo>
                    <a:pt x="69180" y="219373"/>
                  </a:lnTo>
                  <a:lnTo>
                    <a:pt x="33175" y="194905"/>
                  </a:lnTo>
                  <a:lnTo>
                    <a:pt x="8901" y="158614"/>
                  </a:lnTo>
                  <a:lnTo>
                    <a:pt x="0" y="114173"/>
                  </a:lnTo>
                  <a:close/>
                </a:path>
              </a:pathLst>
            </a:custGeom>
            <a:ln w="28575">
              <a:solidFill>
                <a:srgbClr val="F17B3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33" name="object 3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931384" y="3001766"/>
              <a:ext cx="248373" cy="240512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54802" y="2992121"/>
              <a:ext cx="248373" cy="240512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68573" y="2972828"/>
              <a:ext cx="248373" cy="240512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7524954" y="2850141"/>
              <a:ext cx="508634" cy="502284"/>
            </a:xfrm>
            <a:custGeom>
              <a:avLst/>
              <a:gdLst/>
              <a:ahLst/>
              <a:cxnLst/>
              <a:rect l="l" t="t" r="r" b="b"/>
              <a:pathLst>
                <a:path w="508634" h="502285">
                  <a:moveTo>
                    <a:pt x="0" y="250990"/>
                  </a:moveTo>
                  <a:lnTo>
                    <a:pt x="4092" y="205873"/>
                  </a:lnTo>
                  <a:lnTo>
                    <a:pt x="15892" y="163410"/>
                  </a:lnTo>
                  <a:lnTo>
                    <a:pt x="34681" y="124309"/>
                  </a:lnTo>
                  <a:lnTo>
                    <a:pt x="59743" y="89279"/>
                  </a:lnTo>
                  <a:lnTo>
                    <a:pt x="90361" y="59028"/>
                  </a:lnTo>
                  <a:lnTo>
                    <a:pt x="125816" y="34266"/>
                  </a:lnTo>
                  <a:lnTo>
                    <a:pt x="165392" y="15702"/>
                  </a:lnTo>
                  <a:lnTo>
                    <a:pt x="208372" y="4043"/>
                  </a:lnTo>
                  <a:lnTo>
                    <a:pt x="254038" y="0"/>
                  </a:lnTo>
                  <a:lnTo>
                    <a:pt x="299700" y="4043"/>
                  </a:lnTo>
                  <a:lnTo>
                    <a:pt x="342676" y="15702"/>
                  </a:lnTo>
                  <a:lnTo>
                    <a:pt x="382250" y="34266"/>
                  </a:lnTo>
                  <a:lnTo>
                    <a:pt x="417704" y="59028"/>
                  </a:lnTo>
                  <a:lnTo>
                    <a:pt x="448320" y="89279"/>
                  </a:lnTo>
                  <a:lnTo>
                    <a:pt x="473382" y="124309"/>
                  </a:lnTo>
                  <a:lnTo>
                    <a:pt x="492171" y="163410"/>
                  </a:lnTo>
                  <a:lnTo>
                    <a:pt x="503970" y="205873"/>
                  </a:lnTo>
                  <a:lnTo>
                    <a:pt x="508063" y="250990"/>
                  </a:lnTo>
                  <a:lnTo>
                    <a:pt x="503970" y="296106"/>
                  </a:lnTo>
                  <a:lnTo>
                    <a:pt x="492171" y="338569"/>
                  </a:lnTo>
                  <a:lnTo>
                    <a:pt x="473382" y="377670"/>
                  </a:lnTo>
                  <a:lnTo>
                    <a:pt x="448320" y="412700"/>
                  </a:lnTo>
                  <a:lnTo>
                    <a:pt x="417704" y="442951"/>
                  </a:lnTo>
                  <a:lnTo>
                    <a:pt x="382250" y="467713"/>
                  </a:lnTo>
                  <a:lnTo>
                    <a:pt x="342676" y="486277"/>
                  </a:lnTo>
                  <a:lnTo>
                    <a:pt x="299700" y="497936"/>
                  </a:lnTo>
                  <a:lnTo>
                    <a:pt x="254038" y="501980"/>
                  </a:lnTo>
                  <a:lnTo>
                    <a:pt x="208372" y="497936"/>
                  </a:lnTo>
                  <a:lnTo>
                    <a:pt x="165392" y="486277"/>
                  </a:lnTo>
                  <a:lnTo>
                    <a:pt x="125816" y="467713"/>
                  </a:lnTo>
                  <a:lnTo>
                    <a:pt x="90361" y="442951"/>
                  </a:lnTo>
                  <a:lnTo>
                    <a:pt x="59743" y="412700"/>
                  </a:lnTo>
                  <a:lnTo>
                    <a:pt x="34681" y="377670"/>
                  </a:lnTo>
                  <a:lnTo>
                    <a:pt x="15892" y="338569"/>
                  </a:lnTo>
                  <a:lnTo>
                    <a:pt x="4092" y="296106"/>
                  </a:lnTo>
                  <a:lnTo>
                    <a:pt x="0" y="250990"/>
                  </a:lnTo>
                  <a:close/>
                </a:path>
              </a:pathLst>
            </a:custGeom>
            <a:ln w="28575">
              <a:solidFill>
                <a:srgbClr val="FF4D7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object 37"/>
            <p:cNvSpPr/>
            <p:nvPr/>
          </p:nvSpPr>
          <p:spPr>
            <a:xfrm>
              <a:off x="8238726" y="2840495"/>
              <a:ext cx="508634" cy="502284"/>
            </a:xfrm>
            <a:custGeom>
              <a:avLst/>
              <a:gdLst/>
              <a:ahLst/>
              <a:cxnLst/>
              <a:rect l="l" t="t" r="r" b="b"/>
              <a:pathLst>
                <a:path w="508634" h="502285">
                  <a:moveTo>
                    <a:pt x="0" y="250990"/>
                  </a:moveTo>
                  <a:lnTo>
                    <a:pt x="4092" y="205873"/>
                  </a:lnTo>
                  <a:lnTo>
                    <a:pt x="15892" y="163410"/>
                  </a:lnTo>
                  <a:lnTo>
                    <a:pt x="34681" y="124309"/>
                  </a:lnTo>
                  <a:lnTo>
                    <a:pt x="59743" y="89279"/>
                  </a:lnTo>
                  <a:lnTo>
                    <a:pt x="90361" y="59028"/>
                  </a:lnTo>
                  <a:lnTo>
                    <a:pt x="125816" y="34266"/>
                  </a:lnTo>
                  <a:lnTo>
                    <a:pt x="165392" y="15702"/>
                  </a:lnTo>
                  <a:lnTo>
                    <a:pt x="208372" y="4043"/>
                  </a:lnTo>
                  <a:lnTo>
                    <a:pt x="254038" y="0"/>
                  </a:lnTo>
                  <a:lnTo>
                    <a:pt x="299700" y="4043"/>
                  </a:lnTo>
                  <a:lnTo>
                    <a:pt x="342676" y="15702"/>
                  </a:lnTo>
                  <a:lnTo>
                    <a:pt x="382250" y="34266"/>
                  </a:lnTo>
                  <a:lnTo>
                    <a:pt x="417704" y="59028"/>
                  </a:lnTo>
                  <a:lnTo>
                    <a:pt x="448320" y="89279"/>
                  </a:lnTo>
                  <a:lnTo>
                    <a:pt x="473382" y="124309"/>
                  </a:lnTo>
                  <a:lnTo>
                    <a:pt x="492171" y="163410"/>
                  </a:lnTo>
                  <a:lnTo>
                    <a:pt x="503970" y="205873"/>
                  </a:lnTo>
                  <a:lnTo>
                    <a:pt x="508063" y="250990"/>
                  </a:lnTo>
                  <a:lnTo>
                    <a:pt x="503970" y="296106"/>
                  </a:lnTo>
                  <a:lnTo>
                    <a:pt x="492171" y="338569"/>
                  </a:lnTo>
                  <a:lnTo>
                    <a:pt x="473382" y="377670"/>
                  </a:lnTo>
                  <a:lnTo>
                    <a:pt x="448320" y="412700"/>
                  </a:lnTo>
                  <a:lnTo>
                    <a:pt x="417704" y="442951"/>
                  </a:lnTo>
                  <a:lnTo>
                    <a:pt x="382250" y="467713"/>
                  </a:lnTo>
                  <a:lnTo>
                    <a:pt x="342676" y="486277"/>
                  </a:lnTo>
                  <a:lnTo>
                    <a:pt x="299700" y="497936"/>
                  </a:lnTo>
                  <a:lnTo>
                    <a:pt x="254038" y="501980"/>
                  </a:lnTo>
                  <a:lnTo>
                    <a:pt x="208372" y="497936"/>
                  </a:lnTo>
                  <a:lnTo>
                    <a:pt x="165392" y="486277"/>
                  </a:lnTo>
                  <a:lnTo>
                    <a:pt x="125816" y="467713"/>
                  </a:lnTo>
                  <a:lnTo>
                    <a:pt x="90361" y="442951"/>
                  </a:lnTo>
                  <a:lnTo>
                    <a:pt x="59743" y="412700"/>
                  </a:lnTo>
                  <a:lnTo>
                    <a:pt x="34681" y="377670"/>
                  </a:lnTo>
                  <a:lnTo>
                    <a:pt x="15892" y="338569"/>
                  </a:lnTo>
                  <a:lnTo>
                    <a:pt x="4092" y="296106"/>
                  </a:lnTo>
                  <a:lnTo>
                    <a:pt x="0" y="250990"/>
                  </a:lnTo>
                  <a:close/>
                </a:path>
              </a:pathLst>
            </a:custGeom>
            <a:ln w="28575">
              <a:solidFill>
                <a:srgbClr val="FF4D7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object 38"/>
            <p:cNvSpPr/>
            <p:nvPr/>
          </p:nvSpPr>
          <p:spPr>
            <a:xfrm>
              <a:off x="11759357" y="2859787"/>
              <a:ext cx="433070" cy="502284"/>
            </a:xfrm>
            <a:custGeom>
              <a:avLst/>
              <a:gdLst/>
              <a:ahLst/>
              <a:cxnLst/>
              <a:rect l="l" t="t" r="r" b="b"/>
              <a:pathLst>
                <a:path w="433070" h="502285">
                  <a:moveTo>
                    <a:pt x="432642" y="428192"/>
                  </a:moveTo>
                  <a:lnTo>
                    <a:pt x="382250" y="467713"/>
                  </a:lnTo>
                  <a:lnTo>
                    <a:pt x="342676" y="486277"/>
                  </a:lnTo>
                  <a:lnTo>
                    <a:pt x="299700" y="497936"/>
                  </a:lnTo>
                  <a:lnTo>
                    <a:pt x="254038" y="501980"/>
                  </a:lnTo>
                  <a:lnTo>
                    <a:pt x="208372" y="497936"/>
                  </a:lnTo>
                  <a:lnTo>
                    <a:pt x="165392" y="486277"/>
                  </a:lnTo>
                  <a:lnTo>
                    <a:pt x="125816" y="467713"/>
                  </a:lnTo>
                  <a:lnTo>
                    <a:pt x="90361" y="442951"/>
                  </a:lnTo>
                  <a:lnTo>
                    <a:pt x="59743" y="412700"/>
                  </a:lnTo>
                  <a:lnTo>
                    <a:pt x="34681" y="377670"/>
                  </a:lnTo>
                  <a:lnTo>
                    <a:pt x="15892" y="338569"/>
                  </a:lnTo>
                  <a:lnTo>
                    <a:pt x="4092" y="296106"/>
                  </a:lnTo>
                  <a:lnTo>
                    <a:pt x="0" y="250990"/>
                  </a:lnTo>
                  <a:lnTo>
                    <a:pt x="4092" y="205873"/>
                  </a:lnTo>
                  <a:lnTo>
                    <a:pt x="15892" y="163410"/>
                  </a:lnTo>
                  <a:lnTo>
                    <a:pt x="34681" y="124309"/>
                  </a:lnTo>
                  <a:lnTo>
                    <a:pt x="59743" y="89279"/>
                  </a:lnTo>
                  <a:lnTo>
                    <a:pt x="90361" y="59028"/>
                  </a:lnTo>
                  <a:lnTo>
                    <a:pt x="125816" y="34266"/>
                  </a:lnTo>
                  <a:lnTo>
                    <a:pt x="165392" y="15702"/>
                  </a:lnTo>
                  <a:lnTo>
                    <a:pt x="208372" y="4043"/>
                  </a:lnTo>
                  <a:lnTo>
                    <a:pt x="254038" y="0"/>
                  </a:lnTo>
                  <a:lnTo>
                    <a:pt x="299700" y="4043"/>
                  </a:lnTo>
                  <a:lnTo>
                    <a:pt x="342676" y="15702"/>
                  </a:lnTo>
                  <a:lnTo>
                    <a:pt x="382250" y="34266"/>
                  </a:lnTo>
                  <a:lnTo>
                    <a:pt x="417704" y="59028"/>
                  </a:lnTo>
                  <a:lnTo>
                    <a:pt x="432642" y="73787"/>
                  </a:lnTo>
                </a:path>
              </a:pathLst>
            </a:custGeom>
            <a:ln w="28575">
              <a:solidFill>
                <a:srgbClr val="FF4D7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object 39"/>
            <p:cNvSpPr/>
            <p:nvPr/>
          </p:nvSpPr>
          <p:spPr>
            <a:xfrm>
              <a:off x="2653658" y="3022503"/>
              <a:ext cx="374015" cy="356870"/>
            </a:xfrm>
            <a:custGeom>
              <a:avLst/>
              <a:gdLst/>
              <a:ahLst/>
              <a:cxnLst/>
              <a:rect l="l" t="t" r="r" b="b"/>
              <a:pathLst>
                <a:path w="374014" h="356870">
                  <a:moveTo>
                    <a:pt x="0" y="178168"/>
                  </a:moveTo>
                  <a:lnTo>
                    <a:pt x="6672" y="130804"/>
                  </a:lnTo>
                  <a:lnTo>
                    <a:pt x="25502" y="88243"/>
                  </a:lnTo>
                  <a:lnTo>
                    <a:pt x="54710" y="52184"/>
                  </a:lnTo>
                  <a:lnTo>
                    <a:pt x="92514" y="24325"/>
                  </a:lnTo>
                  <a:lnTo>
                    <a:pt x="137135" y="6364"/>
                  </a:lnTo>
                  <a:lnTo>
                    <a:pt x="186791" y="0"/>
                  </a:lnTo>
                  <a:lnTo>
                    <a:pt x="236453" y="6364"/>
                  </a:lnTo>
                  <a:lnTo>
                    <a:pt x="281077" y="24325"/>
                  </a:lnTo>
                  <a:lnTo>
                    <a:pt x="318884" y="52184"/>
                  </a:lnTo>
                  <a:lnTo>
                    <a:pt x="348092" y="88243"/>
                  </a:lnTo>
                  <a:lnTo>
                    <a:pt x="366923" y="130804"/>
                  </a:lnTo>
                  <a:lnTo>
                    <a:pt x="373595" y="178168"/>
                  </a:lnTo>
                  <a:lnTo>
                    <a:pt x="366923" y="225532"/>
                  </a:lnTo>
                  <a:lnTo>
                    <a:pt x="348092" y="268093"/>
                  </a:lnTo>
                  <a:lnTo>
                    <a:pt x="318884" y="304152"/>
                  </a:lnTo>
                  <a:lnTo>
                    <a:pt x="281077" y="332011"/>
                  </a:lnTo>
                  <a:lnTo>
                    <a:pt x="236453" y="349972"/>
                  </a:lnTo>
                  <a:lnTo>
                    <a:pt x="186791" y="356336"/>
                  </a:lnTo>
                  <a:lnTo>
                    <a:pt x="137135" y="349972"/>
                  </a:lnTo>
                  <a:lnTo>
                    <a:pt x="92514" y="332011"/>
                  </a:lnTo>
                  <a:lnTo>
                    <a:pt x="54710" y="304152"/>
                  </a:lnTo>
                  <a:lnTo>
                    <a:pt x="25502" y="268093"/>
                  </a:lnTo>
                  <a:lnTo>
                    <a:pt x="6672" y="225532"/>
                  </a:lnTo>
                  <a:lnTo>
                    <a:pt x="0" y="178168"/>
                  </a:lnTo>
                  <a:close/>
                </a:path>
              </a:pathLst>
            </a:custGeom>
            <a:ln w="28575">
              <a:solidFill>
                <a:srgbClr val="FFD63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object 40"/>
            <p:cNvSpPr/>
            <p:nvPr/>
          </p:nvSpPr>
          <p:spPr>
            <a:xfrm>
              <a:off x="8305962" y="2916398"/>
              <a:ext cx="374015" cy="356870"/>
            </a:xfrm>
            <a:custGeom>
              <a:avLst/>
              <a:gdLst/>
              <a:ahLst/>
              <a:cxnLst/>
              <a:rect l="l" t="t" r="r" b="b"/>
              <a:pathLst>
                <a:path w="374015" h="356870">
                  <a:moveTo>
                    <a:pt x="0" y="178168"/>
                  </a:moveTo>
                  <a:lnTo>
                    <a:pt x="6672" y="130804"/>
                  </a:lnTo>
                  <a:lnTo>
                    <a:pt x="25502" y="88243"/>
                  </a:lnTo>
                  <a:lnTo>
                    <a:pt x="54710" y="52184"/>
                  </a:lnTo>
                  <a:lnTo>
                    <a:pt x="92514" y="24325"/>
                  </a:lnTo>
                  <a:lnTo>
                    <a:pt x="137135" y="6364"/>
                  </a:lnTo>
                  <a:lnTo>
                    <a:pt x="186791" y="0"/>
                  </a:lnTo>
                  <a:lnTo>
                    <a:pt x="236453" y="6364"/>
                  </a:lnTo>
                  <a:lnTo>
                    <a:pt x="281077" y="24325"/>
                  </a:lnTo>
                  <a:lnTo>
                    <a:pt x="318884" y="52184"/>
                  </a:lnTo>
                  <a:lnTo>
                    <a:pt x="348092" y="88243"/>
                  </a:lnTo>
                  <a:lnTo>
                    <a:pt x="366923" y="130804"/>
                  </a:lnTo>
                  <a:lnTo>
                    <a:pt x="373595" y="178168"/>
                  </a:lnTo>
                  <a:lnTo>
                    <a:pt x="366923" y="225532"/>
                  </a:lnTo>
                  <a:lnTo>
                    <a:pt x="348092" y="268093"/>
                  </a:lnTo>
                  <a:lnTo>
                    <a:pt x="318884" y="304152"/>
                  </a:lnTo>
                  <a:lnTo>
                    <a:pt x="281077" y="332011"/>
                  </a:lnTo>
                  <a:lnTo>
                    <a:pt x="236453" y="349972"/>
                  </a:lnTo>
                  <a:lnTo>
                    <a:pt x="186791" y="356336"/>
                  </a:lnTo>
                  <a:lnTo>
                    <a:pt x="137135" y="349972"/>
                  </a:lnTo>
                  <a:lnTo>
                    <a:pt x="92514" y="332011"/>
                  </a:lnTo>
                  <a:lnTo>
                    <a:pt x="54710" y="304152"/>
                  </a:lnTo>
                  <a:lnTo>
                    <a:pt x="25502" y="268093"/>
                  </a:lnTo>
                  <a:lnTo>
                    <a:pt x="6672" y="225532"/>
                  </a:lnTo>
                  <a:lnTo>
                    <a:pt x="0" y="178168"/>
                  </a:lnTo>
                  <a:close/>
                </a:path>
              </a:pathLst>
            </a:custGeom>
            <a:ln w="28575">
              <a:solidFill>
                <a:srgbClr val="FFD63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41" name="object 4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776538" y="3072307"/>
              <a:ext cx="141261" cy="259880"/>
            </a:xfrm>
            <a:prstGeom prst="rect">
              <a:avLst/>
            </a:prstGeom>
          </p:spPr>
        </p:pic>
      </p:grpSp>
      <p:sp>
        <p:nvSpPr>
          <p:cNvPr id="42" name="object 42"/>
          <p:cNvSpPr txBox="1"/>
          <p:nvPr/>
        </p:nvSpPr>
        <p:spPr>
          <a:xfrm>
            <a:off x="2929075" y="4882891"/>
            <a:ext cx="160401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TYPE</a:t>
            </a:r>
            <a:r>
              <a:rPr kumimoji="0" sz="140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OF</a:t>
            </a:r>
            <a:r>
              <a:rPr kumimoji="0" sz="14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CONTROL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5859567" y="4882891"/>
            <a:ext cx="2289175" cy="5911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ROAD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SAFETY</a:t>
            </a:r>
            <a:r>
              <a:rPr kumimoji="0" sz="1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ISSUE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563880" marR="0" lvl="0" indent="0" defTabSz="914400" eaLnBrk="1" fontAlgn="auto" latinLnBrk="0" hangingPunct="1">
              <a:lnSpc>
                <a:spcPct val="100000"/>
              </a:lnSpc>
              <a:spcBef>
                <a:spcPts val="13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High</a:t>
            </a:r>
            <a:r>
              <a:rPr kumimoji="0" sz="12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LOSS</a:t>
            </a:r>
            <a:r>
              <a:rPr kumimoji="0" sz="12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Crash</a:t>
            </a:r>
            <a:r>
              <a:rPr kumimoji="0" sz="12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Locations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32047" y="1024720"/>
            <a:ext cx="3431540" cy="1073150"/>
          </a:xfrm>
          <a:prstGeom prst="rect">
            <a:avLst/>
          </a:prstGeom>
        </p:spPr>
        <p:txBody>
          <a:bodyPr vert="horz" wrap="square" lIns="0" tIns="62229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48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400" b="1" i="0" u="none" strike="noStrike" kern="0" cap="none" spc="-13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CO</a:t>
            </a:r>
            <a:r>
              <a:rPr kumimoji="0" sz="4400" b="1" i="0" u="none" strike="noStrike" kern="0" cap="none" spc="2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14</a:t>
            </a:r>
            <a:r>
              <a:rPr kumimoji="0" sz="4400" b="1" i="0" u="none" strike="noStrike" kern="0" cap="none" spc="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4400" b="1" i="0" u="none" strike="noStrike" kern="0" cap="none" spc="-6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&amp;</a:t>
            </a:r>
            <a:r>
              <a:rPr kumimoji="0" sz="4400" b="1" i="0" u="none" strike="noStrike" kern="0" cap="none" spc="20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4400" b="1" i="0" u="none" strike="noStrike" kern="0" cap="none" spc="-7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LCR</a:t>
            </a:r>
            <a:r>
              <a:rPr kumimoji="0" sz="4400" b="1" i="0" u="none" strike="noStrike" kern="0" cap="none" spc="2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4400" b="1" i="0" u="none" strike="noStrike" kern="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5</a:t>
            </a:r>
            <a:endParaRPr kumimoji="0" sz="4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-1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Control:</a:t>
            </a:r>
            <a:r>
              <a:rPr kumimoji="0" sz="2000" b="1" i="0" u="none" strike="noStrike" kern="0" cap="none" spc="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2000" b="1" i="0" u="none" strike="noStrike" kern="0" cap="none" spc="-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Side-</a:t>
            </a:r>
            <a:r>
              <a:rPr kumimoji="0" sz="2000" b="1" i="0" u="none" strike="noStrike" kern="0" cap="none" spc="-1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street</a:t>
            </a:r>
            <a:r>
              <a:rPr kumimoji="0" sz="2000" b="1" i="0" u="none" strike="noStrike" kern="0" cap="none" spc="1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2000" b="1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Stop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74" y="3164827"/>
            <a:ext cx="5208205" cy="3693170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5570864" y="593352"/>
            <a:ext cx="3840479" cy="274320"/>
          </a:xfrm>
          <a:custGeom>
            <a:avLst/>
            <a:gdLst/>
            <a:ahLst/>
            <a:cxnLst/>
            <a:rect l="l" t="t" r="r" b="b"/>
            <a:pathLst>
              <a:path w="3840479" h="274319">
                <a:moveTo>
                  <a:pt x="3703320" y="0"/>
                </a:moveTo>
                <a:lnTo>
                  <a:pt x="137160" y="0"/>
                </a:lnTo>
                <a:lnTo>
                  <a:pt x="93805" y="6992"/>
                </a:lnTo>
                <a:lnTo>
                  <a:pt x="56153" y="26462"/>
                </a:lnTo>
                <a:lnTo>
                  <a:pt x="26462" y="56153"/>
                </a:lnTo>
                <a:lnTo>
                  <a:pt x="6992" y="93805"/>
                </a:lnTo>
                <a:lnTo>
                  <a:pt x="0" y="137160"/>
                </a:lnTo>
                <a:lnTo>
                  <a:pt x="6992" y="180514"/>
                </a:lnTo>
                <a:lnTo>
                  <a:pt x="26462" y="218166"/>
                </a:lnTo>
                <a:lnTo>
                  <a:pt x="56153" y="247857"/>
                </a:lnTo>
                <a:lnTo>
                  <a:pt x="93805" y="267327"/>
                </a:lnTo>
                <a:lnTo>
                  <a:pt x="137160" y="274320"/>
                </a:lnTo>
                <a:lnTo>
                  <a:pt x="3703320" y="274320"/>
                </a:lnTo>
                <a:lnTo>
                  <a:pt x="3746674" y="267327"/>
                </a:lnTo>
                <a:lnTo>
                  <a:pt x="3784326" y="247857"/>
                </a:lnTo>
                <a:lnTo>
                  <a:pt x="3814017" y="218166"/>
                </a:lnTo>
                <a:lnTo>
                  <a:pt x="3833487" y="180514"/>
                </a:lnTo>
                <a:lnTo>
                  <a:pt x="3840479" y="137160"/>
                </a:lnTo>
                <a:lnTo>
                  <a:pt x="3833487" y="93805"/>
                </a:lnTo>
                <a:lnTo>
                  <a:pt x="3814017" y="56153"/>
                </a:lnTo>
                <a:lnTo>
                  <a:pt x="3784326" y="26462"/>
                </a:lnTo>
                <a:lnTo>
                  <a:pt x="3746674" y="6992"/>
                </a:lnTo>
                <a:lnTo>
                  <a:pt x="3703320" y="0"/>
                </a:lnTo>
                <a:close/>
              </a:path>
            </a:pathLst>
          </a:custGeom>
          <a:solidFill>
            <a:srgbClr val="ED6C4D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773301" y="429639"/>
            <a:ext cx="1782445" cy="1987550"/>
          </a:xfrm>
          <a:prstGeom prst="rect">
            <a:avLst/>
          </a:prstGeom>
        </p:spPr>
        <p:txBody>
          <a:bodyPr vert="horz" wrap="square" lIns="0" tIns="14732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-4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CRASH</a:t>
            </a:r>
            <a:r>
              <a:rPr kumimoji="0" sz="1800" b="1" i="0" u="none" strike="noStrike" kern="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1" i="0" u="none" strike="noStrike" kern="0" cap="none" spc="-3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REPORT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226695" marR="0" lvl="0" indent="0" defTabSz="914400" eaLnBrk="1" fontAlgn="auto" latinLnBrk="0" hangingPunct="1">
              <a:lnSpc>
                <a:spcPct val="100000"/>
              </a:lnSpc>
              <a:spcBef>
                <a:spcPts val="11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heavy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12</a:t>
            </a:r>
            <a:r>
              <a:rPr kumimoji="0" sz="2000" b="1" i="0" u="heavy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 </a:t>
            </a:r>
            <a:r>
              <a:rPr kumimoji="0" sz="1400" b="0" i="0" u="heavy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Total</a:t>
            </a:r>
            <a:r>
              <a:rPr kumimoji="0" sz="1400" b="0" i="0" u="heavy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 </a:t>
            </a:r>
            <a:r>
              <a:rPr kumimoji="0" sz="1400" b="0" i="0" u="heavy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Crashes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226695" marR="0" lvl="0" indent="0" defTabSz="9144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6</a:t>
            </a:r>
            <a:r>
              <a:rPr kumimoji="0" sz="2000" b="1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Broadside</a:t>
            </a:r>
            <a:r>
              <a:rPr kumimoji="0" sz="1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Crashes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569595" marR="0" lvl="0" indent="-342900" defTabSz="914400" eaLnBrk="1" fontAlgn="auto" latinLnBrk="0" hangingPunct="1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569595" algn="l"/>
              </a:tabLst>
              <a:defRPr/>
            </a:pPr>
            <a:r>
              <a:rPr kumimoji="0" sz="1200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rPr>
              <a:t>5</a:t>
            </a:r>
            <a:r>
              <a:rPr kumimoji="0" sz="1200" b="1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rPr>
              <a:t> </a:t>
            </a:r>
            <a:r>
              <a:rPr kumimoji="0" sz="125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NBT/EBT</a:t>
            </a:r>
            <a:r>
              <a:rPr kumimoji="0" sz="1250" b="0" i="1" u="none" strike="noStrike" kern="0" cap="none" spc="-1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25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Crashes</a:t>
            </a:r>
            <a:endParaRPr kumimoji="0" sz="12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226695" marR="0" lvl="0" indent="0" defTabSz="914400" eaLnBrk="1" fontAlgn="auto" latinLnBrk="0" hangingPunct="1">
              <a:lnSpc>
                <a:spcPct val="100000"/>
              </a:lnSpc>
              <a:spcBef>
                <a:spcPts val="7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4</a:t>
            </a:r>
            <a:r>
              <a:rPr kumimoji="0" sz="2000" b="1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Rear-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End</a:t>
            </a:r>
            <a:r>
              <a:rPr kumimoji="0" sz="1400" b="0" i="0" u="none" strike="noStrike" kern="0" cap="none" spc="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Crashes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596383" y="602846"/>
            <a:ext cx="2194560" cy="274320"/>
          </a:xfrm>
          <a:custGeom>
            <a:avLst/>
            <a:gdLst/>
            <a:ahLst/>
            <a:cxnLst/>
            <a:rect l="l" t="t" r="r" b="b"/>
            <a:pathLst>
              <a:path w="2194559" h="274319">
                <a:moveTo>
                  <a:pt x="2057400" y="0"/>
                </a:moveTo>
                <a:lnTo>
                  <a:pt x="137160" y="0"/>
                </a:lnTo>
                <a:lnTo>
                  <a:pt x="93805" y="6992"/>
                </a:lnTo>
                <a:lnTo>
                  <a:pt x="56153" y="26462"/>
                </a:lnTo>
                <a:lnTo>
                  <a:pt x="26462" y="56153"/>
                </a:lnTo>
                <a:lnTo>
                  <a:pt x="6992" y="93805"/>
                </a:lnTo>
                <a:lnTo>
                  <a:pt x="0" y="137160"/>
                </a:lnTo>
                <a:lnTo>
                  <a:pt x="6992" y="180514"/>
                </a:lnTo>
                <a:lnTo>
                  <a:pt x="26462" y="218166"/>
                </a:lnTo>
                <a:lnTo>
                  <a:pt x="56153" y="247857"/>
                </a:lnTo>
                <a:lnTo>
                  <a:pt x="93805" y="267327"/>
                </a:lnTo>
                <a:lnTo>
                  <a:pt x="137160" y="274320"/>
                </a:lnTo>
                <a:lnTo>
                  <a:pt x="2057400" y="274320"/>
                </a:lnTo>
                <a:lnTo>
                  <a:pt x="2100754" y="267327"/>
                </a:lnTo>
                <a:lnTo>
                  <a:pt x="2138406" y="247857"/>
                </a:lnTo>
                <a:lnTo>
                  <a:pt x="2168097" y="218166"/>
                </a:lnTo>
                <a:lnTo>
                  <a:pt x="2187567" y="180514"/>
                </a:lnTo>
                <a:lnTo>
                  <a:pt x="2194560" y="137160"/>
                </a:lnTo>
                <a:lnTo>
                  <a:pt x="2187567" y="93805"/>
                </a:lnTo>
                <a:lnTo>
                  <a:pt x="2168097" y="56153"/>
                </a:lnTo>
                <a:lnTo>
                  <a:pt x="2138406" y="26462"/>
                </a:lnTo>
                <a:lnTo>
                  <a:pt x="2100754" y="6992"/>
                </a:lnTo>
                <a:lnTo>
                  <a:pt x="2057400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805455" y="421112"/>
            <a:ext cx="1776730" cy="2269490"/>
          </a:xfrm>
          <a:prstGeom prst="rect">
            <a:avLst/>
          </a:prstGeom>
        </p:spPr>
        <p:txBody>
          <a:bodyPr vert="horz" wrap="square" lIns="0" tIns="15621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2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-4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LOSS</a:t>
            </a:r>
            <a:r>
              <a:rPr kumimoji="0" sz="1800" b="1" i="0" u="none" strike="noStrike" kern="0" cap="none" spc="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1" i="0" u="none" strike="noStrike" kern="0" cap="none" spc="-2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&amp;</a:t>
            </a:r>
            <a:r>
              <a:rPr kumimoji="0" sz="1800" b="1" i="0" u="none" strike="noStrike" kern="0" cap="none" spc="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1" i="0" u="none" strike="noStrike" kern="0" cap="none" spc="-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Diagnostics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170815" marR="0" lvl="0" indent="0" defTabSz="914400" eaLnBrk="1" fontAlgn="auto" latinLnBrk="0" hangingPunct="1">
              <a:lnSpc>
                <a:spcPct val="100000"/>
              </a:lnSpc>
              <a:spcBef>
                <a:spcPts val="12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cs typeface="Gill Sans MT"/>
              </a:rPr>
              <a:t>4</a:t>
            </a:r>
            <a:r>
              <a:rPr kumimoji="0" sz="2000" b="1" i="0" u="none" strike="noStrike" kern="0" cap="none" spc="-8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Total</a:t>
            </a:r>
            <a:r>
              <a:rPr kumimoji="0" sz="14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LOSS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170815" marR="372110" lvl="0" indent="-635" defTabSz="914400" eaLnBrk="1" fontAlgn="auto" latinLnBrk="0" hangingPunct="1">
              <a:lnSpc>
                <a:spcPct val="1083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cs typeface="Gill Sans MT"/>
              </a:rPr>
              <a:t>4</a:t>
            </a:r>
            <a:r>
              <a:rPr kumimoji="0" sz="2000" b="1" i="0" u="none" strike="noStrike" kern="0" cap="none" spc="-7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Severity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LOSS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Pattern: </a:t>
            </a: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Broadside,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170815" marR="4699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2-</a:t>
            </a:r>
            <a:r>
              <a:rPr kumimoji="0" sz="1400" b="1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Vehicle</a:t>
            </a:r>
            <a:r>
              <a:rPr kumimoji="0" sz="1400" b="1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Crashes,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On-Road</a:t>
            </a:r>
            <a:r>
              <a:rPr kumimoji="0" sz="1400" b="1" i="0" u="none" strike="noStrike" kern="0" cap="none" spc="1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Crashes.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566235" y="3215326"/>
            <a:ext cx="3016250" cy="274320"/>
          </a:xfrm>
          <a:custGeom>
            <a:avLst/>
            <a:gdLst/>
            <a:ahLst/>
            <a:cxnLst/>
            <a:rect l="l" t="t" r="r" b="b"/>
            <a:pathLst>
              <a:path w="3016250" h="274320">
                <a:moveTo>
                  <a:pt x="0" y="137160"/>
                </a:moveTo>
                <a:lnTo>
                  <a:pt x="6992" y="93805"/>
                </a:lnTo>
                <a:lnTo>
                  <a:pt x="26462" y="56153"/>
                </a:lnTo>
                <a:lnTo>
                  <a:pt x="56153" y="26462"/>
                </a:lnTo>
                <a:lnTo>
                  <a:pt x="93805" y="6992"/>
                </a:lnTo>
                <a:lnTo>
                  <a:pt x="137160" y="0"/>
                </a:lnTo>
                <a:lnTo>
                  <a:pt x="2878632" y="0"/>
                </a:lnTo>
                <a:lnTo>
                  <a:pt x="2921982" y="6992"/>
                </a:lnTo>
                <a:lnTo>
                  <a:pt x="2959634" y="26462"/>
                </a:lnTo>
                <a:lnTo>
                  <a:pt x="2989326" y="56153"/>
                </a:lnTo>
                <a:lnTo>
                  <a:pt x="3008799" y="93805"/>
                </a:lnTo>
                <a:lnTo>
                  <a:pt x="3015792" y="137160"/>
                </a:lnTo>
                <a:lnTo>
                  <a:pt x="3008799" y="180514"/>
                </a:lnTo>
                <a:lnTo>
                  <a:pt x="2989326" y="218166"/>
                </a:lnTo>
                <a:lnTo>
                  <a:pt x="2959634" y="247857"/>
                </a:lnTo>
                <a:lnTo>
                  <a:pt x="2921982" y="267327"/>
                </a:lnTo>
                <a:lnTo>
                  <a:pt x="2878632" y="274320"/>
                </a:lnTo>
                <a:lnTo>
                  <a:pt x="137160" y="274320"/>
                </a:lnTo>
                <a:lnTo>
                  <a:pt x="93805" y="267327"/>
                </a:lnTo>
                <a:lnTo>
                  <a:pt x="56153" y="247857"/>
                </a:lnTo>
                <a:lnTo>
                  <a:pt x="26462" y="218166"/>
                </a:lnTo>
                <a:lnTo>
                  <a:pt x="6992" y="180514"/>
                </a:lnTo>
                <a:lnTo>
                  <a:pt x="0" y="137160"/>
                </a:lnTo>
                <a:close/>
              </a:path>
            </a:pathLst>
          </a:custGeom>
          <a:ln w="19050">
            <a:solidFill>
              <a:srgbClr val="ED6C4D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326004" y="3184076"/>
            <a:ext cx="14966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-290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LIDAR</a:t>
            </a:r>
            <a:r>
              <a:rPr kumimoji="0" sz="1800" b="1" i="0" u="none" strike="noStrike" kern="0" cap="none" spc="75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1" i="0" u="none" strike="noStrike" kern="0" cap="none" spc="-380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ANALYSIS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766022" y="3212334"/>
            <a:ext cx="3016250" cy="274320"/>
          </a:xfrm>
          <a:custGeom>
            <a:avLst/>
            <a:gdLst/>
            <a:ahLst/>
            <a:cxnLst/>
            <a:rect l="l" t="t" r="r" b="b"/>
            <a:pathLst>
              <a:path w="3016250" h="274320">
                <a:moveTo>
                  <a:pt x="0" y="137160"/>
                </a:moveTo>
                <a:lnTo>
                  <a:pt x="6992" y="93805"/>
                </a:lnTo>
                <a:lnTo>
                  <a:pt x="26462" y="56153"/>
                </a:lnTo>
                <a:lnTo>
                  <a:pt x="56153" y="26462"/>
                </a:lnTo>
                <a:lnTo>
                  <a:pt x="93805" y="6992"/>
                </a:lnTo>
                <a:lnTo>
                  <a:pt x="137160" y="0"/>
                </a:lnTo>
                <a:lnTo>
                  <a:pt x="2878632" y="0"/>
                </a:lnTo>
                <a:lnTo>
                  <a:pt x="2921982" y="6992"/>
                </a:lnTo>
                <a:lnTo>
                  <a:pt x="2959634" y="26462"/>
                </a:lnTo>
                <a:lnTo>
                  <a:pt x="2989326" y="56153"/>
                </a:lnTo>
                <a:lnTo>
                  <a:pt x="3008799" y="93805"/>
                </a:lnTo>
                <a:lnTo>
                  <a:pt x="3015792" y="137160"/>
                </a:lnTo>
                <a:lnTo>
                  <a:pt x="3008799" y="180514"/>
                </a:lnTo>
                <a:lnTo>
                  <a:pt x="2989326" y="218166"/>
                </a:lnTo>
                <a:lnTo>
                  <a:pt x="2959634" y="247857"/>
                </a:lnTo>
                <a:lnTo>
                  <a:pt x="2921982" y="267327"/>
                </a:lnTo>
                <a:lnTo>
                  <a:pt x="2878632" y="274320"/>
                </a:lnTo>
                <a:lnTo>
                  <a:pt x="137160" y="274320"/>
                </a:lnTo>
                <a:lnTo>
                  <a:pt x="93805" y="267327"/>
                </a:lnTo>
                <a:lnTo>
                  <a:pt x="56153" y="247857"/>
                </a:lnTo>
                <a:lnTo>
                  <a:pt x="26462" y="218166"/>
                </a:lnTo>
                <a:lnTo>
                  <a:pt x="6992" y="180514"/>
                </a:lnTo>
                <a:lnTo>
                  <a:pt x="0" y="137160"/>
                </a:lnTo>
                <a:close/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645237" y="3793925"/>
            <a:ext cx="3771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N/A.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284968" y="3181084"/>
            <a:ext cx="197738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-28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cs typeface="Gill Sans MT"/>
              </a:rPr>
              <a:t>FIELD</a:t>
            </a:r>
            <a:r>
              <a:rPr kumimoji="0" sz="1800" b="1" i="0" u="none" strike="noStrike" kern="0" cap="none" spc="13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1" i="0" u="none" strike="noStrike" kern="0" cap="none" spc="-38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cs typeface="Gill Sans MT"/>
              </a:rPr>
              <a:t>OBSERVATIONS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566238" y="4591368"/>
            <a:ext cx="6218555" cy="274320"/>
          </a:xfrm>
          <a:custGeom>
            <a:avLst/>
            <a:gdLst/>
            <a:ahLst/>
            <a:cxnLst/>
            <a:rect l="l" t="t" r="r" b="b"/>
            <a:pathLst>
              <a:path w="6218555" h="274320">
                <a:moveTo>
                  <a:pt x="6080760" y="0"/>
                </a:moveTo>
                <a:lnTo>
                  <a:pt x="137160" y="0"/>
                </a:lnTo>
                <a:lnTo>
                  <a:pt x="93805" y="6992"/>
                </a:lnTo>
                <a:lnTo>
                  <a:pt x="56153" y="26462"/>
                </a:lnTo>
                <a:lnTo>
                  <a:pt x="26462" y="56153"/>
                </a:lnTo>
                <a:lnTo>
                  <a:pt x="6992" y="93805"/>
                </a:lnTo>
                <a:lnTo>
                  <a:pt x="0" y="137147"/>
                </a:lnTo>
                <a:lnTo>
                  <a:pt x="6992" y="180503"/>
                </a:lnTo>
                <a:lnTo>
                  <a:pt x="26462" y="218158"/>
                </a:lnTo>
                <a:lnTo>
                  <a:pt x="56153" y="247852"/>
                </a:lnTo>
                <a:lnTo>
                  <a:pt x="93805" y="267326"/>
                </a:lnTo>
                <a:lnTo>
                  <a:pt x="137160" y="274320"/>
                </a:lnTo>
                <a:lnTo>
                  <a:pt x="6080760" y="274320"/>
                </a:lnTo>
                <a:lnTo>
                  <a:pt x="6124114" y="267327"/>
                </a:lnTo>
                <a:lnTo>
                  <a:pt x="6161766" y="247857"/>
                </a:lnTo>
                <a:lnTo>
                  <a:pt x="6191457" y="218166"/>
                </a:lnTo>
                <a:lnTo>
                  <a:pt x="6210927" y="180514"/>
                </a:lnTo>
                <a:lnTo>
                  <a:pt x="6217932" y="137160"/>
                </a:lnTo>
                <a:lnTo>
                  <a:pt x="6210939" y="93805"/>
                </a:lnTo>
                <a:lnTo>
                  <a:pt x="6191465" y="56153"/>
                </a:lnTo>
                <a:lnTo>
                  <a:pt x="6161771" y="26462"/>
                </a:lnTo>
                <a:lnTo>
                  <a:pt x="6124116" y="6992"/>
                </a:lnTo>
                <a:lnTo>
                  <a:pt x="6080760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810569" y="3784736"/>
            <a:ext cx="3771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N/A.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645237" y="4571930"/>
            <a:ext cx="4930140" cy="10534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1252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-4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RECOMMENDATIONS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12700" marR="5080" lvl="0" indent="0" defTabSz="914400" eaLnBrk="1" fontAlgn="auto" latinLnBrk="0" hangingPunct="1">
              <a:lnSpc>
                <a:spcPct val="101200"/>
              </a:lnSpc>
              <a:spcBef>
                <a:spcPts val="20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A</a:t>
            </a:r>
            <a:r>
              <a:rPr kumimoji="0" sz="16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traffic</a:t>
            </a:r>
            <a:r>
              <a:rPr kumimoji="0" sz="16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signal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is</a:t>
            </a:r>
            <a:r>
              <a:rPr kumimoji="0" sz="16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planned</a:t>
            </a:r>
            <a:r>
              <a:rPr kumimoji="0" sz="16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to</a:t>
            </a:r>
            <a:r>
              <a:rPr kumimoji="0" sz="16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be</a:t>
            </a:r>
            <a:r>
              <a:rPr kumimoji="0" sz="16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installed</a:t>
            </a:r>
            <a:r>
              <a:rPr kumimoji="0" sz="16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soon,</a:t>
            </a:r>
            <a:r>
              <a:rPr kumimoji="0" sz="160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which</a:t>
            </a:r>
            <a:r>
              <a:rPr kumimoji="0" sz="16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should </a:t>
            </a:r>
            <a:r>
              <a:rPr kumimoji="0" sz="16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address</a:t>
            </a:r>
            <a:r>
              <a:rPr kumimoji="0" sz="16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the</a:t>
            </a:r>
            <a:r>
              <a:rPr kumimoji="0" sz="16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existing</a:t>
            </a:r>
            <a:r>
              <a:rPr kumimoji="0" sz="16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issues.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pic>
        <p:nvPicPr>
          <p:cNvPr id="16" name="object 1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632475" y="4922901"/>
            <a:ext cx="986760" cy="914399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720308" y="1335139"/>
            <a:ext cx="1188711" cy="406842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566236" y="2075027"/>
            <a:ext cx="1327399" cy="348830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731832" y="5686161"/>
            <a:ext cx="2373081" cy="1105899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632471" y="3483662"/>
            <a:ext cx="914400" cy="914400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766022" y="3608198"/>
            <a:ext cx="914399" cy="727822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1935205" y="127472"/>
            <a:ext cx="228777" cy="228777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9855200" y="51358"/>
            <a:ext cx="2336800" cy="116840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50800" rIns="0" bIns="0" rtlCol="0">
            <a:spAutoFit/>
          </a:bodyPr>
          <a:lstStyle/>
          <a:p>
            <a:pPr marL="25400" marR="0" lvl="0" indent="0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abowers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5400" marR="0" lvl="0" indent="0" defTabSz="91440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2024-11-</a:t>
            </a:r>
            <a:r>
              <a:rPr kumimoji="0" sz="8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13</a:t>
            </a:r>
            <a:r>
              <a:rPr kumimoji="0" sz="800" b="0" i="1" u="none" strike="noStrike" kern="0" cap="none" spc="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80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17:12:10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5400" marR="0" lvl="0" indent="0" defTabSz="91440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-------------------------------------------</a:t>
            </a:r>
            <a:r>
              <a:rPr kumimoji="0" sz="10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-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54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One green dot on "A traffic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signal.....".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32047" y="1024720"/>
            <a:ext cx="3431540" cy="1073150"/>
          </a:xfrm>
          <a:prstGeom prst="rect">
            <a:avLst/>
          </a:prstGeom>
        </p:spPr>
        <p:txBody>
          <a:bodyPr vert="horz" wrap="square" lIns="0" tIns="62229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48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400" b="1" i="0" u="none" strike="noStrike" kern="0" cap="none" spc="-13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CO</a:t>
            </a:r>
            <a:r>
              <a:rPr kumimoji="0" sz="4400" b="1" i="0" u="none" strike="noStrike" kern="0" cap="none" spc="2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14</a:t>
            </a:r>
            <a:r>
              <a:rPr kumimoji="0" sz="4400" b="1" i="0" u="none" strike="noStrike" kern="0" cap="none" spc="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4400" b="1" i="0" u="none" strike="noStrike" kern="0" cap="none" spc="-6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&amp;</a:t>
            </a:r>
            <a:r>
              <a:rPr kumimoji="0" sz="4400" b="1" i="0" u="none" strike="noStrike" kern="0" cap="none" spc="20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4400" b="1" i="0" u="none" strike="noStrike" kern="0" cap="none" spc="-7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LCR</a:t>
            </a:r>
            <a:r>
              <a:rPr kumimoji="0" sz="4400" b="1" i="0" u="none" strike="noStrike" kern="0" cap="none" spc="2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4400" b="1" i="0" u="none" strike="noStrike" kern="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3</a:t>
            </a:r>
            <a:endParaRPr kumimoji="0" sz="4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-1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Control:</a:t>
            </a:r>
            <a:r>
              <a:rPr kumimoji="0" sz="2000" b="1" i="0" u="none" strike="noStrike" kern="0" cap="none" spc="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2000" b="1" i="0" u="none" strike="noStrike" kern="0" cap="none" spc="-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Side-</a:t>
            </a:r>
            <a:r>
              <a:rPr kumimoji="0" sz="2000" b="1" i="0" u="none" strike="noStrike" kern="0" cap="none" spc="-1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street</a:t>
            </a:r>
            <a:r>
              <a:rPr kumimoji="0" sz="2000" b="1" i="0" u="none" strike="noStrike" kern="0" cap="none" spc="1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2000" b="1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Stop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948940"/>
            <a:ext cx="5212079" cy="3909059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5570864" y="593352"/>
            <a:ext cx="3840479" cy="274320"/>
          </a:xfrm>
          <a:custGeom>
            <a:avLst/>
            <a:gdLst/>
            <a:ahLst/>
            <a:cxnLst/>
            <a:rect l="l" t="t" r="r" b="b"/>
            <a:pathLst>
              <a:path w="3840479" h="274319">
                <a:moveTo>
                  <a:pt x="3703320" y="0"/>
                </a:moveTo>
                <a:lnTo>
                  <a:pt x="137160" y="0"/>
                </a:lnTo>
                <a:lnTo>
                  <a:pt x="93805" y="6992"/>
                </a:lnTo>
                <a:lnTo>
                  <a:pt x="56153" y="26462"/>
                </a:lnTo>
                <a:lnTo>
                  <a:pt x="26462" y="56153"/>
                </a:lnTo>
                <a:lnTo>
                  <a:pt x="6992" y="93805"/>
                </a:lnTo>
                <a:lnTo>
                  <a:pt x="0" y="137160"/>
                </a:lnTo>
                <a:lnTo>
                  <a:pt x="6992" y="180514"/>
                </a:lnTo>
                <a:lnTo>
                  <a:pt x="26462" y="218166"/>
                </a:lnTo>
                <a:lnTo>
                  <a:pt x="56153" y="247857"/>
                </a:lnTo>
                <a:lnTo>
                  <a:pt x="93805" y="267327"/>
                </a:lnTo>
                <a:lnTo>
                  <a:pt x="137160" y="274320"/>
                </a:lnTo>
                <a:lnTo>
                  <a:pt x="3703320" y="274320"/>
                </a:lnTo>
                <a:lnTo>
                  <a:pt x="3746674" y="267327"/>
                </a:lnTo>
                <a:lnTo>
                  <a:pt x="3784326" y="247857"/>
                </a:lnTo>
                <a:lnTo>
                  <a:pt x="3814017" y="218166"/>
                </a:lnTo>
                <a:lnTo>
                  <a:pt x="3833487" y="180514"/>
                </a:lnTo>
                <a:lnTo>
                  <a:pt x="3840479" y="137160"/>
                </a:lnTo>
                <a:lnTo>
                  <a:pt x="3833487" y="93805"/>
                </a:lnTo>
                <a:lnTo>
                  <a:pt x="3814017" y="56153"/>
                </a:lnTo>
                <a:lnTo>
                  <a:pt x="3784326" y="26462"/>
                </a:lnTo>
                <a:lnTo>
                  <a:pt x="3746674" y="6992"/>
                </a:lnTo>
                <a:lnTo>
                  <a:pt x="3703320" y="0"/>
                </a:lnTo>
                <a:close/>
              </a:path>
            </a:pathLst>
          </a:custGeom>
          <a:solidFill>
            <a:srgbClr val="ED6C4D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591589" y="593352"/>
            <a:ext cx="2194560" cy="274320"/>
          </a:xfrm>
          <a:custGeom>
            <a:avLst/>
            <a:gdLst/>
            <a:ahLst/>
            <a:cxnLst/>
            <a:rect l="l" t="t" r="r" b="b"/>
            <a:pathLst>
              <a:path w="2194559" h="274319">
                <a:moveTo>
                  <a:pt x="2057400" y="0"/>
                </a:moveTo>
                <a:lnTo>
                  <a:pt x="137160" y="0"/>
                </a:lnTo>
                <a:lnTo>
                  <a:pt x="93805" y="6992"/>
                </a:lnTo>
                <a:lnTo>
                  <a:pt x="56153" y="26462"/>
                </a:lnTo>
                <a:lnTo>
                  <a:pt x="26462" y="56153"/>
                </a:lnTo>
                <a:lnTo>
                  <a:pt x="6992" y="93805"/>
                </a:lnTo>
                <a:lnTo>
                  <a:pt x="0" y="137160"/>
                </a:lnTo>
                <a:lnTo>
                  <a:pt x="6992" y="180514"/>
                </a:lnTo>
                <a:lnTo>
                  <a:pt x="26462" y="218166"/>
                </a:lnTo>
                <a:lnTo>
                  <a:pt x="56153" y="247857"/>
                </a:lnTo>
                <a:lnTo>
                  <a:pt x="93805" y="267327"/>
                </a:lnTo>
                <a:lnTo>
                  <a:pt x="137160" y="274320"/>
                </a:lnTo>
                <a:lnTo>
                  <a:pt x="2057400" y="274320"/>
                </a:lnTo>
                <a:lnTo>
                  <a:pt x="2100754" y="267327"/>
                </a:lnTo>
                <a:lnTo>
                  <a:pt x="2138406" y="247857"/>
                </a:lnTo>
                <a:lnTo>
                  <a:pt x="2168097" y="218166"/>
                </a:lnTo>
                <a:lnTo>
                  <a:pt x="2187567" y="180514"/>
                </a:lnTo>
                <a:lnTo>
                  <a:pt x="2194560" y="137160"/>
                </a:lnTo>
                <a:lnTo>
                  <a:pt x="2187567" y="93805"/>
                </a:lnTo>
                <a:lnTo>
                  <a:pt x="2168097" y="56153"/>
                </a:lnTo>
                <a:lnTo>
                  <a:pt x="2138406" y="26462"/>
                </a:lnTo>
                <a:lnTo>
                  <a:pt x="2100754" y="6992"/>
                </a:lnTo>
                <a:lnTo>
                  <a:pt x="2057400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799646" y="410726"/>
            <a:ext cx="1776730" cy="1846580"/>
          </a:xfrm>
          <a:prstGeom prst="rect">
            <a:avLst/>
          </a:prstGeom>
        </p:spPr>
        <p:txBody>
          <a:bodyPr vert="horz" wrap="square" lIns="0" tIns="15748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-4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LOSS</a:t>
            </a:r>
            <a:r>
              <a:rPr kumimoji="0" sz="1800" b="1" i="0" u="none" strike="noStrike" kern="0" cap="none" spc="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1" i="0" u="none" strike="noStrike" kern="0" cap="none" spc="-2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&amp;</a:t>
            </a:r>
            <a:r>
              <a:rPr kumimoji="0" sz="1800" b="1" i="0" u="none" strike="noStrike" kern="0" cap="none" spc="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1" i="0" u="none" strike="noStrike" kern="0" cap="none" spc="-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Diagnostics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224154" marR="0" lvl="0" indent="0" defTabSz="914400" eaLnBrk="1" fontAlgn="auto" latinLnBrk="0" hangingPunct="1">
              <a:lnSpc>
                <a:spcPct val="100000"/>
              </a:lnSpc>
              <a:spcBef>
                <a:spcPts val="12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cs typeface="Gill Sans MT"/>
              </a:rPr>
              <a:t>3</a:t>
            </a:r>
            <a:r>
              <a:rPr kumimoji="0" sz="2000" b="1" i="0" u="none" strike="noStrike" kern="0" cap="none" spc="-8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Total</a:t>
            </a:r>
            <a:r>
              <a:rPr kumimoji="0" sz="14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LOSS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224154" marR="318770" lvl="0" indent="-635" defTabSz="914400" eaLnBrk="1" fontAlgn="auto" latinLnBrk="0" hangingPunct="1">
              <a:lnSpc>
                <a:spcPct val="116500"/>
              </a:lnSpc>
              <a:spcBef>
                <a:spcPts val="8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cs typeface="Gill Sans MT"/>
              </a:rPr>
              <a:t>3</a:t>
            </a:r>
            <a:r>
              <a:rPr kumimoji="0" sz="2000" b="1" i="0" u="none" strike="noStrike" kern="0" cap="none" spc="-7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Severity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LOSS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Pattern: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224154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On-Road</a:t>
            </a:r>
            <a:r>
              <a:rPr kumimoji="0" sz="1400" b="1" i="0" u="none" strike="noStrike" kern="0" cap="none" spc="1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Crashes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566235" y="3215326"/>
            <a:ext cx="3016250" cy="274320"/>
          </a:xfrm>
          <a:custGeom>
            <a:avLst/>
            <a:gdLst/>
            <a:ahLst/>
            <a:cxnLst/>
            <a:rect l="l" t="t" r="r" b="b"/>
            <a:pathLst>
              <a:path w="3016250" h="274320">
                <a:moveTo>
                  <a:pt x="0" y="137160"/>
                </a:moveTo>
                <a:lnTo>
                  <a:pt x="6992" y="93805"/>
                </a:lnTo>
                <a:lnTo>
                  <a:pt x="26462" y="56153"/>
                </a:lnTo>
                <a:lnTo>
                  <a:pt x="56153" y="26462"/>
                </a:lnTo>
                <a:lnTo>
                  <a:pt x="93805" y="6992"/>
                </a:lnTo>
                <a:lnTo>
                  <a:pt x="137160" y="0"/>
                </a:lnTo>
                <a:lnTo>
                  <a:pt x="2878632" y="0"/>
                </a:lnTo>
                <a:lnTo>
                  <a:pt x="2921982" y="6992"/>
                </a:lnTo>
                <a:lnTo>
                  <a:pt x="2959634" y="26462"/>
                </a:lnTo>
                <a:lnTo>
                  <a:pt x="2989326" y="56153"/>
                </a:lnTo>
                <a:lnTo>
                  <a:pt x="3008799" y="93805"/>
                </a:lnTo>
                <a:lnTo>
                  <a:pt x="3015792" y="137160"/>
                </a:lnTo>
                <a:lnTo>
                  <a:pt x="3008799" y="180514"/>
                </a:lnTo>
                <a:lnTo>
                  <a:pt x="2989326" y="218166"/>
                </a:lnTo>
                <a:lnTo>
                  <a:pt x="2959634" y="247857"/>
                </a:lnTo>
                <a:lnTo>
                  <a:pt x="2921982" y="267327"/>
                </a:lnTo>
                <a:lnTo>
                  <a:pt x="2878632" y="274320"/>
                </a:lnTo>
                <a:lnTo>
                  <a:pt x="137160" y="274320"/>
                </a:lnTo>
                <a:lnTo>
                  <a:pt x="93805" y="267327"/>
                </a:lnTo>
                <a:lnTo>
                  <a:pt x="56153" y="247857"/>
                </a:lnTo>
                <a:lnTo>
                  <a:pt x="26462" y="218166"/>
                </a:lnTo>
                <a:lnTo>
                  <a:pt x="6992" y="180514"/>
                </a:lnTo>
                <a:lnTo>
                  <a:pt x="0" y="137160"/>
                </a:lnTo>
                <a:close/>
              </a:path>
            </a:pathLst>
          </a:custGeom>
          <a:ln w="19050">
            <a:solidFill>
              <a:srgbClr val="ED6C4D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326004" y="426963"/>
            <a:ext cx="2420620" cy="3056890"/>
          </a:xfrm>
          <a:prstGeom prst="rect">
            <a:avLst/>
          </a:prstGeom>
        </p:spPr>
        <p:txBody>
          <a:bodyPr vert="horz" wrap="square" lIns="0" tIns="149860" rIns="0" bIns="0" rtlCol="0">
            <a:spAutoFit/>
          </a:bodyPr>
          <a:lstStyle/>
          <a:p>
            <a:pPr marL="459740" marR="0" lvl="0" indent="0" defTabSz="914400" eaLnBrk="1" fontAlgn="auto" latinLnBrk="0" hangingPunct="1">
              <a:lnSpc>
                <a:spcPct val="100000"/>
              </a:lnSpc>
              <a:spcBef>
                <a:spcPts val="11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-4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CRASH</a:t>
            </a:r>
            <a:r>
              <a:rPr kumimoji="0" sz="1800" b="1" i="0" u="none" strike="noStrike" kern="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1" i="0" u="none" strike="noStrike" kern="0" cap="none" spc="-3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REPORT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659130" marR="0" lvl="0" indent="0" defTabSz="914400" eaLnBrk="1" fontAlgn="auto" latinLnBrk="0" hangingPunct="1">
              <a:lnSpc>
                <a:spcPct val="100000"/>
              </a:lnSpc>
              <a:spcBef>
                <a:spcPts val="12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heavy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5</a:t>
            </a:r>
            <a:r>
              <a:rPr kumimoji="0" sz="2000" b="1" i="0" u="heavy" strike="noStrike" kern="0" cap="none" spc="-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 </a:t>
            </a:r>
            <a:r>
              <a:rPr kumimoji="0" sz="1400" b="0" i="0" u="heavy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Total</a:t>
            </a:r>
            <a:r>
              <a:rPr kumimoji="0" sz="1400" b="0" i="0" u="heavy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 </a:t>
            </a:r>
            <a:r>
              <a:rPr kumimoji="0" sz="1400" b="0" i="0" u="heavy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Crashes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659130" marR="0" lvl="0" indent="0" defTabSz="9144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3</a:t>
            </a:r>
            <a:r>
              <a:rPr kumimoji="0" sz="2000" b="1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Broadside</a:t>
            </a:r>
            <a:r>
              <a:rPr kumimoji="0" sz="1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Crashes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1002030" marR="5080" lvl="0" indent="-342900" defTabSz="914400" eaLnBrk="1" fontAlgn="auto" latinLnBrk="0" hangingPunct="1">
              <a:lnSpc>
                <a:spcPts val="1440"/>
              </a:lnSpc>
              <a:spcBef>
                <a:spcPts val="455"/>
              </a:spcBef>
              <a:spcAft>
                <a:spcPts val="0"/>
              </a:spcAft>
              <a:buClrTx/>
              <a:buSzPct val="96000"/>
              <a:buFont typeface="Arial"/>
              <a:buChar char="•"/>
              <a:tabLst>
                <a:tab pos="1002030" algn="l"/>
              </a:tabLst>
              <a:defRPr/>
            </a:pPr>
            <a:r>
              <a:rPr kumimoji="0" sz="1250" b="0" i="1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NB/SB</a:t>
            </a:r>
            <a:r>
              <a:rPr kumimoji="0" sz="1250" b="0" i="1" u="none" strike="noStrike" kern="0" cap="none" spc="-1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25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Vehicles failed</a:t>
            </a:r>
            <a:r>
              <a:rPr kumimoji="0" sz="1250" b="0" i="1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250" b="0" i="1" u="none" strike="noStrike" kern="0" cap="none" spc="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to </a:t>
            </a:r>
            <a:r>
              <a:rPr kumimoji="0" sz="125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yield</a:t>
            </a:r>
            <a:endParaRPr kumimoji="0" sz="12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659130" marR="0" lvl="0" indent="0" defTabSz="914400" eaLnBrk="1" fontAlgn="auto" latinLnBrk="0" hangingPunct="1">
              <a:lnSpc>
                <a:spcPct val="100000"/>
              </a:lnSpc>
              <a:spcBef>
                <a:spcPts val="7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1</a:t>
            </a:r>
            <a:r>
              <a:rPr kumimoji="0" sz="2000" b="1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Rear-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End</a:t>
            </a:r>
            <a:r>
              <a:rPr kumimoji="0" sz="1400" b="0" i="0" u="none" strike="noStrike" kern="0" cap="none" spc="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Crash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659130" marR="0" lvl="0" indent="0" defTabSz="9144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1</a:t>
            </a:r>
            <a:r>
              <a:rPr kumimoji="0" sz="2000" b="1" i="0" u="none" strike="noStrike" kern="0" cap="none" spc="-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Overturning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Crash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1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-290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LIDAR</a:t>
            </a:r>
            <a:r>
              <a:rPr kumimoji="0" sz="1800" b="1" i="0" u="none" strike="noStrike" kern="0" cap="none" spc="75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1" i="0" u="none" strike="noStrike" kern="0" cap="none" spc="-380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ANALYSIS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649084" y="3839314"/>
            <a:ext cx="3771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N/A.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766022" y="3212334"/>
            <a:ext cx="3016250" cy="274320"/>
          </a:xfrm>
          <a:custGeom>
            <a:avLst/>
            <a:gdLst/>
            <a:ahLst/>
            <a:cxnLst/>
            <a:rect l="l" t="t" r="r" b="b"/>
            <a:pathLst>
              <a:path w="3016250" h="274320">
                <a:moveTo>
                  <a:pt x="0" y="137160"/>
                </a:moveTo>
                <a:lnTo>
                  <a:pt x="6992" y="93805"/>
                </a:lnTo>
                <a:lnTo>
                  <a:pt x="26462" y="56153"/>
                </a:lnTo>
                <a:lnTo>
                  <a:pt x="56153" y="26462"/>
                </a:lnTo>
                <a:lnTo>
                  <a:pt x="93805" y="6992"/>
                </a:lnTo>
                <a:lnTo>
                  <a:pt x="137160" y="0"/>
                </a:lnTo>
                <a:lnTo>
                  <a:pt x="2878632" y="0"/>
                </a:lnTo>
                <a:lnTo>
                  <a:pt x="2921982" y="6992"/>
                </a:lnTo>
                <a:lnTo>
                  <a:pt x="2959634" y="26462"/>
                </a:lnTo>
                <a:lnTo>
                  <a:pt x="2989326" y="56153"/>
                </a:lnTo>
                <a:lnTo>
                  <a:pt x="3008799" y="93805"/>
                </a:lnTo>
                <a:lnTo>
                  <a:pt x="3015792" y="137160"/>
                </a:lnTo>
                <a:lnTo>
                  <a:pt x="3008799" y="180514"/>
                </a:lnTo>
                <a:lnTo>
                  <a:pt x="2989326" y="218166"/>
                </a:lnTo>
                <a:lnTo>
                  <a:pt x="2959634" y="247857"/>
                </a:lnTo>
                <a:lnTo>
                  <a:pt x="2921982" y="267327"/>
                </a:lnTo>
                <a:lnTo>
                  <a:pt x="2878632" y="274320"/>
                </a:lnTo>
                <a:lnTo>
                  <a:pt x="137160" y="274320"/>
                </a:lnTo>
                <a:lnTo>
                  <a:pt x="93805" y="267327"/>
                </a:lnTo>
                <a:lnTo>
                  <a:pt x="56153" y="247857"/>
                </a:lnTo>
                <a:lnTo>
                  <a:pt x="26462" y="218166"/>
                </a:lnTo>
                <a:lnTo>
                  <a:pt x="6992" y="180514"/>
                </a:lnTo>
                <a:lnTo>
                  <a:pt x="0" y="137160"/>
                </a:lnTo>
                <a:close/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284968" y="3110677"/>
            <a:ext cx="2404110" cy="1280795"/>
          </a:xfrm>
          <a:prstGeom prst="rect">
            <a:avLst/>
          </a:prstGeom>
        </p:spPr>
        <p:txBody>
          <a:bodyPr vert="horz" wrap="square" lIns="0" tIns="8318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6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-28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cs typeface="Gill Sans MT"/>
              </a:rPr>
              <a:t>FIELD</a:t>
            </a:r>
            <a:r>
              <a:rPr kumimoji="0" sz="1800" b="1" i="0" u="none" strike="noStrike" kern="0" cap="none" spc="13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1" i="0" u="none" strike="noStrike" kern="0" cap="none" spc="-38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cs typeface="Gill Sans MT"/>
              </a:rPr>
              <a:t>OBSERVATIONS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576580" marR="5080" lvl="0" indent="-635" defTabSz="914400" eaLnBrk="1" fontAlgn="auto" latinLnBrk="0" hangingPunct="1">
              <a:lnSpc>
                <a:spcPct val="100299"/>
              </a:lnSpc>
              <a:spcBef>
                <a:spcPts val="4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NB</a:t>
            </a:r>
            <a:r>
              <a:rPr kumimoji="0" sz="1400" b="1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&amp;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SB</a:t>
            </a:r>
            <a:r>
              <a:rPr kumimoji="0" sz="1400" b="1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legs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slope downward</a:t>
            </a:r>
            <a:r>
              <a:rPr kumimoji="0" sz="14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from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CO</a:t>
            </a:r>
            <a:r>
              <a:rPr kumimoji="0" sz="1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14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resulting</a:t>
            </a:r>
            <a:r>
              <a:rPr kumimoji="0" sz="1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in</a:t>
            </a:r>
            <a:r>
              <a:rPr kumimoji="0" sz="14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sight</a:t>
            </a:r>
            <a:r>
              <a:rPr kumimoji="0" sz="1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distance issues.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566238" y="4591368"/>
            <a:ext cx="6218555" cy="274320"/>
          </a:xfrm>
          <a:custGeom>
            <a:avLst/>
            <a:gdLst/>
            <a:ahLst/>
            <a:cxnLst/>
            <a:rect l="l" t="t" r="r" b="b"/>
            <a:pathLst>
              <a:path w="6218555" h="274320">
                <a:moveTo>
                  <a:pt x="6080760" y="0"/>
                </a:moveTo>
                <a:lnTo>
                  <a:pt x="137160" y="0"/>
                </a:lnTo>
                <a:lnTo>
                  <a:pt x="93805" y="6992"/>
                </a:lnTo>
                <a:lnTo>
                  <a:pt x="56153" y="26462"/>
                </a:lnTo>
                <a:lnTo>
                  <a:pt x="26462" y="56153"/>
                </a:lnTo>
                <a:lnTo>
                  <a:pt x="6992" y="93805"/>
                </a:lnTo>
                <a:lnTo>
                  <a:pt x="0" y="137147"/>
                </a:lnTo>
                <a:lnTo>
                  <a:pt x="6992" y="180503"/>
                </a:lnTo>
                <a:lnTo>
                  <a:pt x="26462" y="218158"/>
                </a:lnTo>
                <a:lnTo>
                  <a:pt x="56153" y="247852"/>
                </a:lnTo>
                <a:lnTo>
                  <a:pt x="93805" y="267326"/>
                </a:lnTo>
                <a:lnTo>
                  <a:pt x="137160" y="274320"/>
                </a:lnTo>
                <a:lnTo>
                  <a:pt x="6080760" y="274320"/>
                </a:lnTo>
                <a:lnTo>
                  <a:pt x="6124114" y="267327"/>
                </a:lnTo>
                <a:lnTo>
                  <a:pt x="6161766" y="247857"/>
                </a:lnTo>
                <a:lnTo>
                  <a:pt x="6191457" y="218166"/>
                </a:lnTo>
                <a:lnTo>
                  <a:pt x="6210927" y="180514"/>
                </a:lnTo>
                <a:lnTo>
                  <a:pt x="6217932" y="137160"/>
                </a:lnTo>
                <a:lnTo>
                  <a:pt x="6210939" y="93805"/>
                </a:lnTo>
                <a:lnTo>
                  <a:pt x="6191465" y="56153"/>
                </a:lnTo>
                <a:lnTo>
                  <a:pt x="6161771" y="26462"/>
                </a:lnTo>
                <a:lnTo>
                  <a:pt x="6124116" y="6992"/>
                </a:lnTo>
                <a:lnTo>
                  <a:pt x="6080760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745555" y="4571930"/>
            <a:ext cx="185991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-4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RECOMMENDATIONS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697977" y="5227633"/>
            <a:ext cx="4594225" cy="51562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ct val="101200"/>
              </a:lnSpc>
              <a:spcBef>
                <a:spcPts val="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Elevate</a:t>
            </a:r>
            <a:r>
              <a:rPr kumimoji="0" sz="16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the</a:t>
            </a:r>
            <a:r>
              <a:rPr kumimoji="0" sz="16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NB</a:t>
            </a:r>
            <a:r>
              <a:rPr kumimoji="0" sz="16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and</a:t>
            </a:r>
            <a:r>
              <a:rPr kumimoji="0" sz="16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SB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legs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to</a:t>
            </a:r>
            <a:r>
              <a:rPr kumimoji="0" sz="16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improve</a:t>
            </a:r>
            <a:r>
              <a:rPr kumimoji="0" sz="16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sight</a:t>
            </a:r>
            <a:r>
              <a:rPr kumimoji="0" sz="16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distance</a:t>
            </a:r>
            <a:r>
              <a:rPr kumimoji="0" sz="16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of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cross</a:t>
            </a:r>
            <a:r>
              <a:rPr kumimoji="0" sz="1600" b="0" i="0" u="none" strike="noStrike" kern="0" cap="none" spc="-1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traffic.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pic>
        <p:nvPicPr>
          <p:cNvPr id="15" name="object 1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32401" y="1338122"/>
            <a:ext cx="1188717" cy="406831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731832" y="5686161"/>
            <a:ext cx="2373081" cy="1105899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566233" y="3483662"/>
            <a:ext cx="914400" cy="914400"/>
          </a:xfrm>
          <a:prstGeom prst="rect">
            <a:avLst/>
          </a:prstGeom>
        </p:spPr>
      </p:pic>
      <p:grpSp>
        <p:nvGrpSpPr>
          <p:cNvPr id="18" name="object 18"/>
          <p:cNvGrpSpPr/>
          <p:nvPr/>
        </p:nvGrpSpPr>
        <p:grpSpPr>
          <a:xfrm>
            <a:off x="5566233" y="2261717"/>
            <a:ext cx="1327785" cy="870585"/>
            <a:chOff x="5566233" y="2261717"/>
            <a:chExt cx="1327785" cy="870585"/>
          </a:xfrm>
        </p:grpSpPr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566233" y="2261717"/>
              <a:ext cx="1327403" cy="34883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157658" y="2636519"/>
              <a:ext cx="444446" cy="495299"/>
            </a:xfrm>
            <a:prstGeom prst="rect">
              <a:avLst/>
            </a:prstGeom>
          </p:spPr>
        </p:pic>
      </p:grpSp>
      <p:pic>
        <p:nvPicPr>
          <p:cNvPr id="21" name="object 2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766022" y="3590803"/>
            <a:ext cx="914399" cy="727818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632475" y="4922901"/>
            <a:ext cx="986760" cy="914399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1935205" y="127472"/>
            <a:ext cx="228777" cy="228777"/>
          </a:xfrm>
          <a:prstGeom prst="rect">
            <a:avLst/>
          </a:prstGeom>
        </p:spPr>
      </p:pic>
      <p:sp>
        <p:nvSpPr>
          <p:cNvPr id="24" name="object 24"/>
          <p:cNvSpPr txBox="1"/>
          <p:nvPr/>
        </p:nvSpPr>
        <p:spPr>
          <a:xfrm>
            <a:off x="9855200" y="51358"/>
            <a:ext cx="2336800" cy="116840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50800" rIns="0" bIns="0" rtlCol="0">
            <a:spAutoFit/>
          </a:bodyPr>
          <a:lstStyle/>
          <a:p>
            <a:pPr marL="25400" marR="0" lvl="0" indent="0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abowers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5400" marR="0" lvl="0" indent="0" defTabSz="91440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2024-11-</a:t>
            </a:r>
            <a:r>
              <a:rPr kumimoji="0" sz="8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13</a:t>
            </a:r>
            <a:r>
              <a:rPr kumimoji="0" sz="800" b="0" i="1" u="none" strike="noStrike" kern="0" cap="none" spc="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80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17:11:47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5400" marR="0" lvl="0" indent="0" defTabSz="91440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-------------------------------------------</a:t>
            </a:r>
            <a:r>
              <a:rPr kumimoji="0" sz="10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-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5400" marR="1778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Two green dots on "Elevate the NB </a:t>
            </a:r>
            <a:r>
              <a:rPr kumimoji="0" sz="10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and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SB....."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39213" y="4542739"/>
            <a:ext cx="8302625" cy="14878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106045" lvl="0" indent="0" algn="ct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0" cap="none" spc="-10" normalizeH="0" baseline="0" noProof="0" dirty="0">
                <a:ln>
                  <a:noFill/>
                </a:ln>
                <a:solidFill>
                  <a:srgbClr val="00186F"/>
                </a:solidFill>
                <a:effectLst/>
                <a:uLnTx/>
                <a:uFillTx/>
                <a:latin typeface="Trebuchet MS"/>
                <a:cs typeface="Trebuchet MS"/>
              </a:rPr>
              <a:t>naapme.codot.gov</a:t>
            </a:r>
            <a:endParaRPr kumimoji="0" sz="3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cs typeface="Trebuchet M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cs typeface="Trebuchet M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0" cap="none" spc="-10" normalizeH="0" baseline="0" noProof="0" dirty="0">
                <a:ln>
                  <a:noFill/>
                </a:ln>
                <a:solidFill>
                  <a:srgbClr val="00186F"/>
                </a:solidFill>
                <a:effectLst/>
                <a:uLnTx/>
                <a:uFillTx/>
                <a:latin typeface="Trebuchet MS"/>
                <a:cs typeface="Trebuchet MS"/>
                <a:hlinkClick r:id="rId2"/>
              </a:rPr>
              <a:t>cdot_nonattainmententerprise@state.co.us</a:t>
            </a:r>
            <a:endParaRPr kumimoji="0" sz="3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32651" rIns="0" bIns="0" rtlCol="0">
            <a:spAutoFit/>
          </a:bodyPr>
          <a:lstStyle/>
          <a:p>
            <a:pPr marL="1084580">
              <a:lnSpc>
                <a:spcPct val="100000"/>
              </a:lnSpc>
              <a:spcBef>
                <a:spcPts val="100"/>
              </a:spcBef>
            </a:pPr>
            <a:r>
              <a:rPr spc="-55" dirty="0"/>
              <a:t>CCTAP</a:t>
            </a:r>
            <a:r>
              <a:rPr spc="-135" dirty="0"/>
              <a:t> </a:t>
            </a:r>
            <a:r>
              <a:rPr dirty="0"/>
              <a:t>-</a:t>
            </a:r>
            <a:r>
              <a:rPr spc="-135" dirty="0"/>
              <a:t> </a:t>
            </a:r>
            <a:r>
              <a:rPr dirty="0"/>
              <a:t>Thank</a:t>
            </a:r>
            <a:r>
              <a:rPr spc="-135" dirty="0"/>
              <a:t> </a:t>
            </a:r>
            <a:r>
              <a:rPr spc="-30" dirty="0"/>
              <a:t>You,</a:t>
            </a:r>
            <a:r>
              <a:rPr spc="-85" dirty="0"/>
              <a:t> </a:t>
            </a:r>
            <a:r>
              <a:rPr dirty="0"/>
              <a:t>and</a:t>
            </a:r>
            <a:r>
              <a:rPr spc="-90" dirty="0"/>
              <a:t> </a:t>
            </a:r>
            <a:r>
              <a:rPr spc="-10" dirty="0"/>
              <a:t>Questions?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65604" y="1778393"/>
            <a:ext cx="8312404" cy="1721523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933450" marR="5080" lvl="0" indent="-921385" defTabSz="91440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</a:rPr>
              <a:t>“Community Clean</a:t>
            </a:r>
            <a:r>
              <a:rPr kumimoji="0" sz="1200" b="0" i="0" u="none" strike="noStrike" kern="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</a:rPr>
              <a:t> 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</a:rPr>
              <a:t>Transportation</a:t>
            </a:r>
            <a:r>
              <a:rPr kumimoji="0" sz="1200" b="0" i="0" u="none" strike="noStrike" kern="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</a:rPr>
              <a:t>Assistance” 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</a:rPr>
              <a:t>Grant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</a:rPr>
              <a:t>Funding</a:t>
            </a:r>
            <a:r>
              <a:rPr kumimoji="0" sz="1200" b="0" i="0" u="none" strike="noStrike" kern="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</a:rPr>
              <a:t>Program</a:t>
            </a:r>
            <a:r>
              <a:rPr kumimoji="0" sz="1200" b="0" i="0" u="none" strike="noStrike" kern="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</a:rPr>
              <a:t> 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</a:rPr>
              <a:t>(CCTAP)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</a:rPr>
              <a:t>Fall</a:t>
            </a:r>
            <a:r>
              <a:rPr kumimoji="0" sz="1200" b="0" i="0" u="none" strike="noStrike" kern="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</a:rPr>
              <a:t> 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</a:rPr>
              <a:t>2024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38100" marR="0" lvl="0" indent="0" defTabSz="91440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200" b="0" i="0" u="none" strike="noStrike" kern="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</a:rPr>
              <a:pPr marL="38100" marR="0" lvl="0" indent="0" defTabSz="914400" eaLnBrk="1" fontAlgn="auto" latinLnBrk="0" hangingPunct="1">
                <a:lnSpc>
                  <a:spcPct val="100000"/>
                </a:lnSpc>
                <a:spcBef>
                  <a:spcPts val="2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sz="1200" b="0" i="0" u="none" strike="noStrike" kern="0" cap="none" spc="-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</a:endParaRP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32047" y="1024720"/>
            <a:ext cx="3893185" cy="1073150"/>
          </a:xfrm>
          <a:prstGeom prst="rect">
            <a:avLst/>
          </a:prstGeom>
        </p:spPr>
        <p:txBody>
          <a:bodyPr vert="horz" wrap="square" lIns="0" tIns="62229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48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400" b="1" i="0" u="none" strike="noStrike" kern="0" cap="none" spc="-13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CO</a:t>
            </a:r>
            <a:r>
              <a:rPr kumimoji="0" sz="4400" b="1" i="0" u="none" strike="noStrike" kern="0" cap="none" spc="2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14</a:t>
            </a:r>
            <a:r>
              <a:rPr kumimoji="0" sz="4400" b="1" i="0" u="none" strike="noStrike" kern="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4400" b="1" i="0" u="none" strike="noStrike" kern="0" cap="none" spc="-6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&amp;</a:t>
            </a:r>
            <a:r>
              <a:rPr kumimoji="0" sz="4400" b="1" i="0" u="none" strike="noStrike" kern="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4400" b="1" i="0" u="none" strike="noStrike" kern="0" cap="none" spc="-10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WCR</a:t>
            </a:r>
            <a:r>
              <a:rPr kumimoji="0" sz="4400" b="1" i="0" u="none" strike="noStrike" kern="0" cap="none" spc="2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44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13</a:t>
            </a:r>
            <a:endParaRPr kumimoji="0" sz="4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-1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Control:</a:t>
            </a:r>
            <a:r>
              <a:rPr kumimoji="0" sz="2000" b="1" i="0" u="none" strike="noStrike" kern="0" cap="none" spc="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2000" b="1" i="0" u="none" strike="noStrike" kern="0" cap="none" spc="-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Side-</a:t>
            </a:r>
            <a:r>
              <a:rPr kumimoji="0" sz="2000" b="1" i="0" u="none" strike="noStrike" kern="0" cap="none" spc="-1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street</a:t>
            </a:r>
            <a:r>
              <a:rPr kumimoji="0" sz="2000" b="1" i="0" u="none" strike="noStrike" kern="0" cap="none" spc="1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2000" b="1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Stop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039123"/>
            <a:ext cx="5201183" cy="3818876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5570864" y="593352"/>
            <a:ext cx="3840479" cy="274320"/>
          </a:xfrm>
          <a:custGeom>
            <a:avLst/>
            <a:gdLst/>
            <a:ahLst/>
            <a:cxnLst/>
            <a:rect l="l" t="t" r="r" b="b"/>
            <a:pathLst>
              <a:path w="3840479" h="274319">
                <a:moveTo>
                  <a:pt x="3703320" y="0"/>
                </a:moveTo>
                <a:lnTo>
                  <a:pt x="137160" y="0"/>
                </a:lnTo>
                <a:lnTo>
                  <a:pt x="93805" y="6992"/>
                </a:lnTo>
                <a:lnTo>
                  <a:pt x="56153" y="26462"/>
                </a:lnTo>
                <a:lnTo>
                  <a:pt x="26462" y="56153"/>
                </a:lnTo>
                <a:lnTo>
                  <a:pt x="6992" y="93805"/>
                </a:lnTo>
                <a:lnTo>
                  <a:pt x="0" y="137160"/>
                </a:lnTo>
                <a:lnTo>
                  <a:pt x="6992" y="180514"/>
                </a:lnTo>
                <a:lnTo>
                  <a:pt x="26462" y="218166"/>
                </a:lnTo>
                <a:lnTo>
                  <a:pt x="56153" y="247857"/>
                </a:lnTo>
                <a:lnTo>
                  <a:pt x="93805" y="267327"/>
                </a:lnTo>
                <a:lnTo>
                  <a:pt x="137160" y="274320"/>
                </a:lnTo>
                <a:lnTo>
                  <a:pt x="3703320" y="274320"/>
                </a:lnTo>
                <a:lnTo>
                  <a:pt x="3746674" y="267327"/>
                </a:lnTo>
                <a:lnTo>
                  <a:pt x="3784326" y="247857"/>
                </a:lnTo>
                <a:lnTo>
                  <a:pt x="3814017" y="218166"/>
                </a:lnTo>
                <a:lnTo>
                  <a:pt x="3833487" y="180514"/>
                </a:lnTo>
                <a:lnTo>
                  <a:pt x="3840479" y="137160"/>
                </a:lnTo>
                <a:lnTo>
                  <a:pt x="3833487" y="93805"/>
                </a:lnTo>
                <a:lnTo>
                  <a:pt x="3814017" y="56153"/>
                </a:lnTo>
                <a:lnTo>
                  <a:pt x="3784326" y="26462"/>
                </a:lnTo>
                <a:lnTo>
                  <a:pt x="3746674" y="6992"/>
                </a:lnTo>
                <a:lnTo>
                  <a:pt x="3703320" y="0"/>
                </a:lnTo>
                <a:close/>
              </a:path>
            </a:pathLst>
          </a:custGeom>
          <a:solidFill>
            <a:srgbClr val="ED6C4D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773301" y="426963"/>
            <a:ext cx="1973580" cy="1772285"/>
          </a:xfrm>
          <a:prstGeom prst="rect">
            <a:avLst/>
          </a:prstGeom>
        </p:spPr>
        <p:txBody>
          <a:bodyPr vert="horz" wrap="square" lIns="0" tIns="14986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1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-4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CRASH</a:t>
            </a:r>
            <a:r>
              <a:rPr kumimoji="0" sz="1800" b="1" i="0" u="none" strike="noStrike" kern="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1" i="0" u="none" strike="noStrike" kern="0" cap="none" spc="-3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REPORT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211454" marR="0" lvl="0" indent="0" defTabSz="914400" eaLnBrk="1" fontAlgn="auto" latinLnBrk="0" hangingPunct="1">
              <a:lnSpc>
                <a:spcPct val="100000"/>
              </a:lnSpc>
              <a:spcBef>
                <a:spcPts val="12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heavy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8</a:t>
            </a:r>
            <a:r>
              <a:rPr kumimoji="0" sz="2000" b="1" i="0" u="heavy" strike="noStrike" kern="0" cap="none" spc="-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 </a:t>
            </a:r>
            <a:r>
              <a:rPr kumimoji="0" sz="1400" b="0" i="0" u="heavy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Total</a:t>
            </a:r>
            <a:r>
              <a:rPr kumimoji="0" sz="1400" b="0" i="0" u="heavy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 </a:t>
            </a:r>
            <a:r>
              <a:rPr kumimoji="0" sz="1400" b="0" i="0" u="heavy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Crashes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211454" marR="0" lvl="0" indent="0" defTabSz="9144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4</a:t>
            </a:r>
            <a:r>
              <a:rPr kumimoji="0" sz="2000" b="1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Broadside</a:t>
            </a:r>
            <a:r>
              <a:rPr kumimoji="0" sz="1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Crashes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554355" marR="5080" lvl="0" indent="-342900" defTabSz="914400" eaLnBrk="1" fontAlgn="auto" latinLnBrk="0" hangingPunct="1">
              <a:lnSpc>
                <a:spcPts val="1440"/>
              </a:lnSpc>
              <a:spcBef>
                <a:spcPts val="455"/>
              </a:spcBef>
              <a:spcAft>
                <a:spcPts val="0"/>
              </a:spcAft>
              <a:buClrTx/>
              <a:buSzPct val="96000"/>
              <a:buFont typeface="Arial"/>
              <a:buChar char="•"/>
              <a:tabLst>
                <a:tab pos="554355" algn="l"/>
              </a:tabLst>
              <a:defRPr/>
            </a:pPr>
            <a:r>
              <a:rPr kumimoji="0" sz="1250" b="0" i="1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NB/SB</a:t>
            </a:r>
            <a:r>
              <a:rPr kumimoji="0" sz="1250" b="0" i="1" u="none" strike="noStrike" kern="0" cap="none" spc="-1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25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Vehicles failed</a:t>
            </a:r>
            <a:r>
              <a:rPr kumimoji="0" sz="1250" b="0" i="1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250" b="0" i="1" u="none" strike="noStrike" kern="0" cap="none" spc="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to </a:t>
            </a:r>
            <a:r>
              <a:rPr kumimoji="0" sz="125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yield.</a:t>
            </a:r>
            <a:endParaRPr kumimoji="0" sz="12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591589" y="593352"/>
            <a:ext cx="2194560" cy="274320"/>
          </a:xfrm>
          <a:custGeom>
            <a:avLst/>
            <a:gdLst/>
            <a:ahLst/>
            <a:cxnLst/>
            <a:rect l="l" t="t" r="r" b="b"/>
            <a:pathLst>
              <a:path w="2194559" h="274319">
                <a:moveTo>
                  <a:pt x="2057400" y="0"/>
                </a:moveTo>
                <a:lnTo>
                  <a:pt x="137160" y="0"/>
                </a:lnTo>
                <a:lnTo>
                  <a:pt x="93805" y="6992"/>
                </a:lnTo>
                <a:lnTo>
                  <a:pt x="56153" y="26462"/>
                </a:lnTo>
                <a:lnTo>
                  <a:pt x="26462" y="56153"/>
                </a:lnTo>
                <a:lnTo>
                  <a:pt x="6992" y="93805"/>
                </a:lnTo>
                <a:lnTo>
                  <a:pt x="0" y="137160"/>
                </a:lnTo>
                <a:lnTo>
                  <a:pt x="6992" y="180514"/>
                </a:lnTo>
                <a:lnTo>
                  <a:pt x="26462" y="218166"/>
                </a:lnTo>
                <a:lnTo>
                  <a:pt x="56153" y="247857"/>
                </a:lnTo>
                <a:lnTo>
                  <a:pt x="93805" y="267327"/>
                </a:lnTo>
                <a:lnTo>
                  <a:pt x="137160" y="274320"/>
                </a:lnTo>
                <a:lnTo>
                  <a:pt x="2057400" y="274320"/>
                </a:lnTo>
                <a:lnTo>
                  <a:pt x="2100754" y="267327"/>
                </a:lnTo>
                <a:lnTo>
                  <a:pt x="2138406" y="247857"/>
                </a:lnTo>
                <a:lnTo>
                  <a:pt x="2168097" y="218166"/>
                </a:lnTo>
                <a:lnTo>
                  <a:pt x="2187567" y="180514"/>
                </a:lnTo>
                <a:lnTo>
                  <a:pt x="2194560" y="137160"/>
                </a:lnTo>
                <a:lnTo>
                  <a:pt x="2187567" y="93805"/>
                </a:lnTo>
                <a:lnTo>
                  <a:pt x="2168097" y="56153"/>
                </a:lnTo>
                <a:lnTo>
                  <a:pt x="2138406" y="26462"/>
                </a:lnTo>
                <a:lnTo>
                  <a:pt x="2100754" y="6992"/>
                </a:lnTo>
                <a:lnTo>
                  <a:pt x="2057400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799646" y="410726"/>
            <a:ext cx="1776730" cy="1846580"/>
          </a:xfrm>
          <a:prstGeom prst="rect">
            <a:avLst/>
          </a:prstGeom>
        </p:spPr>
        <p:txBody>
          <a:bodyPr vert="horz" wrap="square" lIns="0" tIns="15748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-4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LOSS</a:t>
            </a:r>
            <a:r>
              <a:rPr kumimoji="0" sz="1800" b="1" i="0" u="none" strike="noStrike" kern="0" cap="none" spc="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1" i="0" u="none" strike="noStrike" kern="0" cap="none" spc="-2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&amp;</a:t>
            </a:r>
            <a:r>
              <a:rPr kumimoji="0" sz="1800" b="1" i="0" u="none" strike="noStrike" kern="0" cap="none" spc="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1" i="0" u="none" strike="noStrike" kern="0" cap="none" spc="-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Diagnostics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224154" marR="0" lvl="0" indent="0" defTabSz="914400" eaLnBrk="1" fontAlgn="auto" latinLnBrk="0" hangingPunct="1">
              <a:lnSpc>
                <a:spcPct val="100000"/>
              </a:lnSpc>
              <a:spcBef>
                <a:spcPts val="12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cs typeface="Gill Sans MT"/>
              </a:rPr>
              <a:t>4</a:t>
            </a:r>
            <a:r>
              <a:rPr kumimoji="0" sz="2000" b="1" i="0" u="none" strike="noStrike" kern="0" cap="none" spc="-8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Total</a:t>
            </a:r>
            <a:r>
              <a:rPr kumimoji="0" sz="14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LOSS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224154" marR="318770" lvl="0" indent="-635" defTabSz="914400" eaLnBrk="1" fontAlgn="auto" latinLnBrk="0" hangingPunct="1">
              <a:lnSpc>
                <a:spcPct val="1083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cs typeface="Gill Sans MT"/>
              </a:rPr>
              <a:t>4</a:t>
            </a:r>
            <a:r>
              <a:rPr kumimoji="0" sz="2000" b="1" i="0" u="none" strike="noStrike" kern="0" cap="none" spc="-7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Severity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LOSS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Pattern: </a:t>
            </a: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Broadside.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566235" y="3215326"/>
            <a:ext cx="3016250" cy="274320"/>
          </a:xfrm>
          <a:custGeom>
            <a:avLst/>
            <a:gdLst/>
            <a:ahLst/>
            <a:cxnLst/>
            <a:rect l="l" t="t" r="r" b="b"/>
            <a:pathLst>
              <a:path w="3016250" h="274320">
                <a:moveTo>
                  <a:pt x="0" y="137160"/>
                </a:moveTo>
                <a:lnTo>
                  <a:pt x="6992" y="93805"/>
                </a:lnTo>
                <a:lnTo>
                  <a:pt x="26462" y="56153"/>
                </a:lnTo>
                <a:lnTo>
                  <a:pt x="56153" y="26462"/>
                </a:lnTo>
                <a:lnTo>
                  <a:pt x="93805" y="6992"/>
                </a:lnTo>
                <a:lnTo>
                  <a:pt x="137160" y="0"/>
                </a:lnTo>
                <a:lnTo>
                  <a:pt x="2878632" y="0"/>
                </a:lnTo>
                <a:lnTo>
                  <a:pt x="2921982" y="6992"/>
                </a:lnTo>
                <a:lnTo>
                  <a:pt x="2959634" y="26462"/>
                </a:lnTo>
                <a:lnTo>
                  <a:pt x="2989326" y="56153"/>
                </a:lnTo>
                <a:lnTo>
                  <a:pt x="3008799" y="93805"/>
                </a:lnTo>
                <a:lnTo>
                  <a:pt x="3015792" y="137160"/>
                </a:lnTo>
                <a:lnTo>
                  <a:pt x="3008799" y="180514"/>
                </a:lnTo>
                <a:lnTo>
                  <a:pt x="2989326" y="218166"/>
                </a:lnTo>
                <a:lnTo>
                  <a:pt x="2959634" y="247857"/>
                </a:lnTo>
                <a:lnTo>
                  <a:pt x="2921982" y="267327"/>
                </a:lnTo>
                <a:lnTo>
                  <a:pt x="2878632" y="274320"/>
                </a:lnTo>
                <a:lnTo>
                  <a:pt x="137160" y="274320"/>
                </a:lnTo>
                <a:lnTo>
                  <a:pt x="93805" y="267327"/>
                </a:lnTo>
                <a:lnTo>
                  <a:pt x="56153" y="247857"/>
                </a:lnTo>
                <a:lnTo>
                  <a:pt x="26462" y="218166"/>
                </a:lnTo>
                <a:lnTo>
                  <a:pt x="6992" y="180514"/>
                </a:lnTo>
                <a:lnTo>
                  <a:pt x="0" y="137160"/>
                </a:lnTo>
                <a:close/>
              </a:path>
            </a:pathLst>
          </a:custGeom>
          <a:ln w="19050">
            <a:solidFill>
              <a:srgbClr val="ED6C4D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326004" y="3184076"/>
            <a:ext cx="14966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-290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LIDAR</a:t>
            </a:r>
            <a:r>
              <a:rPr kumimoji="0" sz="1800" b="1" i="0" u="none" strike="noStrike" kern="0" cap="none" spc="75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1" i="0" u="none" strike="noStrike" kern="0" cap="none" spc="-380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ANALYSIS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649084" y="3839314"/>
            <a:ext cx="3771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N/A.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766022" y="3212334"/>
            <a:ext cx="3016250" cy="274320"/>
          </a:xfrm>
          <a:custGeom>
            <a:avLst/>
            <a:gdLst/>
            <a:ahLst/>
            <a:cxnLst/>
            <a:rect l="l" t="t" r="r" b="b"/>
            <a:pathLst>
              <a:path w="3016250" h="274320">
                <a:moveTo>
                  <a:pt x="0" y="137160"/>
                </a:moveTo>
                <a:lnTo>
                  <a:pt x="6992" y="93805"/>
                </a:lnTo>
                <a:lnTo>
                  <a:pt x="26462" y="56153"/>
                </a:lnTo>
                <a:lnTo>
                  <a:pt x="56153" y="26462"/>
                </a:lnTo>
                <a:lnTo>
                  <a:pt x="93805" y="6992"/>
                </a:lnTo>
                <a:lnTo>
                  <a:pt x="137160" y="0"/>
                </a:lnTo>
                <a:lnTo>
                  <a:pt x="2878632" y="0"/>
                </a:lnTo>
                <a:lnTo>
                  <a:pt x="2921982" y="6992"/>
                </a:lnTo>
                <a:lnTo>
                  <a:pt x="2959634" y="26462"/>
                </a:lnTo>
                <a:lnTo>
                  <a:pt x="2989326" y="56153"/>
                </a:lnTo>
                <a:lnTo>
                  <a:pt x="3008799" y="93805"/>
                </a:lnTo>
                <a:lnTo>
                  <a:pt x="3015792" y="137160"/>
                </a:lnTo>
                <a:lnTo>
                  <a:pt x="3008799" y="180514"/>
                </a:lnTo>
                <a:lnTo>
                  <a:pt x="2989326" y="218166"/>
                </a:lnTo>
                <a:lnTo>
                  <a:pt x="2959634" y="247857"/>
                </a:lnTo>
                <a:lnTo>
                  <a:pt x="2921982" y="267327"/>
                </a:lnTo>
                <a:lnTo>
                  <a:pt x="2878632" y="274320"/>
                </a:lnTo>
                <a:lnTo>
                  <a:pt x="137160" y="274320"/>
                </a:lnTo>
                <a:lnTo>
                  <a:pt x="93805" y="267327"/>
                </a:lnTo>
                <a:lnTo>
                  <a:pt x="56153" y="247857"/>
                </a:lnTo>
                <a:lnTo>
                  <a:pt x="26462" y="218166"/>
                </a:lnTo>
                <a:lnTo>
                  <a:pt x="6992" y="180514"/>
                </a:lnTo>
                <a:lnTo>
                  <a:pt x="0" y="137160"/>
                </a:lnTo>
                <a:close/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284968" y="3110677"/>
            <a:ext cx="2112010" cy="1280795"/>
          </a:xfrm>
          <a:prstGeom prst="rect">
            <a:avLst/>
          </a:prstGeom>
        </p:spPr>
        <p:txBody>
          <a:bodyPr vert="horz" wrap="square" lIns="0" tIns="8318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6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-28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cs typeface="Gill Sans MT"/>
              </a:rPr>
              <a:t>FIELD</a:t>
            </a:r>
            <a:r>
              <a:rPr kumimoji="0" sz="1800" b="1" i="0" u="none" strike="noStrike" kern="0" cap="none" spc="13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1" i="0" u="none" strike="noStrike" kern="0" cap="none" spc="-38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cs typeface="Gill Sans MT"/>
              </a:rPr>
              <a:t>OBSERVATIONS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576580" marR="5080" lvl="0" indent="0" algn="just" defTabSz="914400" eaLnBrk="1" fontAlgn="auto" latinLnBrk="0" hangingPunct="1">
              <a:lnSpc>
                <a:spcPct val="100299"/>
              </a:lnSpc>
              <a:spcBef>
                <a:spcPts val="4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Elevation</a:t>
            </a:r>
            <a:r>
              <a:rPr kumimoji="0" sz="14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change</a:t>
            </a:r>
            <a:r>
              <a:rPr kumimoji="0" sz="1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EB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causes</a:t>
            </a:r>
            <a:r>
              <a:rPr kumimoji="0" sz="14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sight</a:t>
            </a:r>
            <a:r>
              <a:rPr kumimoji="0" sz="1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distance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issues</a:t>
            </a:r>
            <a:r>
              <a:rPr kumimoji="0" sz="14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for</a:t>
            </a:r>
            <a:r>
              <a:rPr kumimoji="0" sz="14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vehicles</a:t>
            </a:r>
            <a:r>
              <a:rPr kumimoji="0" sz="14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on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minor</a:t>
            </a:r>
            <a:r>
              <a:rPr kumimoji="0" sz="14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leg.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566238" y="4591368"/>
            <a:ext cx="6218555" cy="274320"/>
          </a:xfrm>
          <a:custGeom>
            <a:avLst/>
            <a:gdLst/>
            <a:ahLst/>
            <a:cxnLst/>
            <a:rect l="l" t="t" r="r" b="b"/>
            <a:pathLst>
              <a:path w="6218555" h="274320">
                <a:moveTo>
                  <a:pt x="6080760" y="0"/>
                </a:moveTo>
                <a:lnTo>
                  <a:pt x="137160" y="0"/>
                </a:lnTo>
                <a:lnTo>
                  <a:pt x="93805" y="6992"/>
                </a:lnTo>
                <a:lnTo>
                  <a:pt x="56153" y="26462"/>
                </a:lnTo>
                <a:lnTo>
                  <a:pt x="26462" y="56153"/>
                </a:lnTo>
                <a:lnTo>
                  <a:pt x="6992" y="93805"/>
                </a:lnTo>
                <a:lnTo>
                  <a:pt x="0" y="137147"/>
                </a:lnTo>
                <a:lnTo>
                  <a:pt x="6992" y="180503"/>
                </a:lnTo>
                <a:lnTo>
                  <a:pt x="26462" y="218158"/>
                </a:lnTo>
                <a:lnTo>
                  <a:pt x="56153" y="247852"/>
                </a:lnTo>
                <a:lnTo>
                  <a:pt x="93805" y="267326"/>
                </a:lnTo>
                <a:lnTo>
                  <a:pt x="137160" y="274320"/>
                </a:lnTo>
                <a:lnTo>
                  <a:pt x="6080760" y="274320"/>
                </a:lnTo>
                <a:lnTo>
                  <a:pt x="6124114" y="267327"/>
                </a:lnTo>
                <a:lnTo>
                  <a:pt x="6161766" y="247857"/>
                </a:lnTo>
                <a:lnTo>
                  <a:pt x="6191457" y="218166"/>
                </a:lnTo>
                <a:lnTo>
                  <a:pt x="6210927" y="180514"/>
                </a:lnTo>
                <a:lnTo>
                  <a:pt x="6217932" y="137160"/>
                </a:lnTo>
                <a:lnTo>
                  <a:pt x="6210939" y="93805"/>
                </a:lnTo>
                <a:lnTo>
                  <a:pt x="6191465" y="56153"/>
                </a:lnTo>
                <a:lnTo>
                  <a:pt x="6161771" y="26462"/>
                </a:lnTo>
                <a:lnTo>
                  <a:pt x="6124116" y="6992"/>
                </a:lnTo>
                <a:lnTo>
                  <a:pt x="6080760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697882" y="4533282"/>
            <a:ext cx="4818380" cy="1106805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L="1059815" marR="0" lvl="0" indent="0" defTabSz="914400" eaLnBrk="1" fontAlgn="auto" latinLnBrk="0" hangingPunct="1">
              <a:lnSpc>
                <a:spcPct val="100000"/>
              </a:lnSpc>
              <a:spcBef>
                <a:spcPts val="4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-4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RECOMMENDATIONS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299085" marR="5080" lvl="0" indent="-287020" defTabSz="914400" eaLnBrk="1" fontAlgn="auto" latinLnBrk="0" hangingPunct="1">
              <a:lnSpc>
                <a:spcPct val="1012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9085" algn="l"/>
              </a:tabLst>
              <a:defRPr/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Install</a:t>
            </a:r>
            <a:r>
              <a:rPr kumimoji="0" sz="16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Intersection</a:t>
            </a:r>
            <a:r>
              <a:rPr kumimoji="0" sz="16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Conflict</a:t>
            </a:r>
            <a:r>
              <a:rPr kumimoji="0" sz="16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Warning</a:t>
            </a:r>
            <a:r>
              <a:rPr kumimoji="0" sz="16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System</a:t>
            </a:r>
            <a:r>
              <a:rPr kumimoji="0" sz="16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to</a:t>
            </a:r>
            <a:r>
              <a:rPr kumimoji="0" sz="16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alert drivers</a:t>
            </a:r>
            <a:r>
              <a:rPr kumimoji="0" sz="16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that</a:t>
            </a:r>
            <a:r>
              <a:rPr kumimoji="0" sz="16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vehicle(s)</a:t>
            </a:r>
            <a:r>
              <a:rPr kumimoji="0" sz="16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is</a:t>
            </a:r>
            <a:r>
              <a:rPr kumimoji="0" sz="16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approaching</a:t>
            </a:r>
            <a:r>
              <a:rPr kumimoji="0" sz="16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from</a:t>
            </a:r>
            <a:r>
              <a:rPr kumimoji="0" sz="16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EB</a:t>
            </a:r>
            <a:r>
              <a:rPr kumimoji="0" sz="16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direction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299085" marR="0" lvl="0" indent="-28638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9085" algn="l"/>
              </a:tabLst>
              <a:defRPr/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Conduct</a:t>
            </a:r>
            <a:r>
              <a:rPr kumimoji="0" sz="1600" b="0" i="0" u="none" strike="noStrike" kern="0" cap="none" spc="-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signal</a:t>
            </a:r>
            <a:r>
              <a:rPr kumimoji="0" sz="1600" b="0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warrant</a:t>
            </a:r>
            <a:r>
              <a:rPr kumimoji="0" sz="1600" b="0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analysis.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pic>
        <p:nvPicPr>
          <p:cNvPr id="15" name="object 1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32401" y="1338122"/>
            <a:ext cx="1188717" cy="406831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731832" y="5686161"/>
            <a:ext cx="2373081" cy="1105899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566233" y="3483662"/>
            <a:ext cx="914400" cy="914400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766022" y="3590803"/>
            <a:ext cx="914399" cy="727818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632475" y="4922901"/>
            <a:ext cx="986760" cy="914399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935205" y="127472"/>
            <a:ext cx="228777" cy="228777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9855200" y="51358"/>
            <a:ext cx="2336800" cy="116840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50800" rIns="0" bIns="0" rtlCol="0">
            <a:spAutoFit/>
          </a:bodyPr>
          <a:lstStyle/>
          <a:p>
            <a:pPr marL="25400" marR="0" lvl="0" indent="0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abowers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5400" marR="0" lvl="0" indent="0" defTabSz="91440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2024-11-</a:t>
            </a:r>
            <a:r>
              <a:rPr kumimoji="0" sz="8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13</a:t>
            </a:r>
            <a:r>
              <a:rPr kumimoji="0" sz="800" b="0" i="1" u="none" strike="noStrike" kern="0" cap="none" spc="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80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17:11:20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5400" marR="0" lvl="0" indent="0" defTabSz="91440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-------------------------------------------</a:t>
            </a:r>
            <a:r>
              <a:rPr kumimoji="0" sz="10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-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5400" marR="1778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Post it note:</a:t>
            </a:r>
            <a:r>
              <a:rPr kumimoji="0" sz="1000" b="0" i="0" u="none" strike="noStrike" kern="0" cap="none" spc="2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"EB right turn lanes at </a:t>
            </a:r>
            <a:r>
              <a:rPr kumimoji="0" sz="10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13,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15 &amp; </a:t>
            </a:r>
            <a:r>
              <a:rPr kumimoji="0" sz="10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23".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32047" y="1024720"/>
            <a:ext cx="3754120" cy="1073150"/>
          </a:xfrm>
          <a:prstGeom prst="rect">
            <a:avLst/>
          </a:prstGeom>
        </p:spPr>
        <p:txBody>
          <a:bodyPr vert="horz" wrap="square" lIns="0" tIns="62229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48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400" b="1" i="0" u="none" strike="noStrike" kern="0" cap="none" spc="-13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CO</a:t>
            </a:r>
            <a:r>
              <a:rPr kumimoji="0" sz="4400" b="1" i="0" u="none" strike="noStrike" kern="0" cap="none" spc="2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14</a:t>
            </a:r>
            <a:r>
              <a:rPr kumimoji="0" sz="4400" b="1" i="0" u="none" strike="noStrike" kern="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4400" b="1" i="0" u="none" strike="noStrike" kern="0" cap="none" spc="-6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&amp;</a:t>
            </a:r>
            <a:r>
              <a:rPr kumimoji="0" sz="4400" b="1" i="0" u="none" strike="noStrike" kern="0" cap="none" spc="20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4400" b="1" i="0" u="none" strike="noStrike" kern="0" cap="none" spc="-13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CO</a:t>
            </a:r>
            <a:r>
              <a:rPr kumimoji="0" sz="4400" b="1" i="0" u="none" strike="noStrike" kern="0" cap="none" spc="2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4400" b="1" i="0" u="none" strike="noStrike" kern="0" cap="none" spc="-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257</a:t>
            </a:r>
            <a:endParaRPr kumimoji="0" sz="4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-1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Control:</a:t>
            </a:r>
            <a:r>
              <a:rPr kumimoji="0" sz="2000" b="1" i="0" u="none" strike="noStrike" kern="0" cap="none" spc="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20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Signal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948940"/>
            <a:ext cx="5212078" cy="3909059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5570864" y="593352"/>
            <a:ext cx="3840479" cy="274320"/>
          </a:xfrm>
          <a:custGeom>
            <a:avLst/>
            <a:gdLst/>
            <a:ahLst/>
            <a:cxnLst/>
            <a:rect l="l" t="t" r="r" b="b"/>
            <a:pathLst>
              <a:path w="3840479" h="274319">
                <a:moveTo>
                  <a:pt x="3703320" y="0"/>
                </a:moveTo>
                <a:lnTo>
                  <a:pt x="137160" y="0"/>
                </a:lnTo>
                <a:lnTo>
                  <a:pt x="93805" y="6992"/>
                </a:lnTo>
                <a:lnTo>
                  <a:pt x="56153" y="26462"/>
                </a:lnTo>
                <a:lnTo>
                  <a:pt x="26462" y="56153"/>
                </a:lnTo>
                <a:lnTo>
                  <a:pt x="6992" y="93805"/>
                </a:lnTo>
                <a:lnTo>
                  <a:pt x="0" y="137160"/>
                </a:lnTo>
                <a:lnTo>
                  <a:pt x="6992" y="180514"/>
                </a:lnTo>
                <a:lnTo>
                  <a:pt x="26462" y="218166"/>
                </a:lnTo>
                <a:lnTo>
                  <a:pt x="56153" y="247857"/>
                </a:lnTo>
                <a:lnTo>
                  <a:pt x="93805" y="267327"/>
                </a:lnTo>
                <a:lnTo>
                  <a:pt x="137160" y="274320"/>
                </a:lnTo>
                <a:lnTo>
                  <a:pt x="3703320" y="274320"/>
                </a:lnTo>
                <a:lnTo>
                  <a:pt x="3746674" y="267327"/>
                </a:lnTo>
                <a:lnTo>
                  <a:pt x="3784326" y="247857"/>
                </a:lnTo>
                <a:lnTo>
                  <a:pt x="3814017" y="218166"/>
                </a:lnTo>
                <a:lnTo>
                  <a:pt x="3833487" y="180514"/>
                </a:lnTo>
                <a:lnTo>
                  <a:pt x="3840479" y="137160"/>
                </a:lnTo>
                <a:lnTo>
                  <a:pt x="3833487" y="93805"/>
                </a:lnTo>
                <a:lnTo>
                  <a:pt x="3814017" y="56153"/>
                </a:lnTo>
                <a:lnTo>
                  <a:pt x="3784326" y="26462"/>
                </a:lnTo>
                <a:lnTo>
                  <a:pt x="3746674" y="6992"/>
                </a:lnTo>
                <a:lnTo>
                  <a:pt x="3703320" y="0"/>
                </a:lnTo>
                <a:close/>
              </a:path>
            </a:pathLst>
          </a:custGeom>
          <a:solidFill>
            <a:srgbClr val="ED6C4D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773301" y="429639"/>
            <a:ext cx="2205990" cy="2170430"/>
          </a:xfrm>
          <a:prstGeom prst="rect">
            <a:avLst/>
          </a:prstGeom>
        </p:spPr>
        <p:txBody>
          <a:bodyPr vert="horz" wrap="square" lIns="0" tIns="14732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-4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CRASH</a:t>
            </a:r>
            <a:r>
              <a:rPr kumimoji="0" sz="1800" b="1" i="0" u="none" strike="noStrike" kern="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1" i="0" u="none" strike="noStrike" kern="0" cap="none" spc="-3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REPORT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226695" marR="0" lvl="0" indent="0" defTabSz="914400" eaLnBrk="1" fontAlgn="auto" latinLnBrk="0" hangingPunct="1">
              <a:lnSpc>
                <a:spcPct val="100000"/>
              </a:lnSpc>
              <a:spcBef>
                <a:spcPts val="11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heavy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14</a:t>
            </a:r>
            <a:r>
              <a:rPr kumimoji="0" sz="2000" b="1" i="0" u="heavy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 </a:t>
            </a:r>
            <a:r>
              <a:rPr kumimoji="0" sz="1400" b="0" i="0" u="heavy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Total</a:t>
            </a:r>
            <a:r>
              <a:rPr kumimoji="0" sz="1400" b="0" i="0" u="heavy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 </a:t>
            </a:r>
            <a:r>
              <a:rPr kumimoji="0" sz="1400" b="0" i="0" u="heavy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Crashes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226695" marR="0" lvl="0" indent="0" defTabSz="9144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5</a:t>
            </a:r>
            <a:r>
              <a:rPr kumimoji="0" sz="2000" b="1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Approach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Turn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Crashes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569595" marR="5080" lvl="0" indent="-342900" defTabSz="914400" eaLnBrk="1" fontAlgn="auto" latinLnBrk="0" hangingPunct="1">
              <a:lnSpc>
                <a:spcPts val="144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569595" algn="l"/>
              </a:tabLst>
              <a:defRPr/>
            </a:pPr>
            <a:r>
              <a:rPr kumimoji="0" sz="1200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rPr>
              <a:t>5</a:t>
            </a:r>
            <a:r>
              <a:rPr kumimoji="0" sz="1200" b="1" i="1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rPr>
              <a:t> </a:t>
            </a:r>
            <a:r>
              <a:rPr kumimoji="0" sz="125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NBL/SBT</a:t>
            </a:r>
            <a:r>
              <a:rPr kumimoji="0" sz="1250" b="0" i="1" u="none" strike="noStrike" kern="0" cap="none" spc="-1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25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Crashes; </a:t>
            </a:r>
            <a:r>
              <a:rPr kumimoji="0" sz="1250" b="0" i="1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Drivers </a:t>
            </a:r>
            <a:r>
              <a:rPr kumimoji="0" sz="125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did</a:t>
            </a:r>
            <a:r>
              <a:rPr kumimoji="0" sz="1250" b="0" i="1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25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not</a:t>
            </a:r>
            <a:r>
              <a:rPr kumimoji="0" sz="1250" b="0" i="1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25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yield</a:t>
            </a:r>
            <a:r>
              <a:rPr kumimoji="0" sz="1250" b="0" i="1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250" b="0" i="1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ROW</a:t>
            </a:r>
            <a:endParaRPr kumimoji="0" sz="12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226695" marR="0" lvl="0" indent="0" defTabSz="91440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5</a:t>
            </a:r>
            <a:r>
              <a:rPr kumimoji="0" sz="2000" b="1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Rear-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End</a:t>
            </a:r>
            <a:r>
              <a:rPr kumimoji="0" sz="1400" b="0" i="0" u="none" strike="noStrike" kern="0" cap="none" spc="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Crashes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591589" y="593352"/>
            <a:ext cx="2194560" cy="274320"/>
          </a:xfrm>
          <a:custGeom>
            <a:avLst/>
            <a:gdLst/>
            <a:ahLst/>
            <a:cxnLst/>
            <a:rect l="l" t="t" r="r" b="b"/>
            <a:pathLst>
              <a:path w="2194559" h="274319">
                <a:moveTo>
                  <a:pt x="2057400" y="0"/>
                </a:moveTo>
                <a:lnTo>
                  <a:pt x="137160" y="0"/>
                </a:lnTo>
                <a:lnTo>
                  <a:pt x="93805" y="6992"/>
                </a:lnTo>
                <a:lnTo>
                  <a:pt x="56153" y="26462"/>
                </a:lnTo>
                <a:lnTo>
                  <a:pt x="26462" y="56153"/>
                </a:lnTo>
                <a:lnTo>
                  <a:pt x="6992" y="93805"/>
                </a:lnTo>
                <a:lnTo>
                  <a:pt x="0" y="137160"/>
                </a:lnTo>
                <a:lnTo>
                  <a:pt x="6992" y="180514"/>
                </a:lnTo>
                <a:lnTo>
                  <a:pt x="26462" y="218166"/>
                </a:lnTo>
                <a:lnTo>
                  <a:pt x="56153" y="247857"/>
                </a:lnTo>
                <a:lnTo>
                  <a:pt x="93805" y="267327"/>
                </a:lnTo>
                <a:lnTo>
                  <a:pt x="137160" y="274320"/>
                </a:lnTo>
                <a:lnTo>
                  <a:pt x="2057400" y="274320"/>
                </a:lnTo>
                <a:lnTo>
                  <a:pt x="2100754" y="267327"/>
                </a:lnTo>
                <a:lnTo>
                  <a:pt x="2138406" y="247857"/>
                </a:lnTo>
                <a:lnTo>
                  <a:pt x="2168097" y="218166"/>
                </a:lnTo>
                <a:lnTo>
                  <a:pt x="2187567" y="180514"/>
                </a:lnTo>
                <a:lnTo>
                  <a:pt x="2194560" y="137160"/>
                </a:lnTo>
                <a:lnTo>
                  <a:pt x="2187567" y="93805"/>
                </a:lnTo>
                <a:lnTo>
                  <a:pt x="2168097" y="56153"/>
                </a:lnTo>
                <a:lnTo>
                  <a:pt x="2138406" y="26462"/>
                </a:lnTo>
                <a:lnTo>
                  <a:pt x="2100754" y="6992"/>
                </a:lnTo>
                <a:lnTo>
                  <a:pt x="2057400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799646" y="410726"/>
            <a:ext cx="1776730" cy="2059939"/>
          </a:xfrm>
          <a:prstGeom prst="rect">
            <a:avLst/>
          </a:prstGeom>
        </p:spPr>
        <p:txBody>
          <a:bodyPr vert="horz" wrap="square" lIns="0" tIns="15748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-4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LOSS</a:t>
            </a:r>
            <a:r>
              <a:rPr kumimoji="0" sz="1800" b="1" i="0" u="none" strike="noStrike" kern="0" cap="none" spc="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1" i="0" u="none" strike="noStrike" kern="0" cap="none" spc="-2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&amp;</a:t>
            </a:r>
            <a:r>
              <a:rPr kumimoji="0" sz="1800" b="1" i="0" u="none" strike="noStrike" kern="0" cap="none" spc="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1" i="0" u="none" strike="noStrike" kern="0" cap="none" spc="-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Diagnostics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224154" marR="0" lvl="0" indent="0" defTabSz="914400" eaLnBrk="1" fontAlgn="auto" latinLnBrk="0" hangingPunct="1">
              <a:lnSpc>
                <a:spcPct val="100000"/>
              </a:lnSpc>
              <a:spcBef>
                <a:spcPts val="12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cs typeface="Gill Sans MT"/>
              </a:rPr>
              <a:t>3</a:t>
            </a:r>
            <a:r>
              <a:rPr kumimoji="0" sz="2000" b="1" i="0" u="none" strike="noStrike" kern="0" cap="none" spc="-8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Total</a:t>
            </a:r>
            <a:r>
              <a:rPr kumimoji="0" sz="14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LOSS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224154" marR="318770" lvl="0" indent="-635" defTabSz="914400" eaLnBrk="1" fontAlgn="auto" latinLnBrk="0" hangingPunct="1">
              <a:lnSpc>
                <a:spcPct val="116500"/>
              </a:lnSpc>
              <a:spcBef>
                <a:spcPts val="8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2</a:t>
            </a:r>
            <a:r>
              <a:rPr kumimoji="0" sz="2000" b="1" i="0" u="none" strike="noStrike" kern="0" cap="none" spc="-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Severity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LOSS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Pattern: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224154" marR="220345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Rear</a:t>
            </a:r>
            <a:r>
              <a:rPr kumimoji="0" sz="1400" b="1" i="0" u="none" strike="noStrike" kern="0" cap="none" spc="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1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End,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Approach </a:t>
            </a:r>
            <a:r>
              <a:rPr kumimoji="0" sz="1400" b="1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Turn.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566235" y="2962208"/>
            <a:ext cx="3016250" cy="274320"/>
          </a:xfrm>
          <a:custGeom>
            <a:avLst/>
            <a:gdLst/>
            <a:ahLst/>
            <a:cxnLst/>
            <a:rect l="l" t="t" r="r" b="b"/>
            <a:pathLst>
              <a:path w="3016250" h="274319">
                <a:moveTo>
                  <a:pt x="0" y="137160"/>
                </a:moveTo>
                <a:lnTo>
                  <a:pt x="6992" y="93805"/>
                </a:lnTo>
                <a:lnTo>
                  <a:pt x="26462" y="56153"/>
                </a:lnTo>
                <a:lnTo>
                  <a:pt x="56153" y="26462"/>
                </a:lnTo>
                <a:lnTo>
                  <a:pt x="93805" y="6992"/>
                </a:lnTo>
                <a:lnTo>
                  <a:pt x="137160" y="0"/>
                </a:lnTo>
                <a:lnTo>
                  <a:pt x="2878632" y="0"/>
                </a:lnTo>
                <a:lnTo>
                  <a:pt x="2921982" y="6992"/>
                </a:lnTo>
                <a:lnTo>
                  <a:pt x="2959634" y="26462"/>
                </a:lnTo>
                <a:lnTo>
                  <a:pt x="2989326" y="56153"/>
                </a:lnTo>
                <a:lnTo>
                  <a:pt x="3008799" y="93805"/>
                </a:lnTo>
                <a:lnTo>
                  <a:pt x="3015792" y="137160"/>
                </a:lnTo>
                <a:lnTo>
                  <a:pt x="3008799" y="180514"/>
                </a:lnTo>
                <a:lnTo>
                  <a:pt x="2989326" y="218166"/>
                </a:lnTo>
                <a:lnTo>
                  <a:pt x="2959634" y="247857"/>
                </a:lnTo>
                <a:lnTo>
                  <a:pt x="2921982" y="267327"/>
                </a:lnTo>
                <a:lnTo>
                  <a:pt x="2878632" y="274320"/>
                </a:lnTo>
                <a:lnTo>
                  <a:pt x="137160" y="274320"/>
                </a:lnTo>
                <a:lnTo>
                  <a:pt x="93805" y="267327"/>
                </a:lnTo>
                <a:lnTo>
                  <a:pt x="56153" y="247857"/>
                </a:lnTo>
                <a:lnTo>
                  <a:pt x="26462" y="218166"/>
                </a:lnTo>
                <a:lnTo>
                  <a:pt x="6992" y="180514"/>
                </a:lnTo>
                <a:lnTo>
                  <a:pt x="0" y="137160"/>
                </a:lnTo>
                <a:close/>
              </a:path>
            </a:pathLst>
          </a:custGeom>
          <a:ln w="19050">
            <a:solidFill>
              <a:srgbClr val="ED6C4D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326004" y="2873816"/>
            <a:ext cx="2233295" cy="1470660"/>
          </a:xfrm>
          <a:prstGeom prst="rect">
            <a:avLst/>
          </a:prstGeom>
        </p:spPr>
        <p:txBody>
          <a:bodyPr vert="horz" wrap="square" lIns="0" tIns="6985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-290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LIDAR</a:t>
            </a:r>
            <a:r>
              <a:rPr kumimoji="0" sz="1800" b="1" i="0" u="none" strike="noStrike" kern="0" cap="none" spc="75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1" i="0" u="none" strike="noStrike" kern="0" cap="none" spc="-380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ANALYSIS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245745" marR="5080" lvl="0" indent="0" defTabSz="914400" eaLnBrk="1" fontAlgn="auto" latinLnBrk="0" hangingPunct="1">
              <a:lnSpc>
                <a:spcPct val="100200"/>
              </a:lnSpc>
              <a:spcBef>
                <a:spcPts val="3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Intersection</a:t>
            </a:r>
            <a:r>
              <a:rPr kumimoji="0" sz="1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sight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distance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issue</a:t>
            </a:r>
            <a:r>
              <a:rPr kumimoji="0" sz="14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of the opposing</a:t>
            </a:r>
            <a:r>
              <a:rPr kumimoji="0" sz="14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left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turns</a:t>
            </a:r>
            <a:r>
              <a:rPr kumimoji="0" sz="14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on</a:t>
            </a:r>
            <a:r>
              <a:rPr kumimoji="0" sz="14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CO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14</a:t>
            </a:r>
            <a:r>
              <a:rPr kumimoji="0" sz="1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in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event</a:t>
            </a:r>
            <a:r>
              <a:rPr kumimoji="0" sz="140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of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two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vehicles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turning</a:t>
            </a:r>
            <a:r>
              <a:rPr kumimoji="0" sz="14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left</a:t>
            </a:r>
            <a:r>
              <a:rPr kumimoji="0" sz="14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in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opposite</a:t>
            </a:r>
            <a:r>
              <a:rPr kumimoji="0" sz="14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directions.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766022" y="2959216"/>
            <a:ext cx="3016250" cy="274320"/>
          </a:xfrm>
          <a:custGeom>
            <a:avLst/>
            <a:gdLst/>
            <a:ahLst/>
            <a:cxnLst/>
            <a:rect l="l" t="t" r="r" b="b"/>
            <a:pathLst>
              <a:path w="3016250" h="274319">
                <a:moveTo>
                  <a:pt x="0" y="137160"/>
                </a:moveTo>
                <a:lnTo>
                  <a:pt x="6992" y="93805"/>
                </a:lnTo>
                <a:lnTo>
                  <a:pt x="26462" y="56153"/>
                </a:lnTo>
                <a:lnTo>
                  <a:pt x="56153" y="26462"/>
                </a:lnTo>
                <a:lnTo>
                  <a:pt x="93805" y="6992"/>
                </a:lnTo>
                <a:lnTo>
                  <a:pt x="137160" y="0"/>
                </a:lnTo>
                <a:lnTo>
                  <a:pt x="2878632" y="0"/>
                </a:lnTo>
                <a:lnTo>
                  <a:pt x="2921982" y="6992"/>
                </a:lnTo>
                <a:lnTo>
                  <a:pt x="2959634" y="26462"/>
                </a:lnTo>
                <a:lnTo>
                  <a:pt x="2989326" y="56153"/>
                </a:lnTo>
                <a:lnTo>
                  <a:pt x="3008799" y="93805"/>
                </a:lnTo>
                <a:lnTo>
                  <a:pt x="3015792" y="137160"/>
                </a:lnTo>
                <a:lnTo>
                  <a:pt x="3008799" y="180514"/>
                </a:lnTo>
                <a:lnTo>
                  <a:pt x="2989326" y="218166"/>
                </a:lnTo>
                <a:lnTo>
                  <a:pt x="2959634" y="247857"/>
                </a:lnTo>
                <a:lnTo>
                  <a:pt x="2921982" y="267327"/>
                </a:lnTo>
                <a:lnTo>
                  <a:pt x="2878632" y="274320"/>
                </a:lnTo>
                <a:lnTo>
                  <a:pt x="137160" y="274320"/>
                </a:lnTo>
                <a:lnTo>
                  <a:pt x="93805" y="267327"/>
                </a:lnTo>
                <a:lnTo>
                  <a:pt x="56153" y="247857"/>
                </a:lnTo>
                <a:lnTo>
                  <a:pt x="26462" y="218166"/>
                </a:lnTo>
                <a:lnTo>
                  <a:pt x="6992" y="180514"/>
                </a:lnTo>
                <a:lnTo>
                  <a:pt x="0" y="137160"/>
                </a:lnTo>
                <a:close/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284968" y="2927967"/>
            <a:ext cx="2331720" cy="1078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-28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cs typeface="Gill Sans MT"/>
              </a:rPr>
              <a:t>FIELD</a:t>
            </a:r>
            <a:r>
              <a:rPr kumimoji="0" sz="1800" b="1" i="0" u="none" strike="noStrike" kern="0" cap="none" spc="13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1" i="0" u="none" strike="noStrike" kern="0" cap="none" spc="-38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cs typeface="Gill Sans MT"/>
              </a:rPr>
              <a:t>OBSERVATIONS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576580" marR="5080" lvl="0" indent="0" defTabSz="914400" eaLnBrk="1" fontAlgn="auto" latinLnBrk="0" hangingPunct="1">
              <a:lnSpc>
                <a:spcPct val="100000"/>
              </a:lnSpc>
              <a:spcBef>
                <a:spcPts val="10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Sun</a:t>
            </a:r>
            <a:r>
              <a:rPr kumimoji="0" sz="14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glare</a:t>
            </a:r>
            <a:r>
              <a:rPr kumimoji="0" sz="14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might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be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contributing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to</a:t>
            </a:r>
            <a:r>
              <a:rPr kumimoji="0" sz="1400" b="0" i="0" u="none" strike="noStrike" kern="0" cap="none" spc="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rear-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end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accidents.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566238" y="4591368"/>
            <a:ext cx="6218555" cy="274320"/>
          </a:xfrm>
          <a:custGeom>
            <a:avLst/>
            <a:gdLst/>
            <a:ahLst/>
            <a:cxnLst/>
            <a:rect l="l" t="t" r="r" b="b"/>
            <a:pathLst>
              <a:path w="6218555" h="274320">
                <a:moveTo>
                  <a:pt x="6080760" y="0"/>
                </a:moveTo>
                <a:lnTo>
                  <a:pt x="137160" y="0"/>
                </a:lnTo>
                <a:lnTo>
                  <a:pt x="93805" y="6992"/>
                </a:lnTo>
                <a:lnTo>
                  <a:pt x="56153" y="26462"/>
                </a:lnTo>
                <a:lnTo>
                  <a:pt x="26462" y="56153"/>
                </a:lnTo>
                <a:lnTo>
                  <a:pt x="6992" y="93805"/>
                </a:lnTo>
                <a:lnTo>
                  <a:pt x="0" y="137147"/>
                </a:lnTo>
                <a:lnTo>
                  <a:pt x="6992" y="180503"/>
                </a:lnTo>
                <a:lnTo>
                  <a:pt x="26462" y="218158"/>
                </a:lnTo>
                <a:lnTo>
                  <a:pt x="56153" y="247852"/>
                </a:lnTo>
                <a:lnTo>
                  <a:pt x="93805" y="267326"/>
                </a:lnTo>
                <a:lnTo>
                  <a:pt x="137160" y="274320"/>
                </a:lnTo>
                <a:lnTo>
                  <a:pt x="6080760" y="274320"/>
                </a:lnTo>
                <a:lnTo>
                  <a:pt x="6124114" y="267327"/>
                </a:lnTo>
                <a:lnTo>
                  <a:pt x="6161766" y="247857"/>
                </a:lnTo>
                <a:lnTo>
                  <a:pt x="6191457" y="218166"/>
                </a:lnTo>
                <a:lnTo>
                  <a:pt x="6210927" y="180514"/>
                </a:lnTo>
                <a:lnTo>
                  <a:pt x="6217932" y="137160"/>
                </a:lnTo>
                <a:lnTo>
                  <a:pt x="6210939" y="93805"/>
                </a:lnTo>
                <a:lnTo>
                  <a:pt x="6191465" y="56153"/>
                </a:lnTo>
                <a:lnTo>
                  <a:pt x="6161771" y="26462"/>
                </a:lnTo>
                <a:lnTo>
                  <a:pt x="6124116" y="6992"/>
                </a:lnTo>
                <a:lnTo>
                  <a:pt x="6080760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699618" y="4525243"/>
            <a:ext cx="5179695" cy="1118235"/>
          </a:xfrm>
          <a:prstGeom prst="rect">
            <a:avLst/>
          </a:prstGeom>
        </p:spPr>
        <p:txBody>
          <a:bodyPr vert="horz" wrap="square" lIns="0" tIns="59055" rIns="0" bIns="0" rtlCol="0">
            <a:spAutoFit/>
          </a:bodyPr>
          <a:lstStyle/>
          <a:p>
            <a:pPr marL="1058545" marR="0" lvl="0" indent="0" defTabSz="914400" eaLnBrk="1" fontAlgn="auto" latinLnBrk="0" hangingPunct="1">
              <a:lnSpc>
                <a:spcPct val="100000"/>
              </a:lnSpc>
              <a:spcBef>
                <a:spcPts val="4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-4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RECOMMENDATIONS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299085" marR="0" lvl="0" indent="-286385" defTabSz="914400" eaLnBrk="1" fontAlgn="auto" latinLnBrk="0" hangingPunct="1">
              <a:lnSpc>
                <a:spcPct val="100000"/>
              </a:lnSpc>
              <a:spcBef>
                <a:spcPts val="32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9085" algn="l"/>
              </a:tabLst>
              <a:defRPr/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Install</a:t>
            </a:r>
            <a:r>
              <a:rPr kumimoji="0" sz="16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advance</a:t>
            </a:r>
            <a:r>
              <a:rPr kumimoji="0" sz="1600" b="0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signal</a:t>
            </a:r>
            <a:r>
              <a:rPr kumimoji="0" sz="16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ahead</a:t>
            </a:r>
            <a:r>
              <a:rPr kumimoji="0" sz="1600" b="0" i="0" u="none" strike="noStrike" kern="0" cap="none" spc="-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warning</a:t>
            </a:r>
            <a:r>
              <a:rPr kumimoji="0" sz="1600" b="0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beacon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299085" marR="0" lvl="0" indent="-286385" defTabSz="914400" eaLnBrk="1" fontAlgn="auto" latinLnBrk="0" hangingPunct="1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9085" algn="l"/>
              </a:tabLst>
              <a:defRPr/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Restripe</a:t>
            </a:r>
            <a:r>
              <a:rPr kumimoji="0" sz="16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to</a:t>
            </a:r>
            <a:r>
              <a:rPr kumimoji="0" sz="16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create</a:t>
            </a:r>
            <a:r>
              <a:rPr kumimoji="0" sz="16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a</a:t>
            </a:r>
            <a:r>
              <a:rPr kumimoji="0" sz="16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positive</a:t>
            </a:r>
            <a:r>
              <a:rPr kumimoji="0" sz="16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offset</a:t>
            </a:r>
            <a:r>
              <a:rPr kumimoji="0" sz="16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for</a:t>
            </a:r>
            <a:r>
              <a:rPr kumimoji="0" sz="16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left</a:t>
            </a:r>
            <a:r>
              <a:rPr kumimoji="0" sz="16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turns</a:t>
            </a:r>
            <a:r>
              <a:rPr kumimoji="0" sz="16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on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CO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14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299085" marR="0" lvl="0" indent="-286385" defTabSz="914400" eaLnBrk="1" fontAlgn="auto" latinLnBrk="0" hangingPunct="1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9085" algn="l"/>
              </a:tabLst>
              <a:defRPr/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Review</a:t>
            </a:r>
            <a:r>
              <a:rPr kumimoji="0" sz="16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appropriate</a:t>
            </a:r>
            <a:r>
              <a:rPr kumimoji="0" sz="16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left-turn</a:t>
            </a:r>
            <a:r>
              <a:rPr kumimoji="0" sz="16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phasing</a:t>
            </a:r>
            <a:r>
              <a:rPr kumimoji="0" sz="16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for</a:t>
            </a:r>
            <a:r>
              <a:rPr kumimoji="0" sz="16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NBL.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731832" y="5686161"/>
            <a:ext cx="2373081" cy="1105899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566233" y="3230544"/>
            <a:ext cx="914400" cy="914400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766022" y="3337686"/>
            <a:ext cx="914399" cy="727824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632475" y="4922901"/>
            <a:ext cx="986760" cy="914399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732401" y="1338122"/>
            <a:ext cx="1188717" cy="406831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566233" y="2243683"/>
            <a:ext cx="1327403" cy="348818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1935205" y="127472"/>
            <a:ext cx="228777" cy="228777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9855200" y="51358"/>
            <a:ext cx="2336800" cy="116840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50800" rIns="0" bIns="0" rtlCol="0">
            <a:spAutoFit/>
          </a:bodyPr>
          <a:lstStyle/>
          <a:p>
            <a:pPr marL="25400" marR="0" lvl="0" indent="0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abowers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5400" marR="0" lvl="0" indent="0" defTabSz="91440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2024-11-</a:t>
            </a:r>
            <a:r>
              <a:rPr kumimoji="0" sz="8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13</a:t>
            </a:r>
            <a:r>
              <a:rPr kumimoji="0" sz="800" b="0" i="1" u="none" strike="noStrike" kern="0" cap="none" spc="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80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17:10:17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5400" marR="0" lvl="0" indent="0" defTabSz="91440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-------------------------------------------</a:t>
            </a:r>
            <a:r>
              <a:rPr kumimoji="0" sz="10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-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5400" marR="1778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Green dots on "potential re-stripe..." </a:t>
            </a:r>
            <a:r>
              <a:rPr kumimoji="0" sz="10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and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"review ROW of NB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leg....".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32047" y="1024720"/>
            <a:ext cx="3893185" cy="1073150"/>
          </a:xfrm>
          <a:prstGeom prst="rect">
            <a:avLst/>
          </a:prstGeom>
        </p:spPr>
        <p:txBody>
          <a:bodyPr vert="horz" wrap="square" lIns="0" tIns="62229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48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400" b="1" i="0" u="none" strike="noStrike" kern="0" cap="none" spc="-13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CO</a:t>
            </a:r>
            <a:r>
              <a:rPr kumimoji="0" sz="4400" b="1" i="0" u="none" strike="noStrike" kern="0" cap="none" spc="2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14</a:t>
            </a:r>
            <a:r>
              <a:rPr kumimoji="0" sz="4400" b="1" i="0" u="none" strike="noStrike" kern="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4400" b="1" i="0" u="none" strike="noStrike" kern="0" cap="none" spc="-6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&amp;</a:t>
            </a:r>
            <a:r>
              <a:rPr kumimoji="0" sz="4400" b="1" i="0" u="none" strike="noStrike" kern="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4400" b="1" i="0" u="none" strike="noStrike" kern="0" cap="none" spc="-10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WCR</a:t>
            </a:r>
            <a:r>
              <a:rPr kumimoji="0" sz="4400" b="1" i="0" u="none" strike="noStrike" kern="0" cap="none" spc="2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44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29</a:t>
            </a:r>
            <a:endParaRPr kumimoji="0" sz="4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-1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Control:</a:t>
            </a:r>
            <a:r>
              <a:rPr kumimoji="0" sz="2000" b="1" i="0" u="none" strike="noStrike" kern="0" cap="none" spc="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2000" b="1" i="0" u="none" strike="noStrike" kern="0" cap="none" spc="-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Side-</a:t>
            </a:r>
            <a:r>
              <a:rPr kumimoji="0" sz="2000" b="1" i="0" u="none" strike="noStrike" kern="0" cap="none" spc="-1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street</a:t>
            </a:r>
            <a:r>
              <a:rPr kumimoji="0" sz="2000" b="1" i="0" u="none" strike="noStrike" kern="0" cap="none" spc="1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2000" b="1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Stop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953755"/>
            <a:ext cx="5212079" cy="3904244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5570864" y="593352"/>
            <a:ext cx="3840479" cy="274320"/>
          </a:xfrm>
          <a:custGeom>
            <a:avLst/>
            <a:gdLst/>
            <a:ahLst/>
            <a:cxnLst/>
            <a:rect l="l" t="t" r="r" b="b"/>
            <a:pathLst>
              <a:path w="3840479" h="274319">
                <a:moveTo>
                  <a:pt x="3703320" y="0"/>
                </a:moveTo>
                <a:lnTo>
                  <a:pt x="137160" y="0"/>
                </a:lnTo>
                <a:lnTo>
                  <a:pt x="93805" y="6992"/>
                </a:lnTo>
                <a:lnTo>
                  <a:pt x="56153" y="26462"/>
                </a:lnTo>
                <a:lnTo>
                  <a:pt x="26462" y="56153"/>
                </a:lnTo>
                <a:lnTo>
                  <a:pt x="6992" y="93805"/>
                </a:lnTo>
                <a:lnTo>
                  <a:pt x="0" y="137160"/>
                </a:lnTo>
                <a:lnTo>
                  <a:pt x="6992" y="180514"/>
                </a:lnTo>
                <a:lnTo>
                  <a:pt x="26462" y="218166"/>
                </a:lnTo>
                <a:lnTo>
                  <a:pt x="56153" y="247857"/>
                </a:lnTo>
                <a:lnTo>
                  <a:pt x="93805" y="267327"/>
                </a:lnTo>
                <a:lnTo>
                  <a:pt x="137160" y="274320"/>
                </a:lnTo>
                <a:lnTo>
                  <a:pt x="3703320" y="274320"/>
                </a:lnTo>
                <a:lnTo>
                  <a:pt x="3746674" y="267327"/>
                </a:lnTo>
                <a:lnTo>
                  <a:pt x="3784326" y="247857"/>
                </a:lnTo>
                <a:lnTo>
                  <a:pt x="3814017" y="218166"/>
                </a:lnTo>
                <a:lnTo>
                  <a:pt x="3833487" y="180514"/>
                </a:lnTo>
                <a:lnTo>
                  <a:pt x="3840479" y="137160"/>
                </a:lnTo>
                <a:lnTo>
                  <a:pt x="3833487" y="93805"/>
                </a:lnTo>
                <a:lnTo>
                  <a:pt x="3814017" y="56153"/>
                </a:lnTo>
                <a:lnTo>
                  <a:pt x="3784326" y="26462"/>
                </a:lnTo>
                <a:lnTo>
                  <a:pt x="3746674" y="6992"/>
                </a:lnTo>
                <a:lnTo>
                  <a:pt x="3703320" y="0"/>
                </a:lnTo>
                <a:close/>
              </a:path>
            </a:pathLst>
          </a:custGeom>
          <a:solidFill>
            <a:srgbClr val="ED6C4D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773301" y="426963"/>
            <a:ext cx="2364105" cy="2176145"/>
          </a:xfrm>
          <a:prstGeom prst="rect">
            <a:avLst/>
          </a:prstGeom>
        </p:spPr>
        <p:txBody>
          <a:bodyPr vert="horz" wrap="square" lIns="0" tIns="14986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1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-4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CRASH</a:t>
            </a:r>
            <a:r>
              <a:rPr kumimoji="0" sz="1800" b="1" i="0" u="none" strike="noStrike" kern="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1" i="0" u="none" strike="noStrike" kern="0" cap="none" spc="-3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REPORT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211454" marR="0" lvl="0" indent="0" defTabSz="914400" eaLnBrk="1" fontAlgn="auto" latinLnBrk="0" hangingPunct="1">
              <a:lnSpc>
                <a:spcPct val="100000"/>
              </a:lnSpc>
              <a:spcBef>
                <a:spcPts val="12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heavy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10</a:t>
            </a:r>
            <a:r>
              <a:rPr kumimoji="0" sz="2000" b="1" i="0" u="heavy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 </a:t>
            </a:r>
            <a:r>
              <a:rPr kumimoji="0" sz="1400" b="0" i="0" u="heavy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Total</a:t>
            </a:r>
            <a:r>
              <a:rPr kumimoji="0" sz="1400" b="0" i="0" u="heavy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 </a:t>
            </a:r>
            <a:r>
              <a:rPr kumimoji="0" sz="1400" b="0" i="0" u="heavy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Crashes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211454" marR="0" lvl="0" indent="0" defTabSz="9144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4</a:t>
            </a:r>
            <a:r>
              <a:rPr kumimoji="0" sz="2000" b="1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Rear-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End</a:t>
            </a:r>
            <a:r>
              <a:rPr kumimoji="0" sz="1400" b="0" i="0" u="none" strike="noStrike" kern="0" cap="none" spc="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Crashes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554355" marR="130810" lvl="0" indent="-342900" defTabSz="914400" eaLnBrk="1" fontAlgn="auto" latinLnBrk="0" hangingPunct="1">
              <a:lnSpc>
                <a:spcPts val="1440"/>
              </a:lnSpc>
              <a:spcBef>
                <a:spcPts val="455"/>
              </a:spcBef>
              <a:spcAft>
                <a:spcPts val="0"/>
              </a:spcAft>
              <a:buClrTx/>
              <a:buSzPct val="96000"/>
              <a:buFont typeface="Arial"/>
              <a:buChar char="•"/>
              <a:tabLst>
                <a:tab pos="554355" algn="l"/>
              </a:tabLst>
              <a:defRPr/>
            </a:pPr>
            <a:r>
              <a:rPr kumimoji="0" sz="125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3</a:t>
            </a:r>
            <a:r>
              <a:rPr kumimoji="0" sz="1250" b="0" i="1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25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EBT</a:t>
            </a:r>
            <a:r>
              <a:rPr kumimoji="0" sz="1250" b="0" i="1" u="none" strike="noStrike" kern="0" cap="none" spc="-1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25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vehicles</a:t>
            </a:r>
            <a:r>
              <a:rPr kumimoji="0" sz="1250" b="0" i="1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25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failed</a:t>
            </a:r>
            <a:r>
              <a:rPr kumimoji="0" sz="1250" b="0" i="1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250" b="0" i="1" u="none" strike="noStrike" kern="0" cap="none" spc="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to</a:t>
            </a:r>
            <a:r>
              <a:rPr kumimoji="0" sz="1250" b="0" i="1" u="none" strike="noStrike" kern="0" cap="none" spc="-1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250" b="0" i="1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slow down</a:t>
            </a:r>
            <a:endParaRPr kumimoji="0" sz="12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211454" marR="0" lvl="0" indent="0" defTabSz="914400" eaLnBrk="1" fontAlgn="auto" latinLnBrk="0" hangingPunct="1">
              <a:lnSpc>
                <a:spcPct val="100000"/>
              </a:lnSpc>
              <a:spcBef>
                <a:spcPts val="7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2</a:t>
            </a:r>
            <a:r>
              <a:rPr kumimoji="0" sz="2000" b="1" i="0" u="none" strike="noStrike" kern="0" cap="none" spc="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Domestic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Animal</a:t>
            </a:r>
            <a:r>
              <a:rPr kumimoji="0" sz="1400" b="0" i="0" u="none" strike="noStrike" kern="0" cap="none" spc="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Crashes.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596383" y="602846"/>
            <a:ext cx="2194560" cy="274320"/>
          </a:xfrm>
          <a:custGeom>
            <a:avLst/>
            <a:gdLst/>
            <a:ahLst/>
            <a:cxnLst/>
            <a:rect l="l" t="t" r="r" b="b"/>
            <a:pathLst>
              <a:path w="2194559" h="274319">
                <a:moveTo>
                  <a:pt x="2057400" y="0"/>
                </a:moveTo>
                <a:lnTo>
                  <a:pt x="137160" y="0"/>
                </a:lnTo>
                <a:lnTo>
                  <a:pt x="93805" y="6992"/>
                </a:lnTo>
                <a:lnTo>
                  <a:pt x="56153" y="26462"/>
                </a:lnTo>
                <a:lnTo>
                  <a:pt x="26462" y="56153"/>
                </a:lnTo>
                <a:lnTo>
                  <a:pt x="6992" y="93805"/>
                </a:lnTo>
                <a:lnTo>
                  <a:pt x="0" y="137160"/>
                </a:lnTo>
                <a:lnTo>
                  <a:pt x="6992" y="180514"/>
                </a:lnTo>
                <a:lnTo>
                  <a:pt x="26462" y="218166"/>
                </a:lnTo>
                <a:lnTo>
                  <a:pt x="56153" y="247857"/>
                </a:lnTo>
                <a:lnTo>
                  <a:pt x="93805" y="267327"/>
                </a:lnTo>
                <a:lnTo>
                  <a:pt x="137160" y="274320"/>
                </a:lnTo>
                <a:lnTo>
                  <a:pt x="2057400" y="274320"/>
                </a:lnTo>
                <a:lnTo>
                  <a:pt x="2100754" y="267327"/>
                </a:lnTo>
                <a:lnTo>
                  <a:pt x="2138406" y="247857"/>
                </a:lnTo>
                <a:lnTo>
                  <a:pt x="2168097" y="218166"/>
                </a:lnTo>
                <a:lnTo>
                  <a:pt x="2187567" y="180514"/>
                </a:lnTo>
                <a:lnTo>
                  <a:pt x="2194560" y="137160"/>
                </a:lnTo>
                <a:lnTo>
                  <a:pt x="2187567" y="93805"/>
                </a:lnTo>
                <a:lnTo>
                  <a:pt x="2168097" y="56153"/>
                </a:lnTo>
                <a:lnTo>
                  <a:pt x="2138406" y="26462"/>
                </a:lnTo>
                <a:lnTo>
                  <a:pt x="2100754" y="6992"/>
                </a:lnTo>
                <a:lnTo>
                  <a:pt x="2057400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805455" y="421112"/>
            <a:ext cx="1776730" cy="2056130"/>
          </a:xfrm>
          <a:prstGeom prst="rect">
            <a:avLst/>
          </a:prstGeom>
        </p:spPr>
        <p:txBody>
          <a:bodyPr vert="horz" wrap="square" lIns="0" tIns="15621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2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-4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LOSS</a:t>
            </a:r>
            <a:r>
              <a:rPr kumimoji="0" sz="1800" b="1" i="0" u="none" strike="noStrike" kern="0" cap="none" spc="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1" i="0" u="none" strike="noStrike" kern="0" cap="none" spc="-2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&amp;</a:t>
            </a:r>
            <a:r>
              <a:rPr kumimoji="0" sz="1800" b="1" i="0" u="none" strike="noStrike" kern="0" cap="none" spc="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1" i="0" u="none" strike="noStrike" kern="0" cap="none" spc="-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Diagnostics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376555" marR="0" lvl="0" indent="-205740" defTabSz="914400" eaLnBrk="1" fontAlgn="auto" latinLnBrk="0" hangingPunct="1">
              <a:lnSpc>
                <a:spcPct val="100000"/>
              </a:lnSpc>
              <a:spcBef>
                <a:spcPts val="1260"/>
              </a:spcBef>
              <a:spcAft>
                <a:spcPts val="0"/>
              </a:spcAft>
              <a:buClrTx/>
              <a:buSzPct val="142857"/>
              <a:buFont typeface="Gill Sans MT"/>
              <a:buAutoNum type="arabicPlain" startAt="2"/>
              <a:tabLst>
                <a:tab pos="376555" algn="l"/>
              </a:tabLst>
              <a:defRPr/>
            </a:pP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Total</a:t>
            </a:r>
            <a:r>
              <a:rPr kumimoji="0" sz="14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LOSS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170815" marR="372110" lvl="0" indent="-635" defTabSz="914400" eaLnBrk="1" fontAlgn="auto" latinLnBrk="0" hangingPunct="1">
              <a:lnSpc>
                <a:spcPct val="116500"/>
              </a:lnSpc>
              <a:spcBef>
                <a:spcPts val="805"/>
              </a:spcBef>
              <a:spcAft>
                <a:spcPts val="0"/>
              </a:spcAft>
              <a:buClr>
                <a:srgbClr val="C00000"/>
              </a:buClr>
              <a:buSzPct val="142857"/>
              <a:buFont typeface="Gill Sans MT"/>
              <a:buAutoNum type="arabicPlain" startAt="2"/>
              <a:tabLst>
                <a:tab pos="170815" algn="l"/>
                <a:tab pos="375920" algn="l"/>
              </a:tabLst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Severity</a:t>
            </a:r>
            <a:r>
              <a:rPr kumimoji="0" sz="14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LOSS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Pattern: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170815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Injury,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170815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On-Road</a:t>
            </a:r>
            <a:r>
              <a:rPr kumimoji="0" sz="1400" b="1" i="0" u="none" strike="noStrike" kern="0" cap="none" spc="1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Crashes.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566235" y="2781414"/>
            <a:ext cx="2194560" cy="274320"/>
          </a:xfrm>
          <a:custGeom>
            <a:avLst/>
            <a:gdLst/>
            <a:ahLst/>
            <a:cxnLst/>
            <a:rect l="l" t="t" r="r" b="b"/>
            <a:pathLst>
              <a:path w="2194559" h="274319">
                <a:moveTo>
                  <a:pt x="0" y="137160"/>
                </a:moveTo>
                <a:lnTo>
                  <a:pt x="6992" y="93805"/>
                </a:lnTo>
                <a:lnTo>
                  <a:pt x="26462" y="56153"/>
                </a:lnTo>
                <a:lnTo>
                  <a:pt x="56153" y="26462"/>
                </a:lnTo>
                <a:lnTo>
                  <a:pt x="93805" y="6992"/>
                </a:lnTo>
                <a:lnTo>
                  <a:pt x="137160" y="0"/>
                </a:lnTo>
                <a:lnTo>
                  <a:pt x="2057400" y="0"/>
                </a:lnTo>
                <a:lnTo>
                  <a:pt x="2100754" y="6992"/>
                </a:lnTo>
                <a:lnTo>
                  <a:pt x="2138406" y="26462"/>
                </a:lnTo>
                <a:lnTo>
                  <a:pt x="2168097" y="56153"/>
                </a:lnTo>
                <a:lnTo>
                  <a:pt x="2187567" y="93805"/>
                </a:lnTo>
                <a:lnTo>
                  <a:pt x="2194560" y="137160"/>
                </a:lnTo>
                <a:lnTo>
                  <a:pt x="2187567" y="180514"/>
                </a:lnTo>
                <a:lnTo>
                  <a:pt x="2168097" y="218166"/>
                </a:lnTo>
                <a:lnTo>
                  <a:pt x="2138406" y="247857"/>
                </a:lnTo>
                <a:lnTo>
                  <a:pt x="2100754" y="267327"/>
                </a:lnTo>
                <a:lnTo>
                  <a:pt x="2057400" y="274320"/>
                </a:lnTo>
                <a:lnTo>
                  <a:pt x="137160" y="274320"/>
                </a:lnTo>
                <a:lnTo>
                  <a:pt x="93805" y="267327"/>
                </a:lnTo>
                <a:lnTo>
                  <a:pt x="56153" y="247857"/>
                </a:lnTo>
                <a:lnTo>
                  <a:pt x="26462" y="218166"/>
                </a:lnTo>
                <a:lnTo>
                  <a:pt x="6992" y="180514"/>
                </a:lnTo>
                <a:lnTo>
                  <a:pt x="0" y="137160"/>
                </a:lnTo>
                <a:close/>
              </a:path>
            </a:pathLst>
          </a:custGeom>
          <a:ln w="19049">
            <a:solidFill>
              <a:srgbClr val="ED6C4D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625611" y="3315058"/>
            <a:ext cx="37719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N/A.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970023" y="2776396"/>
            <a:ext cx="3840479" cy="274320"/>
          </a:xfrm>
          <a:custGeom>
            <a:avLst/>
            <a:gdLst/>
            <a:ahLst/>
            <a:cxnLst/>
            <a:rect l="l" t="t" r="r" b="b"/>
            <a:pathLst>
              <a:path w="3840479" h="274319">
                <a:moveTo>
                  <a:pt x="0" y="137160"/>
                </a:moveTo>
                <a:lnTo>
                  <a:pt x="6992" y="93805"/>
                </a:lnTo>
                <a:lnTo>
                  <a:pt x="26462" y="56153"/>
                </a:lnTo>
                <a:lnTo>
                  <a:pt x="56153" y="26462"/>
                </a:lnTo>
                <a:lnTo>
                  <a:pt x="93805" y="6992"/>
                </a:lnTo>
                <a:lnTo>
                  <a:pt x="137160" y="0"/>
                </a:lnTo>
                <a:lnTo>
                  <a:pt x="3703320" y="0"/>
                </a:lnTo>
                <a:lnTo>
                  <a:pt x="3746674" y="6992"/>
                </a:lnTo>
                <a:lnTo>
                  <a:pt x="3784326" y="26462"/>
                </a:lnTo>
                <a:lnTo>
                  <a:pt x="3814017" y="56153"/>
                </a:lnTo>
                <a:lnTo>
                  <a:pt x="3833487" y="93805"/>
                </a:lnTo>
                <a:lnTo>
                  <a:pt x="3840479" y="137160"/>
                </a:lnTo>
                <a:lnTo>
                  <a:pt x="3833487" y="180514"/>
                </a:lnTo>
                <a:lnTo>
                  <a:pt x="3814017" y="218166"/>
                </a:lnTo>
                <a:lnTo>
                  <a:pt x="3784326" y="247857"/>
                </a:lnTo>
                <a:lnTo>
                  <a:pt x="3746674" y="267327"/>
                </a:lnTo>
                <a:lnTo>
                  <a:pt x="3703320" y="274320"/>
                </a:lnTo>
                <a:lnTo>
                  <a:pt x="137160" y="274320"/>
                </a:lnTo>
                <a:lnTo>
                  <a:pt x="93805" y="267327"/>
                </a:lnTo>
                <a:lnTo>
                  <a:pt x="56153" y="247857"/>
                </a:lnTo>
                <a:lnTo>
                  <a:pt x="26462" y="218166"/>
                </a:lnTo>
                <a:lnTo>
                  <a:pt x="6992" y="180514"/>
                </a:lnTo>
                <a:lnTo>
                  <a:pt x="0" y="137160"/>
                </a:lnTo>
                <a:close/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914330" y="2749122"/>
            <a:ext cx="49593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994025" algn="l"/>
              </a:tabLst>
              <a:defRPr/>
            </a:pPr>
            <a:r>
              <a:rPr kumimoji="0" sz="1800" b="1" i="0" u="none" strike="noStrike" kern="0" cap="none" spc="-290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LIDAR</a:t>
            </a:r>
            <a:r>
              <a:rPr kumimoji="0" sz="1800" b="1" i="0" u="none" strike="noStrike" kern="0" cap="none" spc="75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1" i="0" u="none" strike="noStrike" kern="0" cap="none" spc="-380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ANALYSIS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	</a:t>
            </a:r>
            <a:r>
              <a:rPr kumimoji="0" sz="1800" b="1" i="0" u="none" strike="noStrike" kern="0" cap="none" spc="-28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cs typeface="Gill Sans MT"/>
              </a:rPr>
              <a:t>FIELD</a:t>
            </a:r>
            <a:r>
              <a:rPr kumimoji="0" sz="1800" b="1" i="0" u="none" strike="noStrike" kern="0" cap="none" spc="13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1" i="0" u="none" strike="noStrike" kern="0" cap="none" spc="-38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cs typeface="Gill Sans MT"/>
              </a:rPr>
              <a:t>OBSERVATIONS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963134" y="3061600"/>
            <a:ext cx="2712085" cy="13830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085" marR="170815" lvl="0" indent="-28702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9085" algn="l"/>
              </a:tabLst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Sight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distance issue</a:t>
            </a:r>
            <a:r>
              <a:rPr kumimoji="0" sz="1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from</a:t>
            </a:r>
            <a:r>
              <a:rPr kumimoji="0" sz="1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WB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direction</a:t>
            </a:r>
            <a:r>
              <a:rPr kumimoji="0" sz="1400" b="0" i="0" u="none" strike="noStrike" kern="0" cap="none" spc="-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for</a:t>
            </a:r>
            <a:r>
              <a:rPr kumimoji="0" sz="14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vehicles</a:t>
            </a:r>
            <a:r>
              <a:rPr kumimoji="0" sz="14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on</a:t>
            </a:r>
            <a:r>
              <a:rPr kumimoji="0" sz="14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minor leg.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299085" marR="5080" lvl="0" indent="-28702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9085" algn="l"/>
              </a:tabLst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Industrial</a:t>
            </a:r>
            <a:r>
              <a:rPr kumimoji="0" sz="14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land</a:t>
            </a:r>
            <a:r>
              <a:rPr kumimoji="0" sz="14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uses</a:t>
            </a:r>
            <a:r>
              <a:rPr kumimoji="0" sz="14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on</a:t>
            </a:r>
            <a:r>
              <a:rPr kumimoji="0" sz="14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northwest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and</a:t>
            </a:r>
            <a:r>
              <a:rPr kumimoji="0" sz="14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southwest</a:t>
            </a:r>
            <a:r>
              <a:rPr kumimoji="0" sz="14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corners</a:t>
            </a:r>
            <a:r>
              <a:rPr kumimoji="0" sz="14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with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potentially</a:t>
            </a:r>
            <a:r>
              <a:rPr kumimoji="0" sz="14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heavy</a:t>
            </a:r>
            <a:r>
              <a:rPr kumimoji="0" sz="14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truck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volumes.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566237" y="4721490"/>
            <a:ext cx="6244590" cy="274320"/>
          </a:xfrm>
          <a:custGeom>
            <a:avLst/>
            <a:gdLst/>
            <a:ahLst/>
            <a:cxnLst/>
            <a:rect l="l" t="t" r="r" b="b"/>
            <a:pathLst>
              <a:path w="6244590" h="274320">
                <a:moveTo>
                  <a:pt x="6107112" y="0"/>
                </a:moveTo>
                <a:lnTo>
                  <a:pt x="137160" y="0"/>
                </a:lnTo>
                <a:lnTo>
                  <a:pt x="93805" y="6992"/>
                </a:lnTo>
                <a:lnTo>
                  <a:pt x="56153" y="26462"/>
                </a:lnTo>
                <a:lnTo>
                  <a:pt x="26462" y="56153"/>
                </a:lnTo>
                <a:lnTo>
                  <a:pt x="6992" y="93805"/>
                </a:lnTo>
                <a:lnTo>
                  <a:pt x="0" y="137160"/>
                </a:lnTo>
                <a:lnTo>
                  <a:pt x="6992" y="180514"/>
                </a:lnTo>
                <a:lnTo>
                  <a:pt x="26462" y="218166"/>
                </a:lnTo>
                <a:lnTo>
                  <a:pt x="56153" y="247857"/>
                </a:lnTo>
                <a:lnTo>
                  <a:pt x="93805" y="267327"/>
                </a:lnTo>
                <a:lnTo>
                  <a:pt x="137160" y="274320"/>
                </a:lnTo>
                <a:lnTo>
                  <a:pt x="6107112" y="274320"/>
                </a:lnTo>
                <a:lnTo>
                  <a:pt x="6150461" y="267327"/>
                </a:lnTo>
                <a:lnTo>
                  <a:pt x="6188109" y="247857"/>
                </a:lnTo>
                <a:lnTo>
                  <a:pt x="6217797" y="218166"/>
                </a:lnTo>
                <a:lnTo>
                  <a:pt x="6237267" y="180514"/>
                </a:lnTo>
                <a:lnTo>
                  <a:pt x="6244259" y="137160"/>
                </a:lnTo>
                <a:lnTo>
                  <a:pt x="6237267" y="93805"/>
                </a:lnTo>
                <a:lnTo>
                  <a:pt x="6217797" y="56153"/>
                </a:lnTo>
                <a:lnTo>
                  <a:pt x="6188109" y="26462"/>
                </a:lnTo>
                <a:lnTo>
                  <a:pt x="6150461" y="6992"/>
                </a:lnTo>
                <a:lnTo>
                  <a:pt x="6107112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407017" y="4666545"/>
            <a:ext cx="5613400" cy="1337945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marL="1350645" marR="0" lvl="0" indent="0" defTabSz="91440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-4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RECOMMENDATIONS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299085" marR="5080" lvl="0" indent="-287020" defTabSz="914400" eaLnBrk="1" fontAlgn="auto" latinLnBrk="0" hangingPunct="1">
              <a:lnSpc>
                <a:spcPct val="101200"/>
              </a:lnSpc>
              <a:spcBef>
                <a:spcPts val="21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9085" algn="l"/>
              </a:tabLst>
              <a:defRPr/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Install</a:t>
            </a:r>
            <a:r>
              <a:rPr kumimoji="0" sz="16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Intersection</a:t>
            </a:r>
            <a:r>
              <a:rPr kumimoji="0" sz="16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Conflict</a:t>
            </a:r>
            <a:r>
              <a:rPr kumimoji="0" sz="16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Warning</a:t>
            </a:r>
            <a:r>
              <a:rPr kumimoji="0" sz="16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System</a:t>
            </a:r>
            <a:r>
              <a:rPr kumimoji="0" sz="1600" b="0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to</a:t>
            </a:r>
            <a:r>
              <a:rPr kumimoji="0" sz="16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alert</a:t>
            </a:r>
            <a:r>
              <a:rPr kumimoji="0" sz="16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drivers</a:t>
            </a:r>
            <a:r>
              <a:rPr kumimoji="0" sz="16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that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vehicle(s)</a:t>
            </a:r>
            <a:r>
              <a:rPr kumimoji="0" sz="1600" b="0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is</a:t>
            </a:r>
            <a:r>
              <a:rPr kumimoji="0" sz="16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approaching</a:t>
            </a:r>
            <a:r>
              <a:rPr kumimoji="0" sz="16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from</a:t>
            </a:r>
            <a:r>
              <a:rPr kumimoji="0" sz="1600" b="0" i="0" u="none" strike="noStrike" kern="0" cap="none" spc="-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WB</a:t>
            </a:r>
            <a:r>
              <a:rPr kumimoji="0" sz="16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direction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299085" marR="0" lvl="0" indent="-286385" defTabSz="914400" eaLnBrk="1" fontAlgn="auto" latinLnBrk="0" hangingPunct="1">
              <a:lnSpc>
                <a:spcPts val="19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9085" algn="l"/>
              </a:tabLst>
              <a:defRPr/>
            </a:pP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Review</a:t>
            </a:r>
            <a:r>
              <a:rPr kumimoji="0" sz="1600" b="0" i="0" u="none" strike="noStrike" kern="0" cap="none" spc="-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truck</a:t>
            </a:r>
            <a:r>
              <a:rPr kumimoji="0" sz="16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volumes</a:t>
            </a:r>
            <a:r>
              <a:rPr kumimoji="0" sz="16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for</a:t>
            </a:r>
            <a:r>
              <a:rPr kumimoji="0" sz="16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potential</a:t>
            </a:r>
            <a:r>
              <a:rPr kumimoji="0" sz="16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auxiliary</a:t>
            </a:r>
            <a:r>
              <a:rPr kumimoji="0" sz="1600" b="0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lanes</a:t>
            </a:r>
            <a:r>
              <a:rPr kumimoji="0" sz="16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on</a:t>
            </a:r>
            <a:r>
              <a:rPr kumimoji="0" sz="16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CO</a:t>
            </a:r>
            <a:r>
              <a:rPr kumimoji="0" sz="16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14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299085" marR="0" lvl="0" indent="-286385" defTabSz="914400" eaLnBrk="1" fontAlgn="auto" latinLnBrk="0" hangingPunct="1">
              <a:lnSpc>
                <a:spcPts val="19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9085" algn="l"/>
              </a:tabLst>
              <a:defRPr/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Conduct</a:t>
            </a:r>
            <a:r>
              <a:rPr kumimoji="0" sz="1600" b="0" i="0" u="none" strike="noStrike" kern="0" cap="none" spc="-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signal</a:t>
            </a:r>
            <a:r>
              <a:rPr kumimoji="0" sz="1600" b="0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warrant</a:t>
            </a:r>
            <a:r>
              <a:rPr kumimoji="0" sz="1600" b="0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analysis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pic>
        <p:nvPicPr>
          <p:cNvPr id="15" name="object 1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566232" y="5049533"/>
            <a:ext cx="986764" cy="914399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731832" y="5686161"/>
            <a:ext cx="2373081" cy="1105899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632475" y="3047733"/>
            <a:ext cx="914396" cy="914391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970024" y="3127565"/>
            <a:ext cx="914397" cy="727824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566233" y="1428593"/>
            <a:ext cx="1327403" cy="348822"/>
          </a:xfrm>
          <a:prstGeom prst="rect">
            <a:avLst/>
          </a:prstGeom>
        </p:spPr>
      </p:pic>
      <p:grpSp>
        <p:nvGrpSpPr>
          <p:cNvPr id="20" name="object 20"/>
          <p:cNvGrpSpPr/>
          <p:nvPr/>
        </p:nvGrpSpPr>
        <p:grpSpPr>
          <a:xfrm>
            <a:off x="5842308" y="2266988"/>
            <a:ext cx="1057275" cy="365760"/>
            <a:chOff x="5842308" y="2266988"/>
            <a:chExt cx="1057275" cy="365760"/>
          </a:xfrm>
        </p:grpSpPr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842308" y="2266988"/>
              <a:ext cx="410612" cy="36575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236493" y="2301857"/>
              <a:ext cx="662933" cy="29387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32047" y="1024720"/>
            <a:ext cx="3893185" cy="1073150"/>
          </a:xfrm>
          <a:prstGeom prst="rect">
            <a:avLst/>
          </a:prstGeom>
        </p:spPr>
        <p:txBody>
          <a:bodyPr vert="horz" wrap="square" lIns="0" tIns="62229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48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400" b="1" i="0" u="none" strike="noStrike" kern="0" cap="none" spc="-13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CO</a:t>
            </a:r>
            <a:r>
              <a:rPr kumimoji="0" sz="4400" b="1" i="0" u="none" strike="noStrike" kern="0" cap="none" spc="2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14</a:t>
            </a:r>
            <a:r>
              <a:rPr kumimoji="0" sz="4400" b="1" i="0" u="none" strike="noStrike" kern="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4400" b="1" i="0" u="none" strike="noStrike" kern="0" cap="none" spc="-6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&amp;</a:t>
            </a:r>
            <a:r>
              <a:rPr kumimoji="0" sz="4400" b="1" i="0" u="none" strike="noStrike" kern="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4400" b="1" i="0" u="none" strike="noStrike" kern="0" cap="none" spc="-10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WCR</a:t>
            </a:r>
            <a:r>
              <a:rPr kumimoji="0" sz="4400" b="1" i="0" u="none" strike="noStrike" kern="0" cap="none" spc="2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44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31</a:t>
            </a:r>
            <a:endParaRPr kumimoji="0" sz="4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-1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Control:</a:t>
            </a:r>
            <a:r>
              <a:rPr kumimoji="0" sz="2000" b="1" i="0" u="none" strike="noStrike" kern="0" cap="none" spc="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2000" b="1" i="0" u="none" strike="noStrike" kern="0" cap="none" spc="-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Side-</a:t>
            </a:r>
            <a:r>
              <a:rPr kumimoji="0" sz="2000" b="1" i="0" u="none" strike="noStrike" kern="0" cap="none" spc="-1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street</a:t>
            </a:r>
            <a:r>
              <a:rPr kumimoji="0" sz="2000" b="1" i="0" u="none" strike="noStrike" kern="0" cap="none" spc="1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2000" b="1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Stop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948940"/>
            <a:ext cx="5212079" cy="3909059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5570864" y="593352"/>
            <a:ext cx="3840479" cy="274320"/>
          </a:xfrm>
          <a:custGeom>
            <a:avLst/>
            <a:gdLst/>
            <a:ahLst/>
            <a:cxnLst/>
            <a:rect l="l" t="t" r="r" b="b"/>
            <a:pathLst>
              <a:path w="3840479" h="274319">
                <a:moveTo>
                  <a:pt x="3703320" y="0"/>
                </a:moveTo>
                <a:lnTo>
                  <a:pt x="137160" y="0"/>
                </a:lnTo>
                <a:lnTo>
                  <a:pt x="93805" y="6992"/>
                </a:lnTo>
                <a:lnTo>
                  <a:pt x="56153" y="26462"/>
                </a:lnTo>
                <a:lnTo>
                  <a:pt x="26462" y="56153"/>
                </a:lnTo>
                <a:lnTo>
                  <a:pt x="6992" y="93805"/>
                </a:lnTo>
                <a:lnTo>
                  <a:pt x="0" y="137160"/>
                </a:lnTo>
                <a:lnTo>
                  <a:pt x="6992" y="180514"/>
                </a:lnTo>
                <a:lnTo>
                  <a:pt x="26462" y="218166"/>
                </a:lnTo>
                <a:lnTo>
                  <a:pt x="56153" y="247857"/>
                </a:lnTo>
                <a:lnTo>
                  <a:pt x="93805" y="267327"/>
                </a:lnTo>
                <a:lnTo>
                  <a:pt x="137160" y="274320"/>
                </a:lnTo>
                <a:lnTo>
                  <a:pt x="3703320" y="274320"/>
                </a:lnTo>
                <a:lnTo>
                  <a:pt x="3746674" y="267327"/>
                </a:lnTo>
                <a:lnTo>
                  <a:pt x="3784326" y="247857"/>
                </a:lnTo>
                <a:lnTo>
                  <a:pt x="3814017" y="218166"/>
                </a:lnTo>
                <a:lnTo>
                  <a:pt x="3833487" y="180514"/>
                </a:lnTo>
                <a:lnTo>
                  <a:pt x="3840479" y="137160"/>
                </a:lnTo>
                <a:lnTo>
                  <a:pt x="3833487" y="93805"/>
                </a:lnTo>
                <a:lnTo>
                  <a:pt x="3814017" y="56153"/>
                </a:lnTo>
                <a:lnTo>
                  <a:pt x="3784326" y="26462"/>
                </a:lnTo>
                <a:lnTo>
                  <a:pt x="3746674" y="6992"/>
                </a:lnTo>
                <a:lnTo>
                  <a:pt x="3703320" y="0"/>
                </a:lnTo>
                <a:close/>
              </a:path>
            </a:pathLst>
          </a:custGeom>
          <a:solidFill>
            <a:srgbClr val="ED6C4D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591589" y="593352"/>
            <a:ext cx="2194560" cy="274320"/>
          </a:xfrm>
          <a:custGeom>
            <a:avLst/>
            <a:gdLst/>
            <a:ahLst/>
            <a:cxnLst/>
            <a:rect l="l" t="t" r="r" b="b"/>
            <a:pathLst>
              <a:path w="2194559" h="274319">
                <a:moveTo>
                  <a:pt x="2057400" y="0"/>
                </a:moveTo>
                <a:lnTo>
                  <a:pt x="137160" y="0"/>
                </a:lnTo>
                <a:lnTo>
                  <a:pt x="93805" y="6992"/>
                </a:lnTo>
                <a:lnTo>
                  <a:pt x="56153" y="26462"/>
                </a:lnTo>
                <a:lnTo>
                  <a:pt x="26462" y="56153"/>
                </a:lnTo>
                <a:lnTo>
                  <a:pt x="6992" y="93805"/>
                </a:lnTo>
                <a:lnTo>
                  <a:pt x="0" y="137160"/>
                </a:lnTo>
                <a:lnTo>
                  <a:pt x="6992" y="180514"/>
                </a:lnTo>
                <a:lnTo>
                  <a:pt x="26462" y="218166"/>
                </a:lnTo>
                <a:lnTo>
                  <a:pt x="56153" y="247857"/>
                </a:lnTo>
                <a:lnTo>
                  <a:pt x="93805" y="267327"/>
                </a:lnTo>
                <a:lnTo>
                  <a:pt x="137160" y="274320"/>
                </a:lnTo>
                <a:lnTo>
                  <a:pt x="2057400" y="274320"/>
                </a:lnTo>
                <a:lnTo>
                  <a:pt x="2100754" y="267327"/>
                </a:lnTo>
                <a:lnTo>
                  <a:pt x="2138406" y="247857"/>
                </a:lnTo>
                <a:lnTo>
                  <a:pt x="2168097" y="218166"/>
                </a:lnTo>
                <a:lnTo>
                  <a:pt x="2187567" y="180514"/>
                </a:lnTo>
                <a:lnTo>
                  <a:pt x="2194560" y="137160"/>
                </a:lnTo>
                <a:lnTo>
                  <a:pt x="2187567" y="93805"/>
                </a:lnTo>
                <a:lnTo>
                  <a:pt x="2168097" y="56153"/>
                </a:lnTo>
                <a:lnTo>
                  <a:pt x="2138406" y="26462"/>
                </a:lnTo>
                <a:lnTo>
                  <a:pt x="2100754" y="6992"/>
                </a:lnTo>
                <a:lnTo>
                  <a:pt x="2057400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799646" y="410726"/>
            <a:ext cx="1776730" cy="2059939"/>
          </a:xfrm>
          <a:prstGeom prst="rect">
            <a:avLst/>
          </a:prstGeom>
        </p:spPr>
        <p:txBody>
          <a:bodyPr vert="horz" wrap="square" lIns="0" tIns="15748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-4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LOSS</a:t>
            </a:r>
            <a:r>
              <a:rPr kumimoji="0" sz="1800" b="1" i="0" u="none" strike="noStrike" kern="0" cap="none" spc="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1" i="0" u="none" strike="noStrike" kern="0" cap="none" spc="-2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&amp;</a:t>
            </a:r>
            <a:r>
              <a:rPr kumimoji="0" sz="1800" b="1" i="0" u="none" strike="noStrike" kern="0" cap="none" spc="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1" i="0" u="none" strike="noStrike" kern="0" cap="none" spc="-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Diagnostics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224154" marR="0" lvl="0" indent="0" defTabSz="914400" eaLnBrk="1" fontAlgn="auto" latinLnBrk="0" hangingPunct="1">
              <a:lnSpc>
                <a:spcPct val="100000"/>
              </a:lnSpc>
              <a:spcBef>
                <a:spcPts val="12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cs typeface="Gill Sans MT"/>
              </a:rPr>
              <a:t>4</a:t>
            </a:r>
            <a:r>
              <a:rPr kumimoji="0" sz="2000" b="1" i="0" u="none" strike="noStrike" kern="0" cap="none" spc="-8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Total</a:t>
            </a:r>
            <a:r>
              <a:rPr kumimoji="0" sz="14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LOSS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224154" marR="318770" lvl="0" indent="-635" defTabSz="914400" eaLnBrk="1" fontAlgn="auto" latinLnBrk="0" hangingPunct="1">
              <a:lnSpc>
                <a:spcPct val="116500"/>
              </a:lnSpc>
              <a:spcBef>
                <a:spcPts val="8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cs typeface="Gill Sans MT"/>
              </a:rPr>
              <a:t>4</a:t>
            </a:r>
            <a:r>
              <a:rPr kumimoji="0" sz="2000" b="1" i="0" u="none" strike="noStrike" kern="0" cap="none" spc="-7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Severity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LOSS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Pattern: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276225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Injury,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224154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On</a:t>
            </a:r>
            <a:r>
              <a:rPr kumimoji="0" sz="1400" b="1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Road</a:t>
            </a:r>
            <a:r>
              <a:rPr kumimoji="0" sz="1400" b="1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Crashes.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566235" y="3215326"/>
            <a:ext cx="3016250" cy="274320"/>
          </a:xfrm>
          <a:custGeom>
            <a:avLst/>
            <a:gdLst/>
            <a:ahLst/>
            <a:cxnLst/>
            <a:rect l="l" t="t" r="r" b="b"/>
            <a:pathLst>
              <a:path w="3016250" h="274320">
                <a:moveTo>
                  <a:pt x="0" y="137160"/>
                </a:moveTo>
                <a:lnTo>
                  <a:pt x="6992" y="93805"/>
                </a:lnTo>
                <a:lnTo>
                  <a:pt x="26462" y="56153"/>
                </a:lnTo>
                <a:lnTo>
                  <a:pt x="56153" y="26462"/>
                </a:lnTo>
                <a:lnTo>
                  <a:pt x="93805" y="6992"/>
                </a:lnTo>
                <a:lnTo>
                  <a:pt x="137160" y="0"/>
                </a:lnTo>
                <a:lnTo>
                  <a:pt x="2878632" y="0"/>
                </a:lnTo>
                <a:lnTo>
                  <a:pt x="2921982" y="6992"/>
                </a:lnTo>
                <a:lnTo>
                  <a:pt x="2959634" y="26462"/>
                </a:lnTo>
                <a:lnTo>
                  <a:pt x="2989326" y="56153"/>
                </a:lnTo>
                <a:lnTo>
                  <a:pt x="3008799" y="93805"/>
                </a:lnTo>
                <a:lnTo>
                  <a:pt x="3015792" y="137160"/>
                </a:lnTo>
                <a:lnTo>
                  <a:pt x="3008799" y="180514"/>
                </a:lnTo>
                <a:lnTo>
                  <a:pt x="2989326" y="218166"/>
                </a:lnTo>
                <a:lnTo>
                  <a:pt x="2959634" y="247857"/>
                </a:lnTo>
                <a:lnTo>
                  <a:pt x="2921982" y="267327"/>
                </a:lnTo>
                <a:lnTo>
                  <a:pt x="2878632" y="274320"/>
                </a:lnTo>
                <a:lnTo>
                  <a:pt x="137160" y="274320"/>
                </a:lnTo>
                <a:lnTo>
                  <a:pt x="93805" y="267327"/>
                </a:lnTo>
                <a:lnTo>
                  <a:pt x="56153" y="247857"/>
                </a:lnTo>
                <a:lnTo>
                  <a:pt x="26462" y="218166"/>
                </a:lnTo>
                <a:lnTo>
                  <a:pt x="6992" y="180514"/>
                </a:lnTo>
                <a:lnTo>
                  <a:pt x="0" y="137160"/>
                </a:lnTo>
                <a:close/>
              </a:path>
            </a:pathLst>
          </a:custGeom>
          <a:ln w="19050">
            <a:solidFill>
              <a:srgbClr val="ED6C4D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326004" y="426963"/>
            <a:ext cx="2658745" cy="3056890"/>
          </a:xfrm>
          <a:prstGeom prst="rect">
            <a:avLst/>
          </a:prstGeom>
        </p:spPr>
        <p:txBody>
          <a:bodyPr vert="horz" wrap="square" lIns="0" tIns="149860" rIns="0" bIns="0" rtlCol="0">
            <a:spAutoFit/>
          </a:bodyPr>
          <a:lstStyle/>
          <a:p>
            <a:pPr marL="459740" marR="0" lvl="0" indent="0" defTabSz="914400" eaLnBrk="1" fontAlgn="auto" latinLnBrk="0" hangingPunct="1">
              <a:lnSpc>
                <a:spcPct val="100000"/>
              </a:lnSpc>
              <a:spcBef>
                <a:spcPts val="11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-4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CRASH</a:t>
            </a:r>
            <a:r>
              <a:rPr kumimoji="0" sz="1800" b="1" i="0" u="none" strike="noStrike" kern="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1" i="0" u="none" strike="noStrike" kern="0" cap="none" spc="-3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REPORT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659130" marR="0" lvl="0" indent="0" defTabSz="914400" eaLnBrk="1" fontAlgn="auto" latinLnBrk="0" hangingPunct="1">
              <a:lnSpc>
                <a:spcPct val="100000"/>
              </a:lnSpc>
              <a:spcBef>
                <a:spcPts val="12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heavy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22</a:t>
            </a:r>
            <a:r>
              <a:rPr kumimoji="0" sz="2000" b="1" i="0" u="heavy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 </a:t>
            </a:r>
            <a:r>
              <a:rPr kumimoji="0" sz="1400" b="0" i="0" u="heavy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Total</a:t>
            </a:r>
            <a:r>
              <a:rPr kumimoji="0" sz="1400" b="0" i="0" u="heavy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 </a:t>
            </a:r>
            <a:r>
              <a:rPr kumimoji="0" sz="1400" b="0" i="0" u="heavy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Crashes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659130" marR="0" lvl="0" indent="0" defTabSz="9144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9</a:t>
            </a:r>
            <a:r>
              <a:rPr kumimoji="0" sz="2000" b="1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Rear-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End</a:t>
            </a:r>
            <a:r>
              <a:rPr kumimoji="0" sz="1400" b="0" i="0" u="none" strike="noStrike" kern="0" cap="none" spc="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Crashes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659130" marR="0" lvl="0" indent="0" defTabSz="9144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7</a:t>
            </a:r>
            <a:r>
              <a:rPr kumimoji="0" sz="2000" b="1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Broadside</a:t>
            </a:r>
            <a:r>
              <a:rPr kumimoji="0" sz="1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Crashes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945515" marR="5080" lvl="0" indent="-287020" defTabSz="914400" eaLnBrk="1" fontAlgn="auto" latinLnBrk="0" hangingPunct="1">
              <a:lnSpc>
                <a:spcPts val="1440"/>
              </a:lnSpc>
              <a:spcBef>
                <a:spcPts val="455"/>
              </a:spcBef>
              <a:spcAft>
                <a:spcPts val="0"/>
              </a:spcAft>
              <a:buClrTx/>
              <a:buSzPct val="96000"/>
              <a:buFont typeface="Arial"/>
              <a:buChar char="•"/>
              <a:tabLst>
                <a:tab pos="945515" algn="l"/>
              </a:tabLst>
              <a:defRPr/>
            </a:pPr>
            <a:r>
              <a:rPr kumimoji="0" sz="125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6</a:t>
            </a:r>
            <a:r>
              <a:rPr kumimoji="0" sz="1250" b="0" i="1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25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NBT</a:t>
            </a:r>
            <a:r>
              <a:rPr kumimoji="0" sz="1250" b="0" i="1" u="none" strike="noStrike" kern="0" cap="none" spc="-1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25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vehicles</a:t>
            </a:r>
            <a:r>
              <a:rPr kumimoji="0" sz="1250" b="0" i="1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25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failed</a:t>
            </a:r>
            <a:r>
              <a:rPr kumimoji="0" sz="1250" b="0" i="1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250" b="0" i="1" u="none" strike="noStrike" kern="0" cap="none" spc="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to</a:t>
            </a:r>
            <a:r>
              <a:rPr kumimoji="0" sz="1250" b="0" i="1" u="none" strike="noStrike" kern="0" cap="none" spc="-11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25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yield </a:t>
            </a:r>
            <a:r>
              <a:rPr kumimoji="0" sz="1250" b="0" i="1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ROW</a:t>
            </a:r>
            <a:endParaRPr kumimoji="0" sz="12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659130" marR="0" lvl="0" indent="0" defTabSz="914400" eaLnBrk="1" fontAlgn="auto" latinLnBrk="0" hangingPunct="1">
              <a:lnSpc>
                <a:spcPct val="100000"/>
              </a:lnSpc>
              <a:spcBef>
                <a:spcPts val="7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1</a:t>
            </a:r>
            <a:r>
              <a:rPr kumimoji="0" sz="2000" b="1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Pedestrian 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Crash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1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-290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LIDAR</a:t>
            </a:r>
            <a:r>
              <a:rPr kumimoji="0" sz="1800" b="1" i="0" u="none" strike="noStrike" kern="0" cap="none" spc="75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1" i="0" u="none" strike="noStrike" kern="0" cap="none" spc="-380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ANALYSIS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649084" y="3839314"/>
            <a:ext cx="3771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N/A.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766022" y="3212334"/>
            <a:ext cx="3016250" cy="274320"/>
          </a:xfrm>
          <a:custGeom>
            <a:avLst/>
            <a:gdLst/>
            <a:ahLst/>
            <a:cxnLst/>
            <a:rect l="l" t="t" r="r" b="b"/>
            <a:pathLst>
              <a:path w="3016250" h="274320">
                <a:moveTo>
                  <a:pt x="0" y="137160"/>
                </a:moveTo>
                <a:lnTo>
                  <a:pt x="6992" y="93805"/>
                </a:lnTo>
                <a:lnTo>
                  <a:pt x="26462" y="56153"/>
                </a:lnTo>
                <a:lnTo>
                  <a:pt x="56153" y="26462"/>
                </a:lnTo>
                <a:lnTo>
                  <a:pt x="93805" y="6992"/>
                </a:lnTo>
                <a:lnTo>
                  <a:pt x="137160" y="0"/>
                </a:lnTo>
                <a:lnTo>
                  <a:pt x="2878632" y="0"/>
                </a:lnTo>
                <a:lnTo>
                  <a:pt x="2921982" y="6992"/>
                </a:lnTo>
                <a:lnTo>
                  <a:pt x="2959634" y="26462"/>
                </a:lnTo>
                <a:lnTo>
                  <a:pt x="2989326" y="56153"/>
                </a:lnTo>
                <a:lnTo>
                  <a:pt x="3008799" y="93805"/>
                </a:lnTo>
                <a:lnTo>
                  <a:pt x="3015792" y="137160"/>
                </a:lnTo>
                <a:lnTo>
                  <a:pt x="3008799" y="180514"/>
                </a:lnTo>
                <a:lnTo>
                  <a:pt x="2989326" y="218166"/>
                </a:lnTo>
                <a:lnTo>
                  <a:pt x="2959634" y="247857"/>
                </a:lnTo>
                <a:lnTo>
                  <a:pt x="2921982" y="267327"/>
                </a:lnTo>
                <a:lnTo>
                  <a:pt x="2878632" y="274320"/>
                </a:lnTo>
                <a:lnTo>
                  <a:pt x="137160" y="274320"/>
                </a:lnTo>
                <a:lnTo>
                  <a:pt x="93805" y="267327"/>
                </a:lnTo>
                <a:lnTo>
                  <a:pt x="56153" y="247857"/>
                </a:lnTo>
                <a:lnTo>
                  <a:pt x="26462" y="218166"/>
                </a:lnTo>
                <a:lnTo>
                  <a:pt x="6992" y="180514"/>
                </a:lnTo>
                <a:lnTo>
                  <a:pt x="0" y="137160"/>
                </a:lnTo>
                <a:close/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284968" y="3181084"/>
            <a:ext cx="197738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-28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cs typeface="Gill Sans MT"/>
              </a:rPr>
              <a:t>FIELD</a:t>
            </a:r>
            <a:r>
              <a:rPr kumimoji="0" sz="1800" b="1" i="0" u="none" strike="noStrike" kern="0" cap="none" spc="13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1" i="0" u="none" strike="noStrike" kern="0" cap="none" spc="-38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cs typeface="Gill Sans MT"/>
              </a:rPr>
              <a:t>OBSERVATIONS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759133" y="3510321"/>
            <a:ext cx="1875155" cy="10947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085" marR="5080" lvl="0" indent="-28702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9085" algn="l"/>
              </a:tabLst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Sight</a:t>
            </a:r>
            <a:r>
              <a:rPr kumimoji="0" sz="1400" b="0" i="0" u="none" strike="noStrike" kern="0" cap="none" spc="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distance</a:t>
            </a:r>
            <a:r>
              <a:rPr kumimoji="0" sz="1400" b="0" i="0" u="none" strike="noStrike" kern="0" cap="none" spc="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issue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due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to</a:t>
            </a:r>
            <a:r>
              <a:rPr kumimoji="0" sz="14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vegetation</a:t>
            </a:r>
            <a:r>
              <a:rPr kumimoji="0" sz="14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for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vehicles</a:t>
            </a:r>
            <a:r>
              <a:rPr kumimoji="0" sz="14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on</a:t>
            </a:r>
            <a:r>
              <a:rPr kumimoji="0" sz="14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minor</a:t>
            </a:r>
            <a:r>
              <a:rPr kumimoji="0" sz="14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leg.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299085" marR="29209" lvl="0" indent="-287020" defTabSz="914400" eaLnBrk="1" fontAlgn="auto" latinLnBrk="0" hangingPunct="1">
              <a:lnSpc>
                <a:spcPts val="1689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9085" algn="l"/>
              </a:tabLst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Lack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of</a:t>
            </a:r>
            <a:r>
              <a:rPr kumimoji="0" sz="14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WB</a:t>
            </a:r>
            <a:r>
              <a:rPr kumimoji="0" sz="1400" b="1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auxiliary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turn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lane.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566238" y="4591368"/>
            <a:ext cx="6218555" cy="274320"/>
          </a:xfrm>
          <a:custGeom>
            <a:avLst/>
            <a:gdLst/>
            <a:ahLst/>
            <a:cxnLst/>
            <a:rect l="l" t="t" r="r" b="b"/>
            <a:pathLst>
              <a:path w="6218555" h="274320">
                <a:moveTo>
                  <a:pt x="6080760" y="0"/>
                </a:moveTo>
                <a:lnTo>
                  <a:pt x="137160" y="0"/>
                </a:lnTo>
                <a:lnTo>
                  <a:pt x="93805" y="6992"/>
                </a:lnTo>
                <a:lnTo>
                  <a:pt x="56153" y="26462"/>
                </a:lnTo>
                <a:lnTo>
                  <a:pt x="26462" y="56153"/>
                </a:lnTo>
                <a:lnTo>
                  <a:pt x="6992" y="93805"/>
                </a:lnTo>
                <a:lnTo>
                  <a:pt x="0" y="137147"/>
                </a:lnTo>
                <a:lnTo>
                  <a:pt x="6992" y="180503"/>
                </a:lnTo>
                <a:lnTo>
                  <a:pt x="26462" y="218158"/>
                </a:lnTo>
                <a:lnTo>
                  <a:pt x="56153" y="247852"/>
                </a:lnTo>
                <a:lnTo>
                  <a:pt x="93805" y="267326"/>
                </a:lnTo>
                <a:lnTo>
                  <a:pt x="137160" y="274320"/>
                </a:lnTo>
                <a:lnTo>
                  <a:pt x="6080760" y="274320"/>
                </a:lnTo>
                <a:lnTo>
                  <a:pt x="6124114" y="267327"/>
                </a:lnTo>
                <a:lnTo>
                  <a:pt x="6161766" y="247857"/>
                </a:lnTo>
                <a:lnTo>
                  <a:pt x="6191457" y="218166"/>
                </a:lnTo>
                <a:lnTo>
                  <a:pt x="6210927" y="180514"/>
                </a:lnTo>
                <a:lnTo>
                  <a:pt x="6217932" y="137160"/>
                </a:lnTo>
                <a:lnTo>
                  <a:pt x="6210939" y="93805"/>
                </a:lnTo>
                <a:lnTo>
                  <a:pt x="6191465" y="56153"/>
                </a:lnTo>
                <a:lnTo>
                  <a:pt x="6161771" y="26462"/>
                </a:lnTo>
                <a:lnTo>
                  <a:pt x="6124116" y="6992"/>
                </a:lnTo>
                <a:lnTo>
                  <a:pt x="6080760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697680" y="4529958"/>
            <a:ext cx="3940810" cy="1265555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1060450" marR="0" lvl="0" indent="0" defTabSz="914400" eaLnBrk="1" fontAlgn="auto" latinLnBrk="0" hangingPunct="1">
              <a:lnSpc>
                <a:spcPct val="100000"/>
              </a:lnSpc>
              <a:spcBef>
                <a:spcPts val="4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-4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RECOMMENDATIONS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299085" marR="0" lvl="0" indent="-286385" defTabSz="914400" eaLnBrk="1" fontAlgn="auto" latinLnBrk="0" hangingPunct="1">
              <a:lnSpc>
                <a:spcPct val="100000"/>
              </a:lnSpc>
              <a:spcBef>
                <a:spcPts val="29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9085" algn="l"/>
              </a:tabLst>
              <a:defRPr/>
            </a:pPr>
            <a:r>
              <a:rPr kumimoji="0" sz="16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Improve</a:t>
            </a:r>
            <a:r>
              <a:rPr kumimoji="0" sz="16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SB sight</a:t>
            </a:r>
            <a:r>
              <a:rPr kumimoji="0" sz="16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distance</a:t>
            </a:r>
            <a:r>
              <a:rPr kumimoji="0" sz="16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–</a:t>
            </a:r>
            <a:r>
              <a:rPr kumimoji="0" sz="16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clear</a:t>
            </a:r>
            <a:r>
              <a:rPr kumimoji="0" sz="16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vegetation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299085" marR="0" lvl="0" indent="-286385" defTabSz="914400" eaLnBrk="1" fontAlgn="auto" latinLnBrk="0" hangingPunct="1">
              <a:lnSpc>
                <a:spcPct val="100000"/>
              </a:lnSpc>
              <a:spcBef>
                <a:spcPts val="62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9085" algn="l"/>
              </a:tabLst>
              <a:defRPr/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Install</a:t>
            </a:r>
            <a:r>
              <a:rPr kumimoji="0" sz="16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auxiliary</a:t>
            </a:r>
            <a:r>
              <a:rPr kumimoji="0" sz="16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left-turn</a:t>
            </a:r>
            <a:r>
              <a:rPr kumimoji="0" sz="16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lane</a:t>
            </a:r>
            <a:r>
              <a:rPr kumimoji="0" sz="16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on</a:t>
            </a:r>
            <a:r>
              <a:rPr kumimoji="0" sz="16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CO</a:t>
            </a:r>
            <a:r>
              <a:rPr kumimoji="0" sz="16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14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299085" marR="0" lvl="0" indent="-286385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9085" algn="l"/>
              </a:tabLst>
              <a:defRPr/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Conduct</a:t>
            </a:r>
            <a:r>
              <a:rPr kumimoji="0" sz="16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signal</a:t>
            </a:r>
            <a:r>
              <a:rPr kumimoji="0" sz="16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warrant</a:t>
            </a:r>
            <a:r>
              <a:rPr kumimoji="0" sz="16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analysis.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5566233" y="1429539"/>
            <a:ext cx="1355090" cy="795020"/>
            <a:chOff x="5566233" y="1429539"/>
            <a:chExt cx="1355090" cy="795020"/>
          </a:xfrm>
        </p:grpSpPr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32401" y="1817270"/>
              <a:ext cx="1188717" cy="40682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66233" y="1429539"/>
              <a:ext cx="1327403" cy="348829"/>
            </a:xfrm>
            <a:prstGeom prst="rect">
              <a:avLst/>
            </a:prstGeom>
          </p:spPr>
        </p:pic>
      </p:grpSp>
      <p:pic>
        <p:nvPicPr>
          <p:cNvPr id="18" name="object 1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731832" y="5686161"/>
            <a:ext cx="2373081" cy="1105899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566233" y="3483662"/>
            <a:ext cx="914400" cy="914400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766022" y="3590803"/>
            <a:ext cx="914399" cy="727818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632475" y="4922901"/>
            <a:ext cx="986760" cy="914399"/>
          </a:xfrm>
          <a:prstGeom prst="rect">
            <a:avLst/>
          </a:prstGeom>
        </p:spPr>
      </p:pic>
      <p:grpSp>
        <p:nvGrpSpPr>
          <p:cNvPr id="22" name="object 22"/>
          <p:cNvGrpSpPr/>
          <p:nvPr/>
        </p:nvGrpSpPr>
        <p:grpSpPr>
          <a:xfrm>
            <a:off x="5988940" y="2686854"/>
            <a:ext cx="913130" cy="365760"/>
            <a:chOff x="5988940" y="2686854"/>
            <a:chExt cx="913130" cy="365760"/>
          </a:xfrm>
        </p:grpSpPr>
        <p:pic>
          <p:nvPicPr>
            <p:cNvPr id="23" name="object 2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238874" y="2757799"/>
              <a:ext cx="662933" cy="29387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988940" y="2686854"/>
              <a:ext cx="365758" cy="365755"/>
            </a:xfrm>
            <a:prstGeom prst="rect">
              <a:avLst/>
            </a:prstGeom>
          </p:spPr>
        </p:pic>
      </p:grpSp>
      <p:grpSp>
        <p:nvGrpSpPr>
          <p:cNvPr id="25" name="object 25"/>
          <p:cNvGrpSpPr/>
          <p:nvPr/>
        </p:nvGrpSpPr>
        <p:grpSpPr>
          <a:xfrm>
            <a:off x="11678424" y="127472"/>
            <a:ext cx="485775" cy="229235"/>
            <a:chOff x="11678424" y="127472"/>
            <a:chExt cx="485775" cy="229235"/>
          </a:xfrm>
        </p:grpSpPr>
        <p:pic>
          <p:nvPicPr>
            <p:cNvPr id="26" name="object 2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935205" y="127472"/>
              <a:ext cx="228777" cy="228777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678424" y="127472"/>
              <a:ext cx="228777" cy="228777"/>
            </a:xfrm>
            <a:prstGeom prst="rect">
              <a:avLst/>
            </a:prstGeom>
          </p:spPr>
        </p:pic>
      </p:grpSp>
      <p:sp>
        <p:nvSpPr>
          <p:cNvPr id="28" name="object 28"/>
          <p:cNvSpPr txBox="1"/>
          <p:nvPr/>
        </p:nvSpPr>
        <p:spPr>
          <a:xfrm>
            <a:off x="9855200" y="51358"/>
            <a:ext cx="2336800" cy="116840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50800" rIns="0" bIns="0" rtlCol="0">
            <a:spAutoFit/>
          </a:bodyPr>
          <a:lstStyle/>
          <a:p>
            <a:pPr marL="25400" marR="0" lvl="0" indent="0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abowers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5400" marR="0" lvl="0" indent="0" defTabSz="91440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2024-11-</a:t>
            </a:r>
            <a:r>
              <a:rPr kumimoji="0" sz="8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13</a:t>
            </a:r>
            <a:r>
              <a:rPr kumimoji="0" sz="800" b="0" i="1" u="none" strike="noStrike" kern="0" cap="none" spc="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80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17:07:54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5400" marR="0" lvl="0" indent="0" defTabSz="91440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-------------------------------------------</a:t>
            </a:r>
            <a:r>
              <a:rPr kumimoji="0" sz="10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-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5400" marR="1778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Green dots on "Install conflict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warning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system.....", "review truck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volumes.....",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and "conduct signal warrant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analysis".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Post it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note: 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5400" marR="1778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" 29 is paved and is the detour in the </a:t>
            </a:r>
            <a:r>
              <a:rPr kumimoji="0" sz="10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85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TIM (?). Strong NB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movement".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9855200" y="51358"/>
            <a:ext cx="2336800" cy="116840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50800" rIns="0" bIns="0" rtlCol="0">
            <a:spAutoFit/>
          </a:bodyPr>
          <a:lstStyle/>
          <a:p>
            <a:pPr marL="25400" marR="0" lvl="0" indent="0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abowers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5400" marR="0" lvl="0" indent="0" defTabSz="91440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2024-11-</a:t>
            </a:r>
            <a:r>
              <a:rPr kumimoji="0" sz="8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13</a:t>
            </a:r>
            <a:r>
              <a:rPr kumimoji="0" sz="800" b="0" i="1" u="none" strike="noStrike" kern="0" cap="none" spc="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80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17:08:59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5400" marR="0" lvl="0" indent="0" defTabSz="91440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-------------------------------------------</a:t>
            </a:r>
            <a:r>
              <a:rPr kumimoji="0" sz="10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-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5400" marR="1778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Green dots on "Install auxiliary left-</a:t>
            </a:r>
            <a:r>
              <a:rPr kumimoji="0" sz="10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turn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lane..." and "conduct signal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warrant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analysis".</a:t>
            </a:r>
            <a:r>
              <a:rPr kumimoji="0" sz="1000" b="0" i="0" u="none" strike="noStrike" kern="0" cap="none" spc="2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Post it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note: 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5400" marR="1778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"31 to the south goes all the way </a:t>
            </a:r>
            <a:r>
              <a:rPr kumimoji="0" sz="10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to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Greeley and is signalized at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392".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32047" y="1024720"/>
            <a:ext cx="3893185" cy="1073150"/>
          </a:xfrm>
          <a:prstGeom prst="rect">
            <a:avLst/>
          </a:prstGeom>
        </p:spPr>
        <p:txBody>
          <a:bodyPr vert="horz" wrap="square" lIns="0" tIns="62229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48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400" b="1" i="0" u="none" strike="noStrike" kern="0" cap="none" spc="-13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CO</a:t>
            </a:r>
            <a:r>
              <a:rPr kumimoji="0" sz="4400" b="1" i="0" u="none" strike="noStrike" kern="0" cap="none" spc="2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14</a:t>
            </a:r>
            <a:r>
              <a:rPr kumimoji="0" sz="4400" b="1" i="0" u="none" strike="noStrike" kern="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4400" b="1" i="0" u="none" strike="noStrike" kern="0" cap="none" spc="-6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&amp;</a:t>
            </a:r>
            <a:r>
              <a:rPr kumimoji="0" sz="4400" b="1" i="0" u="none" strike="noStrike" kern="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4400" b="1" i="0" u="none" strike="noStrike" kern="0" cap="none" spc="-10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WCR</a:t>
            </a:r>
            <a:r>
              <a:rPr kumimoji="0" sz="4400" b="1" i="0" u="none" strike="noStrike" kern="0" cap="none" spc="2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44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33</a:t>
            </a:r>
            <a:endParaRPr kumimoji="0" sz="4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-1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Control:</a:t>
            </a:r>
            <a:r>
              <a:rPr kumimoji="0" sz="2000" b="1" i="0" u="none" strike="noStrike" kern="0" cap="none" spc="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2000" b="1" i="0" u="none" strike="noStrike" kern="0" cap="none" spc="-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Side-</a:t>
            </a:r>
            <a:r>
              <a:rPr kumimoji="0" sz="2000" b="1" i="0" u="none" strike="noStrike" kern="0" cap="none" spc="-1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street</a:t>
            </a:r>
            <a:r>
              <a:rPr kumimoji="0" sz="2000" b="1" i="0" u="none" strike="noStrike" kern="0" cap="none" spc="1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2000" b="1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Stop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948940"/>
            <a:ext cx="5212078" cy="3909059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5570864" y="593352"/>
            <a:ext cx="3840479" cy="274320"/>
          </a:xfrm>
          <a:custGeom>
            <a:avLst/>
            <a:gdLst/>
            <a:ahLst/>
            <a:cxnLst/>
            <a:rect l="l" t="t" r="r" b="b"/>
            <a:pathLst>
              <a:path w="3840479" h="274319">
                <a:moveTo>
                  <a:pt x="3703320" y="0"/>
                </a:moveTo>
                <a:lnTo>
                  <a:pt x="137160" y="0"/>
                </a:lnTo>
                <a:lnTo>
                  <a:pt x="93805" y="6992"/>
                </a:lnTo>
                <a:lnTo>
                  <a:pt x="56153" y="26462"/>
                </a:lnTo>
                <a:lnTo>
                  <a:pt x="26462" y="56153"/>
                </a:lnTo>
                <a:lnTo>
                  <a:pt x="6992" y="93805"/>
                </a:lnTo>
                <a:lnTo>
                  <a:pt x="0" y="137160"/>
                </a:lnTo>
                <a:lnTo>
                  <a:pt x="6992" y="180514"/>
                </a:lnTo>
                <a:lnTo>
                  <a:pt x="26462" y="218166"/>
                </a:lnTo>
                <a:lnTo>
                  <a:pt x="56153" y="247857"/>
                </a:lnTo>
                <a:lnTo>
                  <a:pt x="93805" y="267327"/>
                </a:lnTo>
                <a:lnTo>
                  <a:pt x="137160" y="274320"/>
                </a:lnTo>
                <a:lnTo>
                  <a:pt x="3703320" y="274320"/>
                </a:lnTo>
                <a:lnTo>
                  <a:pt x="3746674" y="267327"/>
                </a:lnTo>
                <a:lnTo>
                  <a:pt x="3784326" y="247857"/>
                </a:lnTo>
                <a:lnTo>
                  <a:pt x="3814017" y="218166"/>
                </a:lnTo>
                <a:lnTo>
                  <a:pt x="3833487" y="180514"/>
                </a:lnTo>
                <a:lnTo>
                  <a:pt x="3840479" y="137160"/>
                </a:lnTo>
                <a:lnTo>
                  <a:pt x="3833487" y="93805"/>
                </a:lnTo>
                <a:lnTo>
                  <a:pt x="3814017" y="56153"/>
                </a:lnTo>
                <a:lnTo>
                  <a:pt x="3784326" y="26462"/>
                </a:lnTo>
                <a:lnTo>
                  <a:pt x="3746674" y="6992"/>
                </a:lnTo>
                <a:lnTo>
                  <a:pt x="3703320" y="0"/>
                </a:lnTo>
                <a:close/>
              </a:path>
            </a:pathLst>
          </a:custGeom>
          <a:solidFill>
            <a:srgbClr val="ED6C4D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596383" y="602846"/>
            <a:ext cx="2194560" cy="274320"/>
          </a:xfrm>
          <a:custGeom>
            <a:avLst/>
            <a:gdLst/>
            <a:ahLst/>
            <a:cxnLst/>
            <a:rect l="l" t="t" r="r" b="b"/>
            <a:pathLst>
              <a:path w="2194559" h="274319">
                <a:moveTo>
                  <a:pt x="2057400" y="0"/>
                </a:moveTo>
                <a:lnTo>
                  <a:pt x="137160" y="0"/>
                </a:lnTo>
                <a:lnTo>
                  <a:pt x="93805" y="6992"/>
                </a:lnTo>
                <a:lnTo>
                  <a:pt x="56153" y="26462"/>
                </a:lnTo>
                <a:lnTo>
                  <a:pt x="26462" y="56153"/>
                </a:lnTo>
                <a:lnTo>
                  <a:pt x="6992" y="93805"/>
                </a:lnTo>
                <a:lnTo>
                  <a:pt x="0" y="137160"/>
                </a:lnTo>
                <a:lnTo>
                  <a:pt x="6992" y="180514"/>
                </a:lnTo>
                <a:lnTo>
                  <a:pt x="26462" y="218166"/>
                </a:lnTo>
                <a:lnTo>
                  <a:pt x="56153" y="247857"/>
                </a:lnTo>
                <a:lnTo>
                  <a:pt x="93805" y="267327"/>
                </a:lnTo>
                <a:lnTo>
                  <a:pt x="137160" y="274320"/>
                </a:lnTo>
                <a:lnTo>
                  <a:pt x="2057400" y="274320"/>
                </a:lnTo>
                <a:lnTo>
                  <a:pt x="2100754" y="267327"/>
                </a:lnTo>
                <a:lnTo>
                  <a:pt x="2138406" y="247857"/>
                </a:lnTo>
                <a:lnTo>
                  <a:pt x="2168097" y="218166"/>
                </a:lnTo>
                <a:lnTo>
                  <a:pt x="2187567" y="180514"/>
                </a:lnTo>
                <a:lnTo>
                  <a:pt x="2194560" y="137160"/>
                </a:lnTo>
                <a:lnTo>
                  <a:pt x="2187567" y="93805"/>
                </a:lnTo>
                <a:lnTo>
                  <a:pt x="2168097" y="56153"/>
                </a:lnTo>
                <a:lnTo>
                  <a:pt x="2138406" y="26462"/>
                </a:lnTo>
                <a:lnTo>
                  <a:pt x="2100754" y="6992"/>
                </a:lnTo>
                <a:lnTo>
                  <a:pt x="2057400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805455" y="421112"/>
            <a:ext cx="1776730" cy="2056130"/>
          </a:xfrm>
          <a:prstGeom prst="rect">
            <a:avLst/>
          </a:prstGeom>
        </p:spPr>
        <p:txBody>
          <a:bodyPr vert="horz" wrap="square" lIns="0" tIns="15621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2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-4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LOSS</a:t>
            </a:r>
            <a:r>
              <a:rPr kumimoji="0" sz="1800" b="1" i="0" u="none" strike="noStrike" kern="0" cap="none" spc="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1" i="0" u="none" strike="noStrike" kern="0" cap="none" spc="-2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&amp;</a:t>
            </a:r>
            <a:r>
              <a:rPr kumimoji="0" sz="1800" b="1" i="0" u="none" strike="noStrike" kern="0" cap="none" spc="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1" i="0" u="none" strike="noStrike" kern="0" cap="none" spc="-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Diagnostics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170815" marR="0" lvl="0" indent="0" defTabSz="914400" eaLnBrk="1" fontAlgn="auto" latinLnBrk="0" hangingPunct="1">
              <a:lnSpc>
                <a:spcPct val="100000"/>
              </a:lnSpc>
              <a:spcBef>
                <a:spcPts val="12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cs typeface="Gill Sans MT"/>
              </a:rPr>
              <a:t>4</a:t>
            </a:r>
            <a:r>
              <a:rPr kumimoji="0" sz="2000" b="1" i="0" u="none" strike="noStrike" kern="0" cap="none" spc="-8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Total</a:t>
            </a:r>
            <a:r>
              <a:rPr kumimoji="0" sz="14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LOSS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170815" marR="372110" lvl="0" indent="-635" defTabSz="914400" eaLnBrk="1" fontAlgn="auto" latinLnBrk="0" hangingPunct="1">
              <a:lnSpc>
                <a:spcPct val="116500"/>
              </a:lnSpc>
              <a:spcBef>
                <a:spcPts val="8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cs typeface="Gill Sans MT"/>
              </a:rPr>
              <a:t>4</a:t>
            </a:r>
            <a:r>
              <a:rPr kumimoji="0" sz="2000" b="1" i="0" u="none" strike="noStrike" kern="0" cap="none" spc="-7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Severity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LOSS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Pattern: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170815" marR="63500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No</a:t>
            </a:r>
            <a:r>
              <a:rPr kumimoji="0" sz="1400" b="1" i="0" u="none" strike="noStrike" kern="0" cap="none" spc="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Pattern Identified.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566233" y="2718426"/>
            <a:ext cx="3017520" cy="274320"/>
          </a:xfrm>
          <a:custGeom>
            <a:avLst/>
            <a:gdLst/>
            <a:ahLst/>
            <a:cxnLst/>
            <a:rect l="l" t="t" r="r" b="b"/>
            <a:pathLst>
              <a:path w="3017520" h="274319">
                <a:moveTo>
                  <a:pt x="0" y="137160"/>
                </a:moveTo>
                <a:lnTo>
                  <a:pt x="6992" y="93805"/>
                </a:lnTo>
                <a:lnTo>
                  <a:pt x="26462" y="56153"/>
                </a:lnTo>
                <a:lnTo>
                  <a:pt x="56153" y="26462"/>
                </a:lnTo>
                <a:lnTo>
                  <a:pt x="93805" y="6992"/>
                </a:lnTo>
                <a:lnTo>
                  <a:pt x="137160" y="0"/>
                </a:lnTo>
                <a:lnTo>
                  <a:pt x="2880360" y="0"/>
                </a:lnTo>
                <a:lnTo>
                  <a:pt x="2923714" y="6992"/>
                </a:lnTo>
                <a:lnTo>
                  <a:pt x="2961366" y="26462"/>
                </a:lnTo>
                <a:lnTo>
                  <a:pt x="2991057" y="56153"/>
                </a:lnTo>
                <a:lnTo>
                  <a:pt x="3010527" y="93805"/>
                </a:lnTo>
                <a:lnTo>
                  <a:pt x="3017520" y="137160"/>
                </a:lnTo>
                <a:lnTo>
                  <a:pt x="3010527" y="180514"/>
                </a:lnTo>
                <a:lnTo>
                  <a:pt x="2991057" y="218166"/>
                </a:lnTo>
                <a:lnTo>
                  <a:pt x="2961366" y="247857"/>
                </a:lnTo>
                <a:lnTo>
                  <a:pt x="2923714" y="267327"/>
                </a:lnTo>
                <a:lnTo>
                  <a:pt x="2880360" y="274320"/>
                </a:lnTo>
                <a:lnTo>
                  <a:pt x="137160" y="274320"/>
                </a:lnTo>
                <a:lnTo>
                  <a:pt x="93805" y="267326"/>
                </a:lnTo>
                <a:lnTo>
                  <a:pt x="56153" y="247853"/>
                </a:lnTo>
                <a:lnTo>
                  <a:pt x="26462" y="218161"/>
                </a:lnTo>
                <a:lnTo>
                  <a:pt x="6992" y="180509"/>
                </a:lnTo>
                <a:lnTo>
                  <a:pt x="0" y="137160"/>
                </a:lnTo>
                <a:close/>
              </a:path>
            </a:pathLst>
          </a:custGeom>
          <a:ln w="19050">
            <a:solidFill>
              <a:srgbClr val="ED6C4D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168382" y="426963"/>
            <a:ext cx="2870200" cy="4187190"/>
          </a:xfrm>
          <a:prstGeom prst="rect">
            <a:avLst/>
          </a:prstGeom>
        </p:spPr>
        <p:txBody>
          <a:bodyPr vert="horz" wrap="square" lIns="0" tIns="149860" rIns="0" bIns="0" rtlCol="0">
            <a:spAutoFit/>
          </a:bodyPr>
          <a:lstStyle/>
          <a:p>
            <a:pPr marL="617220" marR="0" lvl="0" indent="0" defTabSz="914400" eaLnBrk="1" fontAlgn="auto" latinLnBrk="0" hangingPunct="1">
              <a:lnSpc>
                <a:spcPct val="100000"/>
              </a:lnSpc>
              <a:spcBef>
                <a:spcPts val="11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-4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CRASH</a:t>
            </a:r>
            <a:r>
              <a:rPr kumimoji="0" sz="1800" b="1" i="0" u="none" strike="noStrike" kern="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1" i="0" u="none" strike="noStrike" kern="0" cap="none" spc="-3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REPORT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816610" marR="0" lvl="0" indent="0" defTabSz="914400" eaLnBrk="1" fontAlgn="auto" latinLnBrk="0" hangingPunct="1">
              <a:lnSpc>
                <a:spcPct val="100000"/>
              </a:lnSpc>
              <a:spcBef>
                <a:spcPts val="12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heavy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17</a:t>
            </a:r>
            <a:r>
              <a:rPr kumimoji="0" sz="2000" b="1" i="0" u="heavy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 </a:t>
            </a:r>
            <a:r>
              <a:rPr kumimoji="0" sz="1400" b="0" i="0" u="heavy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Total</a:t>
            </a:r>
            <a:r>
              <a:rPr kumimoji="0" sz="1400" b="0" i="0" u="heavy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 </a:t>
            </a:r>
            <a:r>
              <a:rPr kumimoji="0" sz="1400" b="0" i="0" u="heavy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Crashes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816610" marR="0" lvl="0" indent="0" defTabSz="9144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10</a:t>
            </a:r>
            <a:r>
              <a:rPr kumimoji="0" sz="2000" b="1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Broadside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Crashes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1159510" marR="5080" lvl="0" indent="-342900" defTabSz="914400" eaLnBrk="1" fontAlgn="auto" latinLnBrk="0" hangingPunct="1">
              <a:lnSpc>
                <a:spcPts val="1440"/>
              </a:lnSpc>
              <a:spcBef>
                <a:spcPts val="455"/>
              </a:spcBef>
              <a:spcAft>
                <a:spcPts val="0"/>
              </a:spcAft>
              <a:buClrTx/>
              <a:buSzPct val="96000"/>
              <a:buFont typeface="Arial"/>
              <a:buChar char="•"/>
              <a:tabLst>
                <a:tab pos="1159510" algn="l"/>
              </a:tabLst>
              <a:defRPr/>
            </a:pPr>
            <a:r>
              <a:rPr kumimoji="0" sz="125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8</a:t>
            </a:r>
            <a:r>
              <a:rPr kumimoji="0" sz="1250" b="0" i="1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25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NBT</a:t>
            </a:r>
            <a:r>
              <a:rPr kumimoji="0" sz="1250" b="0" i="1" u="none" strike="noStrike" kern="0" cap="none" spc="-1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25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vehicles</a:t>
            </a:r>
            <a:r>
              <a:rPr kumimoji="0" sz="1250" b="0" i="1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25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failed</a:t>
            </a:r>
            <a:r>
              <a:rPr kumimoji="0" sz="1250" b="0" i="1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250" b="0" i="1" u="none" strike="noStrike" kern="0" cap="none" spc="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to</a:t>
            </a:r>
            <a:r>
              <a:rPr kumimoji="0" sz="1250" b="0" i="1" u="none" strike="noStrike" kern="0" cap="none" spc="-11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250" b="0" i="1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slow down</a:t>
            </a:r>
            <a:endParaRPr kumimoji="0" sz="12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816610" marR="0" lvl="0" indent="0" defTabSz="914400" eaLnBrk="1" fontAlgn="auto" latinLnBrk="0" hangingPunct="1">
              <a:lnSpc>
                <a:spcPct val="100000"/>
              </a:lnSpc>
              <a:spcBef>
                <a:spcPts val="7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6</a:t>
            </a:r>
            <a:r>
              <a:rPr kumimoji="0" sz="2000" b="1" i="0" u="none" strike="noStrike" kern="0" cap="none" spc="8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Rear-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End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Crashes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145415" marR="0" lvl="0" indent="0" defTabSz="914400" eaLnBrk="1" fontAlgn="auto" latinLnBrk="0" hangingPunct="1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-290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LIDAR</a:t>
            </a:r>
            <a:r>
              <a:rPr kumimoji="0" sz="1800" b="1" i="0" u="none" strike="noStrike" kern="0" cap="none" spc="75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1" i="0" u="none" strike="noStrike" kern="0" cap="none" spc="-380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ANALYSIS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299085" marR="712470" lvl="0" indent="-287020" defTabSz="91440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9085" algn="l"/>
              </a:tabLst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Existing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intersection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sight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distance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issue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due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to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vegetation</a:t>
            </a:r>
            <a:r>
              <a:rPr kumimoji="0" sz="14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west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of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intersection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299085" marR="554355" lvl="0" indent="-287020" defTabSz="914400" eaLnBrk="1" fontAlgn="auto" latinLnBrk="0" hangingPunct="1">
              <a:lnSpc>
                <a:spcPct val="100400"/>
              </a:lnSpc>
              <a:spcBef>
                <a:spcPts val="59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9085" algn="l"/>
              </a:tabLst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Sight distance</a:t>
            </a:r>
            <a:r>
              <a:rPr kumimoji="0" sz="140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issue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in</a:t>
            </a:r>
            <a:r>
              <a:rPr kumimoji="0" sz="14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event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of</a:t>
            </a:r>
            <a:r>
              <a:rPr kumimoji="0" sz="1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two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vehicles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turning</a:t>
            </a:r>
            <a:r>
              <a:rPr kumimoji="0" sz="14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left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in</a:t>
            </a:r>
            <a:r>
              <a:rPr kumimoji="0" sz="14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opposite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directions.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792981" y="2713409"/>
            <a:ext cx="3017520" cy="274320"/>
          </a:xfrm>
          <a:custGeom>
            <a:avLst/>
            <a:gdLst/>
            <a:ahLst/>
            <a:cxnLst/>
            <a:rect l="l" t="t" r="r" b="b"/>
            <a:pathLst>
              <a:path w="3017520" h="274319">
                <a:moveTo>
                  <a:pt x="0" y="137160"/>
                </a:moveTo>
                <a:lnTo>
                  <a:pt x="6992" y="93805"/>
                </a:lnTo>
                <a:lnTo>
                  <a:pt x="26462" y="56153"/>
                </a:lnTo>
                <a:lnTo>
                  <a:pt x="56153" y="26462"/>
                </a:lnTo>
                <a:lnTo>
                  <a:pt x="93805" y="6992"/>
                </a:lnTo>
                <a:lnTo>
                  <a:pt x="137160" y="0"/>
                </a:lnTo>
                <a:lnTo>
                  <a:pt x="2880360" y="0"/>
                </a:lnTo>
                <a:lnTo>
                  <a:pt x="2923714" y="6992"/>
                </a:lnTo>
                <a:lnTo>
                  <a:pt x="2961366" y="26462"/>
                </a:lnTo>
                <a:lnTo>
                  <a:pt x="2991057" y="56153"/>
                </a:lnTo>
                <a:lnTo>
                  <a:pt x="3010527" y="93805"/>
                </a:lnTo>
                <a:lnTo>
                  <a:pt x="3017520" y="137160"/>
                </a:lnTo>
                <a:lnTo>
                  <a:pt x="3010527" y="180514"/>
                </a:lnTo>
                <a:lnTo>
                  <a:pt x="2991057" y="218166"/>
                </a:lnTo>
                <a:lnTo>
                  <a:pt x="2961366" y="247857"/>
                </a:lnTo>
                <a:lnTo>
                  <a:pt x="2923714" y="267327"/>
                </a:lnTo>
                <a:lnTo>
                  <a:pt x="2880360" y="274320"/>
                </a:lnTo>
                <a:lnTo>
                  <a:pt x="137160" y="274320"/>
                </a:lnTo>
                <a:lnTo>
                  <a:pt x="93805" y="267326"/>
                </a:lnTo>
                <a:lnTo>
                  <a:pt x="56153" y="247853"/>
                </a:lnTo>
                <a:lnTo>
                  <a:pt x="26462" y="218161"/>
                </a:lnTo>
                <a:lnTo>
                  <a:pt x="6992" y="180509"/>
                </a:lnTo>
                <a:lnTo>
                  <a:pt x="0" y="137160"/>
                </a:lnTo>
                <a:close/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312792" y="2682157"/>
            <a:ext cx="197738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-28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cs typeface="Gill Sans MT"/>
              </a:rPr>
              <a:t>FIELD</a:t>
            </a:r>
            <a:r>
              <a:rPr kumimoji="0" sz="1800" b="1" i="0" u="none" strike="noStrike" kern="0" cap="none" spc="13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1" i="0" u="none" strike="noStrike" kern="0" cap="none" spc="-38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cs typeface="Gill Sans MT"/>
              </a:rPr>
              <a:t>OBSERVATIONS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766532" y="2998610"/>
            <a:ext cx="1895475" cy="11696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marR="5080" lvl="0" indent="-287020" defTabSz="914400" eaLnBrk="1" fontAlgn="auto" latinLnBrk="0" hangingPunct="1">
              <a:lnSpc>
                <a:spcPct val="1004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9085" algn="l"/>
              </a:tabLst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Sight</a:t>
            </a:r>
            <a:r>
              <a:rPr kumimoji="0" sz="140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distance</a:t>
            </a:r>
            <a:r>
              <a:rPr kumimoji="0" sz="1400" b="0" i="0" u="none" strike="noStrike" kern="0" cap="none" spc="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issues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of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NBR</a:t>
            </a:r>
            <a:r>
              <a:rPr kumimoji="0" sz="1400" b="1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and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1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SBL</a:t>
            </a:r>
            <a:r>
              <a:rPr kumimoji="0" sz="1400" b="1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due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to</a:t>
            </a:r>
            <a:r>
              <a:rPr kumimoji="0" sz="14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vegetation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299085" marR="129539" lvl="0" indent="-287020" defTabSz="914400" eaLnBrk="1" fontAlgn="auto" latinLnBrk="0" hangingPunct="1">
              <a:lnSpc>
                <a:spcPct val="100000"/>
              </a:lnSpc>
              <a:spcBef>
                <a:spcPts val="59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9085" algn="l"/>
              </a:tabLst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Sight</a:t>
            </a:r>
            <a:r>
              <a:rPr kumimoji="0" sz="140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distance</a:t>
            </a:r>
            <a:r>
              <a:rPr kumimoji="0" sz="1400" b="0" i="0" u="none" strike="noStrike" kern="0" cap="none" spc="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issues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of </a:t>
            </a:r>
            <a:r>
              <a:rPr kumimoji="0" sz="1400" b="1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WBL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566237" y="4721490"/>
            <a:ext cx="6244590" cy="274320"/>
          </a:xfrm>
          <a:custGeom>
            <a:avLst/>
            <a:gdLst/>
            <a:ahLst/>
            <a:cxnLst/>
            <a:rect l="l" t="t" r="r" b="b"/>
            <a:pathLst>
              <a:path w="6244590" h="274320">
                <a:moveTo>
                  <a:pt x="6107112" y="0"/>
                </a:moveTo>
                <a:lnTo>
                  <a:pt x="137160" y="0"/>
                </a:lnTo>
                <a:lnTo>
                  <a:pt x="93805" y="6992"/>
                </a:lnTo>
                <a:lnTo>
                  <a:pt x="56153" y="26462"/>
                </a:lnTo>
                <a:lnTo>
                  <a:pt x="26462" y="56153"/>
                </a:lnTo>
                <a:lnTo>
                  <a:pt x="6992" y="93805"/>
                </a:lnTo>
                <a:lnTo>
                  <a:pt x="0" y="137160"/>
                </a:lnTo>
                <a:lnTo>
                  <a:pt x="6992" y="180514"/>
                </a:lnTo>
                <a:lnTo>
                  <a:pt x="26462" y="218166"/>
                </a:lnTo>
                <a:lnTo>
                  <a:pt x="56153" y="247857"/>
                </a:lnTo>
                <a:lnTo>
                  <a:pt x="93805" y="267327"/>
                </a:lnTo>
                <a:lnTo>
                  <a:pt x="137160" y="274320"/>
                </a:lnTo>
                <a:lnTo>
                  <a:pt x="6107112" y="274320"/>
                </a:lnTo>
                <a:lnTo>
                  <a:pt x="6150461" y="267327"/>
                </a:lnTo>
                <a:lnTo>
                  <a:pt x="6188109" y="247857"/>
                </a:lnTo>
                <a:lnTo>
                  <a:pt x="6217797" y="218166"/>
                </a:lnTo>
                <a:lnTo>
                  <a:pt x="6237267" y="180514"/>
                </a:lnTo>
                <a:lnTo>
                  <a:pt x="6244259" y="137160"/>
                </a:lnTo>
                <a:lnTo>
                  <a:pt x="6237267" y="93805"/>
                </a:lnTo>
                <a:lnTo>
                  <a:pt x="6217797" y="56153"/>
                </a:lnTo>
                <a:lnTo>
                  <a:pt x="6188109" y="26462"/>
                </a:lnTo>
                <a:lnTo>
                  <a:pt x="6150461" y="6992"/>
                </a:lnTo>
                <a:lnTo>
                  <a:pt x="6107112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407017" y="4663107"/>
            <a:ext cx="5422265" cy="1344295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1350645" marR="0" lvl="0" indent="0" defTabSz="914400" eaLnBrk="1" fontAlgn="auto" latinLnBrk="0" hangingPunct="1">
              <a:lnSpc>
                <a:spcPct val="100000"/>
              </a:lnSpc>
              <a:spcBef>
                <a:spcPts val="3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-4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RECOMMENDATIONS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299085" marR="0" lvl="0" indent="-286385" defTabSz="91440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9085" algn="l"/>
              </a:tabLst>
              <a:defRPr/>
            </a:pPr>
            <a:r>
              <a:rPr kumimoji="0" sz="16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Remove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vegetation</a:t>
            </a:r>
            <a:r>
              <a:rPr kumimoji="0" sz="16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west</a:t>
            </a:r>
            <a:r>
              <a:rPr kumimoji="0" sz="16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of</a:t>
            </a:r>
            <a:r>
              <a:rPr kumimoji="0" sz="16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the</a:t>
            </a:r>
            <a:r>
              <a:rPr kumimoji="0" sz="16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intersection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299085" marR="0" lvl="0" indent="-286385" defTabSz="914400" eaLnBrk="1" fontAlgn="auto" latinLnBrk="0" hangingPunct="1">
              <a:lnSpc>
                <a:spcPts val="19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9085" algn="l"/>
              </a:tabLst>
              <a:defRPr/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Potential</a:t>
            </a:r>
            <a:r>
              <a:rPr kumimoji="0" sz="16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re-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stripe</a:t>
            </a:r>
            <a:r>
              <a:rPr kumimoji="0" sz="16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to</a:t>
            </a:r>
            <a:r>
              <a:rPr kumimoji="0" sz="16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improve</a:t>
            </a:r>
            <a:r>
              <a:rPr kumimoji="0" sz="16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left-turn</a:t>
            </a:r>
            <a:r>
              <a:rPr kumimoji="0" sz="16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offset</a:t>
            </a:r>
            <a:r>
              <a:rPr kumimoji="0" sz="16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on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CO</a:t>
            </a:r>
            <a:r>
              <a:rPr kumimoji="0" sz="16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14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299085" marR="5080" lvl="0" indent="-287020" defTabSz="914400" eaLnBrk="1" fontAlgn="auto" latinLnBrk="0" hangingPunct="1">
              <a:lnSpc>
                <a:spcPts val="1939"/>
              </a:lnSpc>
              <a:spcBef>
                <a:spcPts val="3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9085" algn="l"/>
              </a:tabLst>
              <a:defRPr/>
            </a:pP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Review</a:t>
            </a:r>
            <a:r>
              <a:rPr kumimoji="0" sz="16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ROW</a:t>
            </a:r>
            <a:r>
              <a:rPr kumimoji="0" sz="16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of</a:t>
            </a:r>
            <a:r>
              <a:rPr kumimoji="0" sz="16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NB</a:t>
            </a:r>
            <a:r>
              <a:rPr kumimoji="0" sz="16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leg</a:t>
            </a:r>
            <a:r>
              <a:rPr kumimoji="0" sz="16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to</a:t>
            </a:r>
            <a:r>
              <a:rPr kumimoji="0" sz="16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potentially</a:t>
            </a:r>
            <a:r>
              <a:rPr kumimoji="0" sz="16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install</a:t>
            </a:r>
            <a:r>
              <a:rPr kumimoji="0" sz="16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left-turn</a:t>
            </a:r>
            <a:r>
              <a:rPr kumimoji="0" sz="1600" b="0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auxiliary lane.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566232" y="5049533"/>
            <a:ext cx="986764" cy="914399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731832" y="5686161"/>
            <a:ext cx="2373081" cy="1105899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552938" y="2984741"/>
            <a:ext cx="914396" cy="914393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817432" y="3064573"/>
            <a:ext cx="914396" cy="727824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732401" y="1338122"/>
            <a:ext cx="1188717" cy="406831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566233" y="2235123"/>
            <a:ext cx="1327403" cy="348818"/>
          </a:xfrm>
          <a:prstGeom prst="rect">
            <a:avLst/>
          </a:prstGeom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94247" y="1093429"/>
            <a:ext cx="300990" cy="4718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900" b="1" i="0" u="none" strike="noStrike" kern="0" cap="none" spc="-1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st</a:t>
            </a:r>
            <a:endParaRPr kumimoji="0" sz="29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32047" y="1073617"/>
            <a:ext cx="367411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>
                <a:tab pos="2821305" algn="l"/>
              </a:tabLst>
              <a:defRPr/>
            </a:pPr>
            <a:r>
              <a:rPr kumimoji="0" sz="4400" b="1" i="0" u="none" strike="noStrike" kern="0" cap="none" spc="-13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CO</a:t>
            </a:r>
            <a:r>
              <a:rPr kumimoji="0" sz="4400" b="1" i="0" u="none" strike="noStrike" kern="0" cap="none" spc="2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14</a:t>
            </a:r>
            <a:r>
              <a:rPr kumimoji="0" sz="4400" b="1" i="0" u="none" strike="noStrike" kern="0" cap="none" spc="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4400" b="1" i="0" u="none" strike="noStrike" kern="0" cap="none" spc="-6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&amp;</a:t>
            </a:r>
            <a:r>
              <a:rPr kumimoji="0" sz="4400" b="1" i="0" u="none" strike="noStrike" kern="0" cap="none" spc="20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4400" b="1" i="0" u="none" strike="noStrike" kern="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1</a:t>
            </a:r>
            <a:r>
              <a:rPr kumimoji="0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	</a:t>
            </a:r>
            <a:r>
              <a:rPr kumimoji="0" sz="4400" b="1" i="0" u="none" strike="noStrike" kern="0" cap="none" spc="-9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AVE</a:t>
            </a:r>
            <a:endParaRPr kumimoji="0" sz="4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32047" y="1767037"/>
            <a:ext cx="153860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-1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Control:</a:t>
            </a:r>
            <a:r>
              <a:rPr kumimoji="0" sz="2000" b="1" i="0" u="none" strike="noStrike" kern="0" cap="none" spc="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2000" b="1" i="0" u="none" strike="noStrike" kern="0" cap="none" spc="-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Signal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029661"/>
            <a:ext cx="5212079" cy="3828338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5570864" y="593352"/>
            <a:ext cx="3840479" cy="274320"/>
          </a:xfrm>
          <a:custGeom>
            <a:avLst/>
            <a:gdLst/>
            <a:ahLst/>
            <a:cxnLst/>
            <a:rect l="l" t="t" r="r" b="b"/>
            <a:pathLst>
              <a:path w="3840479" h="274319">
                <a:moveTo>
                  <a:pt x="3703320" y="0"/>
                </a:moveTo>
                <a:lnTo>
                  <a:pt x="137160" y="0"/>
                </a:lnTo>
                <a:lnTo>
                  <a:pt x="93805" y="6992"/>
                </a:lnTo>
                <a:lnTo>
                  <a:pt x="56153" y="26462"/>
                </a:lnTo>
                <a:lnTo>
                  <a:pt x="26462" y="56153"/>
                </a:lnTo>
                <a:lnTo>
                  <a:pt x="6992" y="93805"/>
                </a:lnTo>
                <a:lnTo>
                  <a:pt x="0" y="137160"/>
                </a:lnTo>
                <a:lnTo>
                  <a:pt x="6992" y="180514"/>
                </a:lnTo>
                <a:lnTo>
                  <a:pt x="26462" y="218166"/>
                </a:lnTo>
                <a:lnTo>
                  <a:pt x="56153" y="247857"/>
                </a:lnTo>
                <a:lnTo>
                  <a:pt x="93805" y="267327"/>
                </a:lnTo>
                <a:lnTo>
                  <a:pt x="137160" y="274320"/>
                </a:lnTo>
                <a:lnTo>
                  <a:pt x="3703320" y="274320"/>
                </a:lnTo>
                <a:lnTo>
                  <a:pt x="3746674" y="267327"/>
                </a:lnTo>
                <a:lnTo>
                  <a:pt x="3784326" y="247857"/>
                </a:lnTo>
                <a:lnTo>
                  <a:pt x="3814017" y="218166"/>
                </a:lnTo>
                <a:lnTo>
                  <a:pt x="3833487" y="180514"/>
                </a:lnTo>
                <a:lnTo>
                  <a:pt x="3840479" y="137160"/>
                </a:lnTo>
                <a:lnTo>
                  <a:pt x="3833487" y="93805"/>
                </a:lnTo>
                <a:lnTo>
                  <a:pt x="3814017" y="56153"/>
                </a:lnTo>
                <a:lnTo>
                  <a:pt x="3784326" y="26462"/>
                </a:lnTo>
                <a:lnTo>
                  <a:pt x="3746674" y="6992"/>
                </a:lnTo>
                <a:lnTo>
                  <a:pt x="3703320" y="0"/>
                </a:lnTo>
                <a:close/>
              </a:path>
            </a:pathLst>
          </a:custGeom>
          <a:solidFill>
            <a:srgbClr val="ED6C4D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773301" y="429639"/>
            <a:ext cx="2383155" cy="2132330"/>
          </a:xfrm>
          <a:prstGeom prst="rect">
            <a:avLst/>
          </a:prstGeom>
        </p:spPr>
        <p:txBody>
          <a:bodyPr vert="horz" wrap="square" lIns="0" tIns="14732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-4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CRASH</a:t>
            </a:r>
            <a:r>
              <a:rPr kumimoji="0" sz="1800" b="1" i="0" u="none" strike="noStrike" kern="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1" i="0" u="none" strike="noStrike" kern="0" cap="none" spc="-3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REPORT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226695" marR="0" lvl="0" indent="0" defTabSz="914400" eaLnBrk="1" fontAlgn="auto" latinLnBrk="0" hangingPunct="1">
              <a:lnSpc>
                <a:spcPct val="100000"/>
              </a:lnSpc>
              <a:spcBef>
                <a:spcPts val="11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heavy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2</a:t>
            </a:r>
            <a:r>
              <a:rPr kumimoji="0" sz="2000" b="1" i="0" u="heavy" strike="noStrike" kern="0" cap="none" spc="-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 </a:t>
            </a:r>
            <a:r>
              <a:rPr kumimoji="0" sz="1400" b="0" i="0" u="heavy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Total</a:t>
            </a:r>
            <a:r>
              <a:rPr kumimoji="0" sz="1400" b="0" i="0" u="heavy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 </a:t>
            </a:r>
            <a:r>
              <a:rPr kumimoji="0" sz="1400" b="0" i="0" u="heavy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Crashes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226695" marR="0" lvl="0" indent="0" defTabSz="9144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1</a:t>
            </a:r>
            <a:r>
              <a:rPr kumimoji="0" sz="2000" b="1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Overtaking</a:t>
            </a:r>
            <a:r>
              <a:rPr kumimoji="0" sz="14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Turn</a:t>
            </a:r>
            <a:r>
              <a:rPr kumimoji="0" sz="14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Crash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569595" marR="5080" lvl="0" indent="-342900" defTabSz="914400" eaLnBrk="1" fontAlgn="auto" latinLnBrk="0" hangingPunct="1">
              <a:lnSpc>
                <a:spcPts val="1440"/>
              </a:lnSpc>
              <a:spcBef>
                <a:spcPts val="450"/>
              </a:spcBef>
              <a:spcAft>
                <a:spcPts val="0"/>
              </a:spcAft>
              <a:buClrTx/>
              <a:buSzPct val="96000"/>
              <a:buFont typeface="Arial"/>
              <a:buChar char="•"/>
              <a:tabLst>
                <a:tab pos="569595" algn="l"/>
              </a:tabLst>
              <a:defRPr/>
            </a:pPr>
            <a:r>
              <a:rPr kumimoji="0" sz="1250" b="0" i="1" u="none" strike="noStrike" kern="0" cap="none" spc="1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A</a:t>
            </a:r>
            <a:r>
              <a:rPr kumimoji="0" sz="1250" b="0" i="1" u="none" strike="noStrike" kern="0" cap="none" spc="-1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25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driver</a:t>
            </a:r>
            <a:r>
              <a:rPr kumimoji="0" sz="1250" b="0" i="1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250" b="0" i="1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made</a:t>
            </a:r>
            <a:r>
              <a:rPr kumimoji="0" sz="1250" b="0" i="1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25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EBR</a:t>
            </a:r>
            <a:r>
              <a:rPr kumimoji="0" sz="1250" b="0" i="1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25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movement </a:t>
            </a:r>
            <a:r>
              <a:rPr kumimoji="0" sz="125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at</a:t>
            </a:r>
            <a:r>
              <a:rPr kumimoji="0" sz="1250" b="0" i="1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25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the</a:t>
            </a:r>
            <a:r>
              <a:rPr kumimoji="0" sz="1250" b="0" i="1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25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same</a:t>
            </a:r>
            <a:r>
              <a:rPr kumimoji="0" sz="1250" b="0" i="1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25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time</a:t>
            </a:r>
            <a:r>
              <a:rPr kumimoji="0" sz="1250" b="0" i="1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25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with</a:t>
            </a:r>
            <a:r>
              <a:rPr kumimoji="0" sz="1250" b="0" i="1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25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another </a:t>
            </a:r>
            <a:r>
              <a:rPr kumimoji="0" sz="125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EBR</a:t>
            </a:r>
            <a:r>
              <a:rPr kumimoji="0" sz="1250" b="0" i="1" u="none" strike="noStrike" kern="0" cap="none" spc="-8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25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vehicle</a:t>
            </a:r>
            <a:r>
              <a:rPr kumimoji="0" sz="1250" b="0" i="1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25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utilizing</a:t>
            </a:r>
            <a:r>
              <a:rPr kumimoji="0" sz="1250" b="0" i="1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250" b="0" i="1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the </a:t>
            </a:r>
            <a:r>
              <a:rPr kumimoji="0" sz="125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shoulder.</a:t>
            </a:r>
            <a:endParaRPr kumimoji="0" sz="12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9591589" y="593352"/>
            <a:ext cx="2194560" cy="274320"/>
          </a:xfrm>
          <a:custGeom>
            <a:avLst/>
            <a:gdLst/>
            <a:ahLst/>
            <a:cxnLst/>
            <a:rect l="l" t="t" r="r" b="b"/>
            <a:pathLst>
              <a:path w="2194559" h="274319">
                <a:moveTo>
                  <a:pt x="2057400" y="0"/>
                </a:moveTo>
                <a:lnTo>
                  <a:pt x="137160" y="0"/>
                </a:lnTo>
                <a:lnTo>
                  <a:pt x="93805" y="6992"/>
                </a:lnTo>
                <a:lnTo>
                  <a:pt x="56153" y="26462"/>
                </a:lnTo>
                <a:lnTo>
                  <a:pt x="26462" y="56153"/>
                </a:lnTo>
                <a:lnTo>
                  <a:pt x="6992" y="93805"/>
                </a:lnTo>
                <a:lnTo>
                  <a:pt x="0" y="137160"/>
                </a:lnTo>
                <a:lnTo>
                  <a:pt x="6992" y="180514"/>
                </a:lnTo>
                <a:lnTo>
                  <a:pt x="26462" y="218166"/>
                </a:lnTo>
                <a:lnTo>
                  <a:pt x="56153" y="247857"/>
                </a:lnTo>
                <a:lnTo>
                  <a:pt x="93805" y="267327"/>
                </a:lnTo>
                <a:lnTo>
                  <a:pt x="137160" y="274320"/>
                </a:lnTo>
                <a:lnTo>
                  <a:pt x="2057400" y="274320"/>
                </a:lnTo>
                <a:lnTo>
                  <a:pt x="2100754" y="267327"/>
                </a:lnTo>
                <a:lnTo>
                  <a:pt x="2138406" y="247857"/>
                </a:lnTo>
                <a:lnTo>
                  <a:pt x="2168097" y="218166"/>
                </a:lnTo>
                <a:lnTo>
                  <a:pt x="2187567" y="180514"/>
                </a:lnTo>
                <a:lnTo>
                  <a:pt x="2194560" y="137160"/>
                </a:lnTo>
                <a:lnTo>
                  <a:pt x="2187567" y="93805"/>
                </a:lnTo>
                <a:lnTo>
                  <a:pt x="2168097" y="56153"/>
                </a:lnTo>
                <a:lnTo>
                  <a:pt x="2138406" y="26462"/>
                </a:lnTo>
                <a:lnTo>
                  <a:pt x="2100754" y="6992"/>
                </a:lnTo>
                <a:lnTo>
                  <a:pt x="2057400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799646" y="410726"/>
            <a:ext cx="1776730" cy="2059939"/>
          </a:xfrm>
          <a:prstGeom prst="rect">
            <a:avLst/>
          </a:prstGeom>
        </p:spPr>
        <p:txBody>
          <a:bodyPr vert="horz" wrap="square" lIns="0" tIns="15748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-4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LOSS</a:t>
            </a:r>
            <a:r>
              <a:rPr kumimoji="0" sz="1800" b="1" i="0" u="none" strike="noStrike" kern="0" cap="none" spc="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1" i="0" u="none" strike="noStrike" kern="0" cap="none" spc="-2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&amp;</a:t>
            </a:r>
            <a:r>
              <a:rPr kumimoji="0" sz="1800" b="1" i="0" u="none" strike="noStrike" kern="0" cap="none" spc="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1" i="0" u="none" strike="noStrike" kern="0" cap="none" spc="-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Diagnostics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224154" marR="0" lvl="0" indent="0" defTabSz="914400" eaLnBrk="1" fontAlgn="auto" latinLnBrk="0" hangingPunct="1">
              <a:lnSpc>
                <a:spcPct val="100000"/>
              </a:lnSpc>
              <a:spcBef>
                <a:spcPts val="12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2</a:t>
            </a:r>
            <a:r>
              <a:rPr kumimoji="0" sz="2000" b="1" i="0" u="none" strike="noStrike" kern="0" cap="none" spc="-8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Total</a:t>
            </a:r>
            <a:r>
              <a:rPr kumimoji="0" sz="14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LOSS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224154" marR="318770" lvl="0" indent="-635" defTabSz="914400" eaLnBrk="1" fontAlgn="auto" latinLnBrk="0" hangingPunct="1">
              <a:lnSpc>
                <a:spcPct val="116500"/>
              </a:lnSpc>
              <a:spcBef>
                <a:spcPts val="8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2</a:t>
            </a:r>
            <a:r>
              <a:rPr kumimoji="0" sz="2000" b="1" i="0" u="none" strike="noStrike" kern="0" cap="none" spc="-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Severity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LOSS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Pattern: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224154" marR="58166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No</a:t>
            </a:r>
            <a:r>
              <a:rPr kumimoji="0" sz="1400" b="1" i="0" u="none" strike="noStrike" kern="0" cap="none" spc="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Pattern Identified.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566235" y="2928433"/>
            <a:ext cx="3016250" cy="274320"/>
          </a:xfrm>
          <a:custGeom>
            <a:avLst/>
            <a:gdLst/>
            <a:ahLst/>
            <a:cxnLst/>
            <a:rect l="l" t="t" r="r" b="b"/>
            <a:pathLst>
              <a:path w="3016250" h="274319">
                <a:moveTo>
                  <a:pt x="0" y="137160"/>
                </a:moveTo>
                <a:lnTo>
                  <a:pt x="6992" y="93805"/>
                </a:lnTo>
                <a:lnTo>
                  <a:pt x="26462" y="56153"/>
                </a:lnTo>
                <a:lnTo>
                  <a:pt x="56153" y="26462"/>
                </a:lnTo>
                <a:lnTo>
                  <a:pt x="93805" y="6992"/>
                </a:lnTo>
                <a:lnTo>
                  <a:pt x="137160" y="0"/>
                </a:lnTo>
                <a:lnTo>
                  <a:pt x="2878632" y="0"/>
                </a:lnTo>
                <a:lnTo>
                  <a:pt x="2921982" y="6992"/>
                </a:lnTo>
                <a:lnTo>
                  <a:pt x="2959634" y="26462"/>
                </a:lnTo>
                <a:lnTo>
                  <a:pt x="2989326" y="56153"/>
                </a:lnTo>
                <a:lnTo>
                  <a:pt x="3008799" y="93805"/>
                </a:lnTo>
                <a:lnTo>
                  <a:pt x="3015792" y="137160"/>
                </a:lnTo>
                <a:lnTo>
                  <a:pt x="3008799" y="180514"/>
                </a:lnTo>
                <a:lnTo>
                  <a:pt x="2989326" y="218166"/>
                </a:lnTo>
                <a:lnTo>
                  <a:pt x="2959634" y="247857"/>
                </a:lnTo>
                <a:lnTo>
                  <a:pt x="2921982" y="267327"/>
                </a:lnTo>
                <a:lnTo>
                  <a:pt x="2878632" y="274320"/>
                </a:lnTo>
                <a:lnTo>
                  <a:pt x="137160" y="274320"/>
                </a:lnTo>
                <a:lnTo>
                  <a:pt x="93805" y="267327"/>
                </a:lnTo>
                <a:lnTo>
                  <a:pt x="56153" y="247857"/>
                </a:lnTo>
                <a:lnTo>
                  <a:pt x="26462" y="218166"/>
                </a:lnTo>
                <a:lnTo>
                  <a:pt x="6992" y="180514"/>
                </a:lnTo>
                <a:lnTo>
                  <a:pt x="0" y="137160"/>
                </a:lnTo>
                <a:close/>
              </a:path>
            </a:pathLst>
          </a:custGeom>
          <a:ln w="19050">
            <a:solidFill>
              <a:srgbClr val="ED6C4D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326004" y="2840041"/>
            <a:ext cx="2243455" cy="1257300"/>
          </a:xfrm>
          <a:prstGeom prst="rect">
            <a:avLst/>
          </a:prstGeom>
        </p:spPr>
        <p:txBody>
          <a:bodyPr vert="horz" wrap="square" lIns="0" tIns="6985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-290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LIDAR</a:t>
            </a:r>
            <a:r>
              <a:rPr kumimoji="0" sz="1800" b="1" i="0" u="none" strike="noStrike" kern="0" cap="none" spc="75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1" i="0" u="none" strike="noStrike" kern="0" cap="none" spc="-380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ANALYSIS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72390" marR="5080" lvl="0" indent="0" defTabSz="914400" eaLnBrk="1" fontAlgn="auto" latinLnBrk="0" hangingPunct="1">
              <a:lnSpc>
                <a:spcPct val="100000"/>
              </a:lnSpc>
              <a:spcBef>
                <a:spcPts val="3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Existing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Intersection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Sight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Distance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(issue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in</a:t>
            </a:r>
            <a:r>
              <a:rPr kumimoji="0" sz="1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at</a:t>
            </a:r>
            <a:r>
              <a:rPr kumimoji="0" sz="14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least</a:t>
            </a:r>
            <a:r>
              <a:rPr kumimoji="0" sz="140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one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movement),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SBR</a:t>
            </a:r>
            <a:r>
              <a:rPr kumimoji="0" sz="14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due</a:t>
            </a:r>
            <a:r>
              <a:rPr kumimoji="0" sz="1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72390" marR="0" lvl="0" indent="0" defTabSz="914400" eaLnBrk="1" fontAlgn="auto" latinLnBrk="0" hangingPunct="1">
              <a:lnSpc>
                <a:spcPct val="100000"/>
              </a:lnSpc>
              <a:spcBef>
                <a:spcPts val="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building</a:t>
            </a:r>
            <a:r>
              <a:rPr kumimoji="0" sz="14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east</a:t>
            </a:r>
            <a:r>
              <a:rPr kumimoji="0" sz="1400" b="0" i="0" u="none" strike="noStrike" kern="0" cap="none" spc="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of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intersection.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766022" y="2925441"/>
            <a:ext cx="3016250" cy="274320"/>
          </a:xfrm>
          <a:custGeom>
            <a:avLst/>
            <a:gdLst/>
            <a:ahLst/>
            <a:cxnLst/>
            <a:rect l="l" t="t" r="r" b="b"/>
            <a:pathLst>
              <a:path w="3016250" h="274319">
                <a:moveTo>
                  <a:pt x="0" y="137160"/>
                </a:moveTo>
                <a:lnTo>
                  <a:pt x="6992" y="93805"/>
                </a:lnTo>
                <a:lnTo>
                  <a:pt x="26462" y="56153"/>
                </a:lnTo>
                <a:lnTo>
                  <a:pt x="56153" y="26462"/>
                </a:lnTo>
                <a:lnTo>
                  <a:pt x="93805" y="6992"/>
                </a:lnTo>
                <a:lnTo>
                  <a:pt x="137160" y="0"/>
                </a:lnTo>
                <a:lnTo>
                  <a:pt x="2878632" y="0"/>
                </a:lnTo>
                <a:lnTo>
                  <a:pt x="2921982" y="6992"/>
                </a:lnTo>
                <a:lnTo>
                  <a:pt x="2959634" y="26462"/>
                </a:lnTo>
                <a:lnTo>
                  <a:pt x="2989326" y="56153"/>
                </a:lnTo>
                <a:lnTo>
                  <a:pt x="3008799" y="93805"/>
                </a:lnTo>
                <a:lnTo>
                  <a:pt x="3015792" y="137160"/>
                </a:lnTo>
                <a:lnTo>
                  <a:pt x="3008799" y="180514"/>
                </a:lnTo>
                <a:lnTo>
                  <a:pt x="2989326" y="218166"/>
                </a:lnTo>
                <a:lnTo>
                  <a:pt x="2959634" y="247857"/>
                </a:lnTo>
                <a:lnTo>
                  <a:pt x="2921982" y="267327"/>
                </a:lnTo>
                <a:lnTo>
                  <a:pt x="2878632" y="274320"/>
                </a:lnTo>
                <a:lnTo>
                  <a:pt x="137160" y="274320"/>
                </a:lnTo>
                <a:lnTo>
                  <a:pt x="93805" y="267327"/>
                </a:lnTo>
                <a:lnTo>
                  <a:pt x="56153" y="247857"/>
                </a:lnTo>
                <a:lnTo>
                  <a:pt x="26462" y="218166"/>
                </a:lnTo>
                <a:lnTo>
                  <a:pt x="6992" y="180514"/>
                </a:lnTo>
                <a:lnTo>
                  <a:pt x="0" y="137160"/>
                </a:lnTo>
                <a:close/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284968" y="2894191"/>
            <a:ext cx="197738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-28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cs typeface="Gill Sans MT"/>
              </a:rPr>
              <a:t>FIELD</a:t>
            </a:r>
            <a:r>
              <a:rPr kumimoji="0" sz="1800" b="1" i="0" u="none" strike="noStrike" kern="0" cap="none" spc="13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1" i="0" u="none" strike="noStrike" kern="0" cap="none" spc="-38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cs typeface="Gill Sans MT"/>
              </a:rPr>
              <a:t>OBSERVATIONS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848870" y="3513143"/>
            <a:ext cx="1743710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The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intersection</a:t>
            </a:r>
            <a:r>
              <a:rPr kumimoji="0" sz="14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is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near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a</a:t>
            </a:r>
            <a:r>
              <a:rPr kumimoji="0" sz="1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park and</a:t>
            </a:r>
            <a:r>
              <a:rPr kumimoji="0" sz="14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school.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566238" y="4489024"/>
            <a:ext cx="6218555" cy="274320"/>
          </a:xfrm>
          <a:custGeom>
            <a:avLst/>
            <a:gdLst/>
            <a:ahLst/>
            <a:cxnLst/>
            <a:rect l="l" t="t" r="r" b="b"/>
            <a:pathLst>
              <a:path w="6218555" h="274320">
                <a:moveTo>
                  <a:pt x="6080760" y="0"/>
                </a:moveTo>
                <a:lnTo>
                  <a:pt x="137160" y="0"/>
                </a:lnTo>
                <a:lnTo>
                  <a:pt x="93805" y="6992"/>
                </a:lnTo>
                <a:lnTo>
                  <a:pt x="56153" y="26462"/>
                </a:lnTo>
                <a:lnTo>
                  <a:pt x="26462" y="56153"/>
                </a:lnTo>
                <a:lnTo>
                  <a:pt x="6992" y="93805"/>
                </a:lnTo>
                <a:lnTo>
                  <a:pt x="0" y="137147"/>
                </a:lnTo>
                <a:lnTo>
                  <a:pt x="6992" y="180503"/>
                </a:lnTo>
                <a:lnTo>
                  <a:pt x="26462" y="218158"/>
                </a:lnTo>
                <a:lnTo>
                  <a:pt x="56153" y="247852"/>
                </a:lnTo>
                <a:lnTo>
                  <a:pt x="93805" y="267326"/>
                </a:lnTo>
                <a:lnTo>
                  <a:pt x="137160" y="274320"/>
                </a:lnTo>
                <a:lnTo>
                  <a:pt x="6080760" y="274320"/>
                </a:lnTo>
                <a:lnTo>
                  <a:pt x="6124114" y="267327"/>
                </a:lnTo>
                <a:lnTo>
                  <a:pt x="6161766" y="247857"/>
                </a:lnTo>
                <a:lnTo>
                  <a:pt x="6191457" y="218166"/>
                </a:lnTo>
                <a:lnTo>
                  <a:pt x="6210927" y="180514"/>
                </a:lnTo>
                <a:lnTo>
                  <a:pt x="6217932" y="137160"/>
                </a:lnTo>
                <a:lnTo>
                  <a:pt x="6210939" y="93805"/>
                </a:lnTo>
                <a:lnTo>
                  <a:pt x="6191465" y="56153"/>
                </a:lnTo>
                <a:lnTo>
                  <a:pt x="6161771" y="26462"/>
                </a:lnTo>
                <a:lnTo>
                  <a:pt x="6124116" y="6992"/>
                </a:lnTo>
                <a:lnTo>
                  <a:pt x="6080760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775555" y="4372363"/>
            <a:ext cx="5076190" cy="1701800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1982470" marR="0" lvl="0" indent="0" defTabSz="914400" eaLnBrk="1" fontAlgn="auto" latinLnBrk="0" hangingPunct="1">
              <a:lnSpc>
                <a:spcPct val="100000"/>
              </a:lnSpc>
              <a:spcBef>
                <a:spcPts val="8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-4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RECOMMENDATIONS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299085" marR="0" lvl="0" indent="-286385" defTabSz="914400" eaLnBrk="1" fontAlgn="auto" latinLnBrk="0" hangingPunct="1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9085" algn="l"/>
              </a:tabLst>
              <a:defRPr/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Install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edge</a:t>
            </a:r>
            <a:r>
              <a:rPr kumimoji="0" sz="16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line</a:t>
            </a:r>
            <a:r>
              <a:rPr kumimoji="0" sz="16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markings</a:t>
            </a:r>
            <a:r>
              <a:rPr kumimoji="0" sz="16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on</a:t>
            </a:r>
            <a:r>
              <a:rPr kumimoji="0" sz="16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the</a:t>
            </a:r>
            <a:r>
              <a:rPr kumimoji="0" sz="16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shoulder.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299085" marR="0" lvl="0" indent="-28638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9085" algn="l"/>
              </a:tabLst>
              <a:defRPr/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Limit</a:t>
            </a:r>
            <a:r>
              <a:rPr kumimoji="0" sz="16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on-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street</a:t>
            </a:r>
            <a:r>
              <a:rPr kumimoji="0" sz="16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parking</a:t>
            </a:r>
            <a:r>
              <a:rPr kumimoji="0" sz="16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near</a:t>
            </a:r>
            <a:r>
              <a:rPr kumimoji="0" sz="1600" b="0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intersection.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299085" marR="5080" lvl="0" indent="-28702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9085" algn="l"/>
              </a:tabLst>
              <a:defRPr/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Install</a:t>
            </a:r>
            <a:r>
              <a:rPr kumimoji="0" sz="16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curb</a:t>
            </a:r>
            <a:r>
              <a:rPr kumimoji="0" sz="16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bulb</a:t>
            </a:r>
            <a:r>
              <a:rPr kumimoji="0" sz="16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outs</a:t>
            </a:r>
            <a:r>
              <a:rPr kumimoji="0" sz="16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at</a:t>
            </a:r>
            <a:r>
              <a:rPr kumimoji="0" sz="16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all</a:t>
            </a:r>
            <a:r>
              <a:rPr kumimoji="0" sz="16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four</a:t>
            </a:r>
            <a:r>
              <a:rPr kumimoji="0" sz="16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corners</a:t>
            </a:r>
            <a:r>
              <a:rPr kumimoji="0" sz="16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of</a:t>
            </a:r>
            <a:r>
              <a:rPr kumimoji="0" sz="16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intersection</a:t>
            </a:r>
            <a:r>
              <a:rPr kumimoji="0" sz="16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to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reduce</a:t>
            </a:r>
            <a:r>
              <a:rPr kumimoji="0" sz="16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crossing</a:t>
            </a:r>
            <a:r>
              <a:rPr kumimoji="0" sz="16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distance</a:t>
            </a:r>
            <a:r>
              <a:rPr kumimoji="0" sz="16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and</a:t>
            </a:r>
            <a:r>
              <a:rPr kumimoji="0" sz="16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slow</a:t>
            </a:r>
            <a:r>
              <a:rPr kumimoji="0" sz="16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turning</a:t>
            </a:r>
            <a:r>
              <a:rPr kumimoji="0" sz="16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vehicles.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299085" marR="0" lvl="0" indent="-28638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9085" algn="l"/>
              </a:tabLst>
              <a:defRPr/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See</a:t>
            </a:r>
            <a:r>
              <a:rPr kumimoji="0" sz="16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Pedestrian</a:t>
            </a:r>
            <a:r>
              <a:rPr kumimoji="0" sz="16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Safety</a:t>
            </a:r>
            <a:r>
              <a:rPr kumimoji="0" sz="16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Recommendations</a:t>
            </a:r>
            <a:r>
              <a:rPr kumimoji="0" sz="16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slide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pic>
        <p:nvPicPr>
          <p:cNvPr id="17" name="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731832" y="5686161"/>
            <a:ext cx="2373081" cy="1105899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566233" y="3196769"/>
            <a:ext cx="914400" cy="914400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766022" y="3303917"/>
            <a:ext cx="914399" cy="727824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732401" y="1338122"/>
            <a:ext cx="1188717" cy="406831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935205" y="127472"/>
            <a:ext cx="228777" cy="228777"/>
          </a:xfrm>
          <a:prstGeom prst="rect">
            <a:avLst/>
          </a:prstGeom>
        </p:spPr>
      </p:pic>
      <p:sp>
        <p:nvSpPr>
          <p:cNvPr id="22" name="object 22"/>
          <p:cNvSpPr txBox="1"/>
          <p:nvPr/>
        </p:nvSpPr>
        <p:spPr>
          <a:xfrm>
            <a:off x="9855200" y="51358"/>
            <a:ext cx="2336800" cy="116840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50800" rIns="0" bIns="0" rtlCol="0">
            <a:spAutoFit/>
          </a:bodyPr>
          <a:lstStyle/>
          <a:p>
            <a:pPr marL="25400" marR="0" lvl="0" indent="0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abowers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5400" marR="0" lvl="0" indent="0" defTabSz="91440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2024-11-</a:t>
            </a:r>
            <a:r>
              <a:rPr kumimoji="0" sz="8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13</a:t>
            </a:r>
            <a:r>
              <a:rPr kumimoji="0" sz="800" b="0" i="1" u="none" strike="noStrike" kern="0" cap="none" spc="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80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17:04:20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5400" marR="0" lvl="0" indent="0" defTabSz="91440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-------------------------------------------</a:t>
            </a:r>
            <a:r>
              <a:rPr kumimoji="0" sz="10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-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5400" marR="1778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Green dots on "Install edge line...." </a:t>
            </a:r>
            <a:r>
              <a:rPr kumimoji="0" sz="10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and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"Install curb bulb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outs.....".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32047" y="1024720"/>
            <a:ext cx="3420745" cy="1073150"/>
          </a:xfrm>
          <a:prstGeom prst="rect">
            <a:avLst/>
          </a:prstGeom>
        </p:spPr>
        <p:txBody>
          <a:bodyPr vert="horz" wrap="square" lIns="0" tIns="62229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48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400" b="1" i="0" u="none" strike="noStrike" kern="0" cap="none" spc="-13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CO</a:t>
            </a:r>
            <a:r>
              <a:rPr kumimoji="0" sz="4400" b="1" i="0" u="none" strike="noStrike" kern="0" cap="none" spc="2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14</a:t>
            </a:r>
            <a:r>
              <a:rPr kumimoji="0" sz="4400" b="1" i="0" u="none" strike="noStrike" kern="0" cap="none" spc="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4400" b="1" i="0" u="none" strike="noStrike" kern="0" cap="none" spc="-6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&amp;</a:t>
            </a:r>
            <a:r>
              <a:rPr kumimoji="0" sz="4400" b="1" i="0" u="none" strike="noStrike" kern="0" cap="none" spc="20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4400" b="1" i="0" u="none" strike="noStrike" kern="0" cap="none" spc="-9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US</a:t>
            </a:r>
            <a:r>
              <a:rPr kumimoji="0" sz="4400" b="1" i="0" u="none" strike="noStrike" kern="0" cap="none" spc="2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44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85</a:t>
            </a:r>
            <a:endParaRPr kumimoji="0" sz="4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-1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Control:</a:t>
            </a:r>
            <a:r>
              <a:rPr kumimoji="0" sz="2000" b="1" i="0" u="none" strike="noStrike" kern="0" cap="none" spc="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20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Signal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570864" y="593352"/>
            <a:ext cx="3840479" cy="274320"/>
          </a:xfrm>
          <a:custGeom>
            <a:avLst/>
            <a:gdLst/>
            <a:ahLst/>
            <a:cxnLst/>
            <a:rect l="l" t="t" r="r" b="b"/>
            <a:pathLst>
              <a:path w="3840479" h="274319">
                <a:moveTo>
                  <a:pt x="3703320" y="0"/>
                </a:moveTo>
                <a:lnTo>
                  <a:pt x="137160" y="0"/>
                </a:lnTo>
                <a:lnTo>
                  <a:pt x="93805" y="6992"/>
                </a:lnTo>
                <a:lnTo>
                  <a:pt x="56153" y="26462"/>
                </a:lnTo>
                <a:lnTo>
                  <a:pt x="26462" y="56153"/>
                </a:lnTo>
                <a:lnTo>
                  <a:pt x="6992" y="93805"/>
                </a:lnTo>
                <a:lnTo>
                  <a:pt x="0" y="137160"/>
                </a:lnTo>
                <a:lnTo>
                  <a:pt x="6992" y="180514"/>
                </a:lnTo>
                <a:lnTo>
                  <a:pt x="26462" y="218166"/>
                </a:lnTo>
                <a:lnTo>
                  <a:pt x="56153" y="247857"/>
                </a:lnTo>
                <a:lnTo>
                  <a:pt x="93805" y="267327"/>
                </a:lnTo>
                <a:lnTo>
                  <a:pt x="137160" y="274320"/>
                </a:lnTo>
                <a:lnTo>
                  <a:pt x="3703320" y="274320"/>
                </a:lnTo>
                <a:lnTo>
                  <a:pt x="3746674" y="267327"/>
                </a:lnTo>
                <a:lnTo>
                  <a:pt x="3784326" y="247857"/>
                </a:lnTo>
                <a:lnTo>
                  <a:pt x="3814017" y="218166"/>
                </a:lnTo>
                <a:lnTo>
                  <a:pt x="3833487" y="180514"/>
                </a:lnTo>
                <a:lnTo>
                  <a:pt x="3840479" y="137160"/>
                </a:lnTo>
                <a:lnTo>
                  <a:pt x="3833487" y="93805"/>
                </a:lnTo>
                <a:lnTo>
                  <a:pt x="3814017" y="56153"/>
                </a:lnTo>
                <a:lnTo>
                  <a:pt x="3784326" y="26462"/>
                </a:lnTo>
                <a:lnTo>
                  <a:pt x="3746674" y="6992"/>
                </a:lnTo>
                <a:lnTo>
                  <a:pt x="3703320" y="0"/>
                </a:lnTo>
                <a:close/>
              </a:path>
            </a:pathLst>
          </a:custGeom>
          <a:solidFill>
            <a:srgbClr val="ED6C4D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596383" y="602846"/>
            <a:ext cx="2194560" cy="274320"/>
          </a:xfrm>
          <a:custGeom>
            <a:avLst/>
            <a:gdLst/>
            <a:ahLst/>
            <a:cxnLst/>
            <a:rect l="l" t="t" r="r" b="b"/>
            <a:pathLst>
              <a:path w="2194559" h="274319">
                <a:moveTo>
                  <a:pt x="2057400" y="0"/>
                </a:moveTo>
                <a:lnTo>
                  <a:pt x="137160" y="0"/>
                </a:lnTo>
                <a:lnTo>
                  <a:pt x="93805" y="6992"/>
                </a:lnTo>
                <a:lnTo>
                  <a:pt x="56153" y="26462"/>
                </a:lnTo>
                <a:lnTo>
                  <a:pt x="26462" y="56153"/>
                </a:lnTo>
                <a:lnTo>
                  <a:pt x="6992" y="93805"/>
                </a:lnTo>
                <a:lnTo>
                  <a:pt x="0" y="137160"/>
                </a:lnTo>
                <a:lnTo>
                  <a:pt x="6992" y="180514"/>
                </a:lnTo>
                <a:lnTo>
                  <a:pt x="26462" y="218166"/>
                </a:lnTo>
                <a:lnTo>
                  <a:pt x="56153" y="247857"/>
                </a:lnTo>
                <a:lnTo>
                  <a:pt x="93805" y="267327"/>
                </a:lnTo>
                <a:lnTo>
                  <a:pt x="137160" y="274320"/>
                </a:lnTo>
                <a:lnTo>
                  <a:pt x="2057400" y="274320"/>
                </a:lnTo>
                <a:lnTo>
                  <a:pt x="2100754" y="267327"/>
                </a:lnTo>
                <a:lnTo>
                  <a:pt x="2138406" y="247857"/>
                </a:lnTo>
                <a:lnTo>
                  <a:pt x="2168097" y="218166"/>
                </a:lnTo>
                <a:lnTo>
                  <a:pt x="2187567" y="180514"/>
                </a:lnTo>
                <a:lnTo>
                  <a:pt x="2194560" y="137160"/>
                </a:lnTo>
                <a:lnTo>
                  <a:pt x="2187567" y="93805"/>
                </a:lnTo>
                <a:lnTo>
                  <a:pt x="2168097" y="56153"/>
                </a:lnTo>
                <a:lnTo>
                  <a:pt x="2138406" y="26462"/>
                </a:lnTo>
                <a:lnTo>
                  <a:pt x="2100754" y="6992"/>
                </a:lnTo>
                <a:lnTo>
                  <a:pt x="2057400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0" y="2535946"/>
            <a:ext cx="7770495" cy="4322445"/>
            <a:chOff x="0" y="2535946"/>
            <a:chExt cx="7770495" cy="432244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891624"/>
              <a:ext cx="5211343" cy="396637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566235" y="2545471"/>
              <a:ext cx="2194560" cy="274320"/>
            </a:xfrm>
            <a:custGeom>
              <a:avLst/>
              <a:gdLst/>
              <a:ahLst/>
              <a:cxnLst/>
              <a:rect l="l" t="t" r="r" b="b"/>
              <a:pathLst>
                <a:path w="2194559" h="274319">
                  <a:moveTo>
                    <a:pt x="0" y="137160"/>
                  </a:moveTo>
                  <a:lnTo>
                    <a:pt x="6992" y="93805"/>
                  </a:lnTo>
                  <a:lnTo>
                    <a:pt x="26462" y="56153"/>
                  </a:lnTo>
                  <a:lnTo>
                    <a:pt x="56153" y="26462"/>
                  </a:lnTo>
                  <a:lnTo>
                    <a:pt x="93805" y="6992"/>
                  </a:lnTo>
                  <a:lnTo>
                    <a:pt x="137160" y="0"/>
                  </a:lnTo>
                  <a:lnTo>
                    <a:pt x="2057400" y="0"/>
                  </a:lnTo>
                  <a:lnTo>
                    <a:pt x="2100754" y="6992"/>
                  </a:lnTo>
                  <a:lnTo>
                    <a:pt x="2138406" y="26462"/>
                  </a:lnTo>
                  <a:lnTo>
                    <a:pt x="2168097" y="56153"/>
                  </a:lnTo>
                  <a:lnTo>
                    <a:pt x="2187567" y="93805"/>
                  </a:lnTo>
                  <a:lnTo>
                    <a:pt x="2194560" y="137160"/>
                  </a:lnTo>
                  <a:lnTo>
                    <a:pt x="2187567" y="180514"/>
                  </a:lnTo>
                  <a:lnTo>
                    <a:pt x="2168097" y="218166"/>
                  </a:lnTo>
                  <a:lnTo>
                    <a:pt x="2138406" y="247857"/>
                  </a:lnTo>
                  <a:lnTo>
                    <a:pt x="2100754" y="267327"/>
                  </a:lnTo>
                  <a:lnTo>
                    <a:pt x="2057400" y="274320"/>
                  </a:lnTo>
                  <a:lnTo>
                    <a:pt x="137160" y="274320"/>
                  </a:lnTo>
                  <a:lnTo>
                    <a:pt x="93805" y="267327"/>
                  </a:lnTo>
                  <a:lnTo>
                    <a:pt x="56153" y="247857"/>
                  </a:lnTo>
                  <a:lnTo>
                    <a:pt x="26462" y="218166"/>
                  </a:lnTo>
                  <a:lnTo>
                    <a:pt x="6992" y="180514"/>
                  </a:lnTo>
                  <a:lnTo>
                    <a:pt x="0" y="137160"/>
                  </a:lnTo>
                  <a:close/>
                </a:path>
              </a:pathLst>
            </a:custGeom>
            <a:ln w="19049">
              <a:solidFill>
                <a:srgbClr val="ED6C4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5914330" y="426963"/>
            <a:ext cx="2707005" cy="3511550"/>
          </a:xfrm>
          <a:prstGeom prst="rect">
            <a:avLst/>
          </a:prstGeom>
        </p:spPr>
        <p:txBody>
          <a:bodyPr vert="horz" wrap="square" lIns="0" tIns="149860" rIns="0" bIns="0" rtlCol="0">
            <a:spAutoFit/>
          </a:bodyPr>
          <a:lstStyle/>
          <a:p>
            <a:pPr marL="871219" marR="0" lvl="0" indent="0" defTabSz="914400" eaLnBrk="1" fontAlgn="auto" latinLnBrk="0" hangingPunct="1">
              <a:lnSpc>
                <a:spcPct val="100000"/>
              </a:lnSpc>
              <a:spcBef>
                <a:spcPts val="11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-4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CRASH</a:t>
            </a:r>
            <a:r>
              <a:rPr kumimoji="0" sz="1800" b="1" i="0" u="none" strike="noStrike" kern="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1" i="0" u="none" strike="noStrike" kern="0" cap="none" spc="-3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REPORT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1070610" marR="0" lvl="0" indent="0" defTabSz="914400" eaLnBrk="1" fontAlgn="auto" latinLnBrk="0" hangingPunct="1">
              <a:lnSpc>
                <a:spcPct val="100000"/>
              </a:lnSpc>
              <a:spcBef>
                <a:spcPts val="12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heavy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23</a:t>
            </a:r>
            <a:r>
              <a:rPr kumimoji="0" sz="2000" b="1" i="0" u="heavy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 </a:t>
            </a:r>
            <a:r>
              <a:rPr kumimoji="0" sz="1400" b="0" i="0" u="heavy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Total</a:t>
            </a:r>
            <a:r>
              <a:rPr kumimoji="0" sz="1400" b="0" i="0" u="heavy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 </a:t>
            </a:r>
            <a:r>
              <a:rPr kumimoji="0" sz="1400" b="0" i="0" u="heavy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Crashes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1070610" marR="0" lvl="0" indent="0" defTabSz="9144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10</a:t>
            </a:r>
            <a:r>
              <a:rPr kumimoji="0" sz="2000" b="1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Rear-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End</a:t>
            </a:r>
            <a:r>
              <a:rPr kumimoji="0" sz="1400" b="0" i="0" u="none" strike="noStrike" kern="0" cap="none" spc="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Crashes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1413510" marR="0" lvl="0" indent="-342900" defTabSz="914400" eaLnBrk="1" fontAlgn="auto" latinLnBrk="0" hangingPunct="1">
              <a:lnSpc>
                <a:spcPct val="100000"/>
              </a:lnSpc>
              <a:spcBef>
                <a:spcPts val="355"/>
              </a:spcBef>
              <a:spcAft>
                <a:spcPts val="0"/>
              </a:spcAft>
              <a:buClrTx/>
              <a:buSzPct val="96000"/>
              <a:buFont typeface="Arial"/>
              <a:buChar char="•"/>
              <a:tabLst>
                <a:tab pos="1413510" algn="l"/>
              </a:tabLst>
              <a:defRPr/>
            </a:pPr>
            <a:r>
              <a:rPr kumimoji="0" sz="125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4</a:t>
            </a:r>
            <a:r>
              <a:rPr kumimoji="0" sz="1250" b="0" i="1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25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EBT,</a:t>
            </a:r>
            <a:r>
              <a:rPr kumimoji="0" sz="1250" b="0" i="1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250" b="0" i="1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3WBT,</a:t>
            </a:r>
            <a:r>
              <a:rPr kumimoji="0" sz="1250" b="0" i="1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250" b="0" i="1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3NBT</a:t>
            </a:r>
            <a:endParaRPr kumimoji="0" sz="12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1070610" marR="0" lvl="0" indent="0" defTabSz="914400" eaLnBrk="1" fontAlgn="auto" latinLnBrk="0" hangingPunct="1">
              <a:lnSpc>
                <a:spcPct val="100000"/>
              </a:lnSpc>
              <a:spcBef>
                <a:spcPts val="7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1</a:t>
            </a:r>
            <a:r>
              <a:rPr kumimoji="0" sz="2000" b="1" i="0" u="none" strike="noStrike" kern="0" cap="none" spc="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Pedestrian</a:t>
            </a:r>
            <a:r>
              <a:rPr kumimoji="0" sz="1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Crash.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-290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LIDAR</a:t>
            </a:r>
            <a:r>
              <a:rPr kumimoji="0" sz="1800" b="1" i="0" u="none" strike="noStrike" kern="0" cap="none" spc="75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1" i="0" u="none" strike="noStrike" kern="0" cap="none" spc="-380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ANALYSIS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124460" marR="1102995" lvl="0" indent="0" defTabSz="914400" eaLnBrk="1" fontAlgn="auto" latinLnBrk="0" hangingPunct="1">
              <a:lnSpc>
                <a:spcPct val="100200"/>
              </a:lnSpc>
              <a:spcBef>
                <a:spcPts val="4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Existing</a:t>
            </a:r>
            <a:r>
              <a:rPr kumimoji="0" sz="1400" b="0" i="0" u="none" strike="noStrike" kern="0" cap="none" spc="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intersection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sight</a:t>
            </a:r>
            <a:r>
              <a:rPr kumimoji="0" sz="14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distance</a:t>
            </a:r>
            <a:r>
              <a:rPr kumimoji="0" sz="1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issues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due</a:t>
            </a:r>
            <a:r>
              <a:rPr kumimoji="0" sz="1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to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buildings, signals/signage:</a:t>
            </a:r>
            <a:r>
              <a:rPr kumimoji="0" sz="1400" b="0" i="0" u="none" strike="noStrike" kern="0" cap="none" spc="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NBR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and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SBR.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970023" y="2540454"/>
            <a:ext cx="3840479" cy="274320"/>
          </a:xfrm>
          <a:custGeom>
            <a:avLst/>
            <a:gdLst/>
            <a:ahLst/>
            <a:cxnLst/>
            <a:rect l="l" t="t" r="r" b="b"/>
            <a:pathLst>
              <a:path w="3840479" h="274319">
                <a:moveTo>
                  <a:pt x="0" y="137160"/>
                </a:moveTo>
                <a:lnTo>
                  <a:pt x="6992" y="93805"/>
                </a:lnTo>
                <a:lnTo>
                  <a:pt x="26462" y="56153"/>
                </a:lnTo>
                <a:lnTo>
                  <a:pt x="56153" y="26462"/>
                </a:lnTo>
                <a:lnTo>
                  <a:pt x="93805" y="6992"/>
                </a:lnTo>
                <a:lnTo>
                  <a:pt x="137160" y="0"/>
                </a:lnTo>
                <a:lnTo>
                  <a:pt x="3703320" y="0"/>
                </a:lnTo>
                <a:lnTo>
                  <a:pt x="3746674" y="6992"/>
                </a:lnTo>
                <a:lnTo>
                  <a:pt x="3784326" y="26462"/>
                </a:lnTo>
                <a:lnTo>
                  <a:pt x="3814017" y="56153"/>
                </a:lnTo>
                <a:lnTo>
                  <a:pt x="3833487" y="93805"/>
                </a:lnTo>
                <a:lnTo>
                  <a:pt x="3840479" y="137160"/>
                </a:lnTo>
                <a:lnTo>
                  <a:pt x="3833487" y="180514"/>
                </a:lnTo>
                <a:lnTo>
                  <a:pt x="3814017" y="218166"/>
                </a:lnTo>
                <a:lnTo>
                  <a:pt x="3784326" y="247857"/>
                </a:lnTo>
                <a:lnTo>
                  <a:pt x="3746674" y="267327"/>
                </a:lnTo>
                <a:lnTo>
                  <a:pt x="3703320" y="274320"/>
                </a:lnTo>
                <a:lnTo>
                  <a:pt x="137160" y="274320"/>
                </a:lnTo>
                <a:lnTo>
                  <a:pt x="93805" y="267327"/>
                </a:lnTo>
                <a:lnTo>
                  <a:pt x="56153" y="247857"/>
                </a:lnTo>
                <a:lnTo>
                  <a:pt x="26462" y="218166"/>
                </a:lnTo>
                <a:lnTo>
                  <a:pt x="6992" y="180514"/>
                </a:lnTo>
                <a:lnTo>
                  <a:pt x="0" y="137160"/>
                </a:lnTo>
                <a:close/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643417" y="421112"/>
            <a:ext cx="3458845" cy="3514725"/>
          </a:xfrm>
          <a:prstGeom prst="rect">
            <a:avLst/>
          </a:prstGeom>
        </p:spPr>
        <p:txBody>
          <a:bodyPr vert="horz" wrap="square" lIns="0" tIns="156210" rIns="0" bIns="0" rtlCol="0">
            <a:spAutoFit/>
          </a:bodyPr>
          <a:lstStyle/>
          <a:p>
            <a:pPr marL="1174115" marR="0" lvl="0" indent="0" defTabSz="914400" eaLnBrk="1" fontAlgn="auto" latinLnBrk="0" hangingPunct="1">
              <a:lnSpc>
                <a:spcPct val="100000"/>
              </a:lnSpc>
              <a:spcBef>
                <a:spcPts val="12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-4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LOSS</a:t>
            </a:r>
            <a:r>
              <a:rPr kumimoji="0" sz="1800" b="1" i="0" u="none" strike="noStrike" kern="0" cap="none" spc="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1" i="0" u="none" strike="noStrike" kern="0" cap="none" spc="-2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&amp;</a:t>
            </a:r>
            <a:r>
              <a:rPr kumimoji="0" sz="1800" b="1" i="0" u="none" strike="noStrike" kern="0" cap="none" spc="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1" i="0" u="none" strike="noStrike" kern="0" cap="none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Diagnostics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1332865" marR="0" lvl="0" indent="0" defTabSz="914400" eaLnBrk="1" fontAlgn="auto" latinLnBrk="0" hangingPunct="1">
              <a:lnSpc>
                <a:spcPct val="100000"/>
              </a:lnSpc>
              <a:spcBef>
                <a:spcPts val="12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cs typeface="Gill Sans MT"/>
              </a:rPr>
              <a:t>3</a:t>
            </a:r>
            <a:r>
              <a:rPr kumimoji="0" sz="2000" b="1" i="0" u="none" strike="noStrike" kern="0" cap="none" spc="-8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Total</a:t>
            </a:r>
            <a:r>
              <a:rPr kumimoji="0" sz="14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LOSS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1332865" marR="892175" lvl="0" indent="-635" defTabSz="914400" eaLnBrk="1" fontAlgn="auto" latinLnBrk="0" hangingPunct="1">
              <a:lnSpc>
                <a:spcPct val="116500"/>
              </a:lnSpc>
              <a:spcBef>
                <a:spcPts val="8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2</a:t>
            </a:r>
            <a:r>
              <a:rPr kumimoji="0" sz="2000" b="1" i="0" u="none" strike="noStrike" kern="0" cap="none" spc="-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Severity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LOSS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Pattern: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1332865" marR="50165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Wet</a:t>
            </a:r>
            <a:r>
              <a:rPr kumimoji="0" sz="1400" b="1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Road</a:t>
            </a:r>
            <a:r>
              <a:rPr kumimoji="0" sz="1400" b="1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Crashes, Snow/Sleet/Hail.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264795" marR="0" lvl="0" indent="0" defTabSz="914400" eaLnBrk="1" fontAlgn="auto" latinLnBrk="0" hangingPunct="1">
              <a:lnSpc>
                <a:spcPct val="100000"/>
              </a:lnSpc>
              <a:spcBef>
                <a:spcPts val="4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-28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cs typeface="Gill Sans MT"/>
              </a:rPr>
              <a:t>FIELD</a:t>
            </a:r>
            <a:r>
              <a:rPr kumimoji="0" sz="1800" b="1" i="0" u="none" strike="noStrike" kern="0" cap="none" spc="13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1" i="0" u="none" strike="noStrike" kern="0" cap="none" spc="-38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cs typeface="Gill Sans MT"/>
              </a:rPr>
              <a:t>OBSERVATIONS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299085" marR="0" lvl="0" indent="-286385" defTabSz="914400" eaLnBrk="1" fontAlgn="auto" latinLnBrk="0" hangingPunct="1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9085" algn="l"/>
              </a:tabLst>
              <a:defRPr/>
            </a:pP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Commercial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sign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clutter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at</a:t>
            </a:r>
            <a:r>
              <a:rPr kumimoji="0" sz="140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intersection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299085" marR="0" lvl="0" indent="-286385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9085" algn="l"/>
              </a:tabLst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Unclear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/</a:t>
            </a:r>
            <a:r>
              <a:rPr kumimoji="0" sz="1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lack</a:t>
            </a:r>
            <a:r>
              <a:rPr kumimoji="0" sz="14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of</a:t>
            </a:r>
            <a:r>
              <a:rPr kumimoji="0" sz="14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striping</a:t>
            </a:r>
            <a:r>
              <a:rPr kumimoji="0" sz="1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at</a:t>
            </a:r>
            <a:r>
              <a:rPr kumimoji="0" sz="14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the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intersection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299085" marR="0" lvl="0" indent="-286385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9085" algn="l"/>
              </a:tabLst>
              <a:defRPr/>
            </a:pP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Driveway</a:t>
            </a:r>
            <a:r>
              <a:rPr kumimoji="0" sz="14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access</a:t>
            </a:r>
            <a:r>
              <a:rPr kumimoji="0" sz="1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close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to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the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intersection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299085" marR="0" lvl="0" indent="-286385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9085" algn="l"/>
              </a:tabLst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Parking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zones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not</a:t>
            </a:r>
            <a:r>
              <a:rPr kumimoji="0" sz="14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delineated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566237" y="4111007"/>
            <a:ext cx="6244590" cy="274320"/>
          </a:xfrm>
          <a:custGeom>
            <a:avLst/>
            <a:gdLst/>
            <a:ahLst/>
            <a:cxnLst/>
            <a:rect l="l" t="t" r="r" b="b"/>
            <a:pathLst>
              <a:path w="6244590" h="274320">
                <a:moveTo>
                  <a:pt x="6107112" y="0"/>
                </a:moveTo>
                <a:lnTo>
                  <a:pt x="137160" y="0"/>
                </a:lnTo>
                <a:lnTo>
                  <a:pt x="93805" y="6992"/>
                </a:lnTo>
                <a:lnTo>
                  <a:pt x="56153" y="26462"/>
                </a:lnTo>
                <a:lnTo>
                  <a:pt x="26462" y="56153"/>
                </a:lnTo>
                <a:lnTo>
                  <a:pt x="6992" y="93805"/>
                </a:lnTo>
                <a:lnTo>
                  <a:pt x="0" y="137160"/>
                </a:lnTo>
                <a:lnTo>
                  <a:pt x="6992" y="180514"/>
                </a:lnTo>
                <a:lnTo>
                  <a:pt x="26462" y="218166"/>
                </a:lnTo>
                <a:lnTo>
                  <a:pt x="56153" y="247857"/>
                </a:lnTo>
                <a:lnTo>
                  <a:pt x="93805" y="267327"/>
                </a:lnTo>
                <a:lnTo>
                  <a:pt x="137160" y="274320"/>
                </a:lnTo>
                <a:lnTo>
                  <a:pt x="6107112" y="274320"/>
                </a:lnTo>
                <a:lnTo>
                  <a:pt x="6150461" y="267327"/>
                </a:lnTo>
                <a:lnTo>
                  <a:pt x="6188109" y="247857"/>
                </a:lnTo>
                <a:lnTo>
                  <a:pt x="6217797" y="218166"/>
                </a:lnTo>
                <a:lnTo>
                  <a:pt x="6237267" y="180514"/>
                </a:lnTo>
                <a:lnTo>
                  <a:pt x="6244259" y="137160"/>
                </a:lnTo>
                <a:lnTo>
                  <a:pt x="6237267" y="93805"/>
                </a:lnTo>
                <a:lnTo>
                  <a:pt x="6217797" y="56153"/>
                </a:lnTo>
                <a:lnTo>
                  <a:pt x="6188109" y="26462"/>
                </a:lnTo>
                <a:lnTo>
                  <a:pt x="6150461" y="6992"/>
                </a:lnTo>
                <a:lnTo>
                  <a:pt x="6107112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765130" y="3992315"/>
            <a:ext cx="5086350" cy="2674620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1992630" marR="0" lvl="0" indent="0" defTabSz="914400" eaLnBrk="1" fontAlgn="auto" latinLnBrk="0" hangingPunct="1">
              <a:lnSpc>
                <a:spcPct val="100000"/>
              </a:lnSpc>
              <a:spcBef>
                <a:spcPts val="8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-4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RECOMMENDATIONS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299085" marR="12700" lvl="0" indent="-286385" defTabSz="914400" eaLnBrk="1" fontAlgn="auto" latinLnBrk="0" hangingPunct="1">
              <a:lnSpc>
                <a:spcPts val="1900"/>
              </a:lnSpc>
              <a:spcBef>
                <a:spcPts val="75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9085" algn="l"/>
              </a:tabLst>
              <a:defRPr/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Restripe</a:t>
            </a:r>
            <a:r>
              <a:rPr kumimoji="0" sz="16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the</a:t>
            </a:r>
            <a:r>
              <a:rPr kumimoji="0" sz="16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west</a:t>
            </a:r>
            <a:r>
              <a:rPr kumimoji="0" sz="16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leg</a:t>
            </a:r>
            <a:r>
              <a:rPr kumimoji="0" sz="16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of</a:t>
            </a:r>
            <a:r>
              <a:rPr kumimoji="0" sz="16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the</a:t>
            </a:r>
            <a:r>
              <a:rPr kumimoji="0" sz="16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intersection</a:t>
            </a:r>
            <a:r>
              <a:rPr kumimoji="0" sz="16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and</a:t>
            </a:r>
            <a:r>
              <a:rPr kumimoji="0" sz="16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crosswalk</a:t>
            </a:r>
            <a:r>
              <a:rPr kumimoji="0" sz="16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to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delineate</a:t>
            </a:r>
            <a:r>
              <a:rPr kumimoji="0" sz="16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traffic</a:t>
            </a:r>
            <a:r>
              <a:rPr kumimoji="0" sz="16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movements</a:t>
            </a:r>
            <a:r>
              <a:rPr kumimoji="0" sz="16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and</a:t>
            </a:r>
            <a:r>
              <a:rPr kumimoji="0" sz="16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pedestrian</a:t>
            </a:r>
            <a:r>
              <a:rPr kumimoji="0" sz="16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crossing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299085" marR="5080" lvl="0" indent="-287020" defTabSz="914400" eaLnBrk="1" fontAlgn="auto" latinLnBrk="0" hangingPunct="1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9085" algn="l"/>
              </a:tabLst>
              <a:defRPr/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Install</a:t>
            </a:r>
            <a:r>
              <a:rPr kumimoji="0" sz="16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no</a:t>
            </a:r>
            <a:r>
              <a:rPr kumimoji="0" sz="16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parking</a:t>
            </a:r>
            <a:r>
              <a:rPr kumimoji="0" sz="16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signs</a:t>
            </a:r>
            <a:r>
              <a:rPr kumimoji="0" sz="16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and</a:t>
            </a:r>
            <a:r>
              <a:rPr kumimoji="0" sz="16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pavement</a:t>
            </a:r>
            <a:r>
              <a:rPr kumimoji="0" sz="16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markings</a:t>
            </a:r>
            <a:r>
              <a:rPr kumimoji="0" sz="16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to</a:t>
            </a:r>
            <a:r>
              <a:rPr kumimoji="0" sz="16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prohibit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parking</a:t>
            </a:r>
            <a:r>
              <a:rPr kumimoji="0" sz="16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close</a:t>
            </a:r>
            <a:r>
              <a:rPr kumimoji="0" sz="16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to</a:t>
            </a:r>
            <a:r>
              <a:rPr kumimoji="0" sz="16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the</a:t>
            </a:r>
            <a:r>
              <a:rPr kumimoji="0" sz="16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intersection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299085" marR="0" lvl="0" indent="-286385" defTabSz="914400" eaLnBrk="1" fontAlgn="auto" latinLnBrk="0" hangingPunct="1">
              <a:lnSpc>
                <a:spcPts val="18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9085" algn="l"/>
              </a:tabLst>
              <a:defRPr/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Implement</a:t>
            </a:r>
            <a:r>
              <a:rPr kumimoji="0" sz="16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ADA</a:t>
            </a:r>
            <a:r>
              <a:rPr kumimoji="0" sz="16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ramps</a:t>
            </a:r>
            <a:r>
              <a:rPr kumimoji="0" sz="16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east</a:t>
            </a:r>
            <a:r>
              <a:rPr kumimoji="0" sz="16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of</a:t>
            </a:r>
            <a:r>
              <a:rPr kumimoji="0" sz="16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the</a:t>
            </a:r>
            <a:r>
              <a:rPr kumimoji="0" sz="16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railroad</a:t>
            </a:r>
            <a:r>
              <a:rPr kumimoji="0" sz="16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tracks.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299085" marR="0" lvl="0" indent="-286385" defTabSz="914400" eaLnBrk="1" fontAlgn="auto" latinLnBrk="0" hangingPunct="1">
              <a:lnSpc>
                <a:spcPts val="191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9085" algn="l"/>
              </a:tabLst>
              <a:defRPr/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Limit</a:t>
            </a:r>
            <a:r>
              <a:rPr kumimoji="0" sz="16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access</a:t>
            </a:r>
            <a:r>
              <a:rPr kumimoji="0" sz="16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in</a:t>
            </a:r>
            <a:r>
              <a:rPr kumimoji="0" sz="16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vicinity</a:t>
            </a:r>
            <a:r>
              <a:rPr kumimoji="0" sz="16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of</a:t>
            </a:r>
            <a:r>
              <a:rPr kumimoji="0" sz="16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intersection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299085" marR="0" lvl="0" indent="-286385" defTabSz="914400" eaLnBrk="1" fontAlgn="auto" latinLnBrk="0" hangingPunct="1">
              <a:lnSpc>
                <a:spcPts val="19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9085" algn="l"/>
              </a:tabLst>
              <a:defRPr/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Consolidate</a:t>
            </a:r>
            <a:r>
              <a:rPr kumimoji="0" sz="16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access</a:t>
            </a:r>
            <a:r>
              <a:rPr kumimoji="0" sz="16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northeast</a:t>
            </a:r>
            <a:r>
              <a:rPr kumimoji="0" sz="16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of</a:t>
            </a:r>
            <a:r>
              <a:rPr kumimoji="0" sz="1600" b="0" i="0" u="none" strike="noStrike" kern="0" cap="none" spc="-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railroad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299085" marR="0" lvl="0" indent="-28638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9085" algn="l"/>
              </a:tabLst>
              <a:defRPr/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Potential</a:t>
            </a:r>
            <a:r>
              <a:rPr kumimoji="0" sz="16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curb</a:t>
            </a:r>
            <a:r>
              <a:rPr kumimoji="0" sz="16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extension</a:t>
            </a:r>
            <a:r>
              <a:rPr kumimoji="0" sz="16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on</a:t>
            </a:r>
            <a:r>
              <a:rPr kumimoji="0" sz="16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CO</a:t>
            </a:r>
            <a:r>
              <a:rPr kumimoji="0" sz="16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14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299085" marR="0" lvl="0" indent="-28638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9085" algn="l"/>
              </a:tabLst>
              <a:defRPr/>
            </a:pP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Railroad</a:t>
            </a:r>
            <a:r>
              <a:rPr kumimoji="0" sz="16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quiet</a:t>
            </a:r>
            <a:r>
              <a:rPr kumimoji="0" sz="16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zone</a:t>
            </a:r>
            <a:r>
              <a:rPr kumimoji="0" sz="16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analysis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731832" y="5686161"/>
            <a:ext cx="2373081" cy="1105899"/>
          </a:xfrm>
          <a:prstGeom prst="rect">
            <a:avLst/>
          </a:prstGeom>
        </p:spPr>
      </p:pic>
      <p:grpSp>
        <p:nvGrpSpPr>
          <p:cNvPr id="14" name="object 14"/>
          <p:cNvGrpSpPr/>
          <p:nvPr/>
        </p:nvGrpSpPr>
        <p:grpSpPr>
          <a:xfrm>
            <a:off x="5176217" y="1428593"/>
            <a:ext cx="3388995" cy="2299970"/>
            <a:chOff x="5176217" y="1428593"/>
            <a:chExt cx="3388995" cy="2299970"/>
          </a:xfrm>
        </p:grpSpPr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76217" y="2814134"/>
              <a:ext cx="914400" cy="91440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650305" y="2891624"/>
              <a:ext cx="914397" cy="72782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566233" y="1428593"/>
              <a:ext cx="1327403" cy="34882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38875" y="2114450"/>
              <a:ext cx="662933" cy="29387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988940" y="2043506"/>
              <a:ext cx="365758" cy="365759"/>
            </a:xfrm>
            <a:prstGeom prst="rect">
              <a:avLst/>
            </a:prstGeom>
          </p:spPr>
        </p:pic>
      </p:grpSp>
      <p:pic>
        <p:nvPicPr>
          <p:cNvPr id="20" name="object 2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1935205" y="127472"/>
            <a:ext cx="228777" cy="228777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9855200" y="51358"/>
            <a:ext cx="2336800" cy="116840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50800" rIns="0" bIns="0" rtlCol="0">
            <a:spAutoFit/>
          </a:bodyPr>
          <a:lstStyle/>
          <a:p>
            <a:pPr marL="25400" marR="0" lvl="0" indent="0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abowers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5400" marR="0" lvl="0" indent="0" defTabSz="91440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2024-11-</a:t>
            </a:r>
            <a:r>
              <a:rPr kumimoji="0" sz="8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13</a:t>
            </a:r>
            <a:r>
              <a:rPr kumimoji="0" sz="800" b="0" i="1" u="none" strike="noStrike" kern="0" cap="none" spc="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80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17:03:06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5400" marR="0" lvl="0" indent="0" defTabSz="91440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-------------------------------------------</a:t>
            </a:r>
            <a:r>
              <a:rPr kumimoji="0" sz="10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-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5400" marR="1778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Green dots on "restripe the west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leg...",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Install no parking signs...", Limit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access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in vicinity....", and "railroad quiet </a:t>
            </a:r>
            <a:r>
              <a:rPr kumimoji="0" sz="10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zone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analysis".</a:t>
            </a:r>
            <a:r>
              <a:rPr kumimoji="0" sz="1000" b="0" i="0" u="none" strike="noStrike" kern="0" cap="none" spc="2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Post it note:</a:t>
            </a:r>
            <a:r>
              <a:rPr kumimoji="0" sz="1000" b="0" i="0" u="none" strike="noStrike" kern="0" cap="none" spc="2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"</a:t>
            </a:r>
            <a:r>
              <a:rPr kumimoji="0" sz="1000" b="0" i="0" u="none" strike="noStrike" kern="0" cap="none" spc="2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PD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mentioned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LQ store access is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issue".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32047" y="1024720"/>
            <a:ext cx="3893185" cy="1073150"/>
          </a:xfrm>
          <a:prstGeom prst="rect">
            <a:avLst/>
          </a:prstGeom>
        </p:spPr>
        <p:txBody>
          <a:bodyPr vert="horz" wrap="square" lIns="0" tIns="62229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48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400" b="1" i="0" u="none" strike="noStrike" kern="0" cap="none" spc="-13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CO</a:t>
            </a:r>
            <a:r>
              <a:rPr kumimoji="0" sz="4400" b="1" i="0" u="none" strike="noStrike" kern="0" cap="none" spc="2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14</a:t>
            </a:r>
            <a:r>
              <a:rPr kumimoji="0" sz="4400" b="1" i="0" u="none" strike="noStrike" kern="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4400" b="1" i="0" u="none" strike="noStrike" kern="0" cap="none" spc="-6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&amp;</a:t>
            </a:r>
            <a:r>
              <a:rPr kumimoji="0" sz="4400" b="1" i="0" u="none" strike="noStrike" kern="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4400" b="1" i="0" u="none" strike="noStrike" kern="0" cap="none" spc="-10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WCR</a:t>
            </a:r>
            <a:r>
              <a:rPr kumimoji="0" sz="4400" b="1" i="0" u="none" strike="noStrike" kern="0" cap="none" spc="2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44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43</a:t>
            </a:r>
            <a:endParaRPr kumimoji="0" sz="4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-1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Control:</a:t>
            </a:r>
            <a:r>
              <a:rPr kumimoji="0" sz="2000" b="1" i="0" u="none" strike="noStrike" kern="0" cap="none" spc="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2000" b="1" i="0" u="none" strike="noStrike" kern="0" cap="none" spc="-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Side-</a:t>
            </a:r>
            <a:r>
              <a:rPr kumimoji="0" sz="2000" b="1" i="0" u="none" strike="noStrike" kern="0" cap="none" spc="-1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street</a:t>
            </a:r>
            <a:r>
              <a:rPr kumimoji="0" sz="2000" b="1" i="0" u="none" strike="noStrike" kern="0" cap="none" spc="1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2000" b="1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Stop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950876"/>
            <a:ext cx="5212077" cy="3907123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5570864" y="593352"/>
            <a:ext cx="3840479" cy="274320"/>
          </a:xfrm>
          <a:custGeom>
            <a:avLst/>
            <a:gdLst/>
            <a:ahLst/>
            <a:cxnLst/>
            <a:rect l="l" t="t" r="r" b="b"/>
            <a:pathLst>
              <a:path w="3840479" h="274319">
                <a:moveTo>
                  <a:pt x="3703320" y="0"/>
                </a:moveTo>
                <a:lnTo>
                  <a:pt x="137160" y="0"/>
                </a:lnTo>
                <a:lnTo>
                  <a:pt x="93805" y="6992"/>
                </a:lnTo>
                <a:lnTo>
                  <a:pt x="56153" y="26462"/>
                </a:lnTo>
                <a:lnTo>
                  <a:pt x="26462" y="56153"/>
                </a:lnTo>
                <a:lnTo>
                  <a:pt x="6992" y="93805"/>
                </a:lnTo>
                <a:lnTo>
                  <a:pt x="0" y="137160"/>
                </a:lnTo>
                <a:lnTo>
                  <a:pt x="6992" y="180514"/>
                </a:lnTo>
                <a:lnTo>
                  <a:pt x="26462" y="218166"/>
                </a:lnTo>
                <a:lnTo>
                  <a:pt x="56153" y="247857"/>
                </a:lnTo>
                <a:lnTo>
                  <a:pt x="93805" y="267327"/>
                </a:lnTo>
                <a:lnTo>
                  <a:pt x="137160" y="274320"/>
                </a:lnTo>
                <a:lnTo>
                  <a:pt x="3703320" y="274320"/>
                </a:lnTo>
                <a:lnTo>
                  <a:pt x="3746674" y="267327"/>
                </a:lnTo>
                <a:lnTo>
                  <a:pt x="3784326" y="247857"/>
                </a:lnTo>
                <a:lnTo>
                  <a:pt x="3814017" y="218166"/>
                </a:lnTo>
                <a:lnTo>
                  <a:pt x="3833487" y="180514"/>
                </a:lnTo>
                <a:lnTo>
                  <a:pt x="3840479" y="137160"/>
                </a:lnTo>
                <a:lnTo>
                  <a:pt x="3833487" y="93805"/>
                </a:lnTo>
                <a:lnTo>
                  <a:pt x="3814017" y="56153"/>
                </a:lnTo>
                <a:lnTo>
                  <a:pt x="3784326" y="26462"/>
                </a:lnTo>
                <a:lnTo>
                  <a:pt x="3746674" y="6992"/>
                </a:lnTo>
                <a:lnTo>
                  <a:pt x="3703320" y="0"/>
                </a:lnTo>
                <a:close/>
              </a:path>
            </a:pathLst>
          </a:custGeom>
          <a:solidFill>
            <a:srgbClr val="ED6C4D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773301" y="426963"/>
            <a:ext cx="2402840" cy="2633345"/>
          </a:xfrm>
          <a:prstGeom prst="rect">
            <a:avLst/>
          </a:prstGeom>
        </p:spPr>
        <p:txBody>
          <a:bodyPr vert="horz" wrap="square" lIns="0" tIns="14986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1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-4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CRASH</a:t>
            </a:r>
            <a:r>
              <a:rPr kumimoji="0" sz="1800" b="1" i="0" u="none" strike="noStrike" kern="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1" i="0" u="none" strike="noStrike" kern="0" cap="none" spc="-3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REPORT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211454" marR="0" lvl="0" indent="0" defTabSz="914400" eaLnBrk="1" fontAlgn="auto" latinLnBrk="0" hangingPunct="1">
              <a:lnSpc>
                <a:spcPct val="100000"/>
              </a:lnSpc>
              <a:spcBef>
                <a:spcPts val="12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heavy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6</a:t>
            </a:r>
            <a:r>
              <a:rPr kumimoji="0" sz="2000" b="1" i="0" u="heavy" strike="noStrike" kern="0" cap="none" spc="-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 </a:t>
            </a:r>
            <a:r>
              <a:rPr kumimoji="0" sz="1400" b="0" i="0" u="heavy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Total</a:t>
            </a:r>
            <a:r>
              <a:rPr kumimoji="0" sz="1400" b="0" i="0" u="heavy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 </a:t>
            </a:r>
            <a:r>
              <a:rPr kumimoji="0" sz="1400" b="0" i="0" u="heavy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Crashes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211454" marR="0" lvl="0" indent="0" defTabSz="9144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3</a:t>
            </a:r>
            <a:r>
              <a:rPr kumimoji="0" sz="2000" b="1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Overtaking</a:t>
            </a:r>
            <a:r>
              <a:rPr kumimoji="0" sz="14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Turn</a:t>
            </a:r>
            <a:r>
              <a:rPr kumimoji="0" sz="14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Crashes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498475" marR="5080" lvl="0" indent="-287020" defTabSz="914400" eaLnBrk="1" fontAlgn="auto" latinLnBrk="0" hangingPunct="1">
              <a:lnSpc>
                <a:spcPct val="144000"/>
              </a:lnSpc>
              <a:spcBef>
                <a:spcPts val="210"/>
              </a:spcBef>
              <a:spcAft>
                <a:spcPts val="0"/>
              </a:spcAft>
              <a:buClrTx/>
              <a:buSzPct val="96000"/>
              <a:buFont typeface="Arial"/>
              <a:buChar char="•"/>
              <a:tabLst>
                <a:tab pos="498475" algn="l"/>
              </a:tabLst>
              <a:defRPr/>
            </a:pPr>
            <a:r>
              <a:rPr kumimoji="0" sz="125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2</a:t>
            </a:r>
            <a:r>
              <a:rPr kumimoji="0" sz="1250" b="0" i="1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250" b="0" i="1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EBT/EBR</a:t>
            </a:r>
            <a:r>
              <a:rPr kumimoji="0" sz="1250" b="0" i="1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25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drivers</a:t>
            </a:r>
            <a:r>
              <a:rPr kumimoji="0" sz="1250" b="0" i="1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25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failed</a:t>
            </a:r>
            <a:r>
              <a:rPr kumimoji="0" sz="1250" b="0" i="1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250" b="0" i="1" u="none" strike="noStrike" kern="0" cap="none" spc="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to</a:t>
            </a:r>
            <a:r>
              <a:rPr kumimoji="0" sz="1250" b="0" i="1" u="none" strike="noStrike" kern="0" cap="none" spc="-11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250" b="0" i="1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slow down</a:t>
            </a:r>
            <a:r>
              <a:rPr kumimoji="0" sz="1250" b="0" i="1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25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when</a:t>
            </a:r>
            <a:r>
              <a:rPr kumimoji="0" sz="1250" b="0" i="1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250" b="0" i="1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preceding</a:t>
            </a:r>
            <a:r>
              <a:rPr kumimoji="0" sz="1250" b="0" i="1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25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vehicles </a:t>
            </a:r>
            <a:r>
              <a:rPr kumimoji="0" sz="1250" b="0" i="1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were</a:t>
            </a:r>
            <a:r>
              <a:rPr kumimoji="0" sz="1250" b="0" i="1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25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turning</a:t>
            </a:r>
            <a:r>
              <a:rPr kumimoji="0" sz="1250" b="0" i="1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25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right</a:t>
            </a:r>
            <a:endParaRPr kumimoji="0" sz="12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211454" marR="0" lvl="0" indent="0" defTabSz="914400" eaLnBrk="1" fontAlgn="auto" latinLnBrk="0" hangingPunct="1">
              <a:lnSpc>
                <a:spcPct val="100000"/>
              </a:lnSpc>
              <a:spcBef>
                <a:spcPts val="9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3</a:t>
            </a:r>
            <a:r>
              <a:rPr kumimoji="0" sz="2000" b="1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Rear-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End</a:t>
            </a:r>
            <a:r>
              <a:rPr kumimoji="0" sz="1400" b="0" i="0" u="none" strike="noStrike" kern="0" cap="none" spc="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Crash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591589" y="593352"/>
            <a:ext cx="2194560" cy="274320"/>
          </a:xfrm>
          <a:custGeom>
            <a:avLst/>
            <a:gdLst/>
            <a:ahLst/>
            <a:cxnLst/>
            <a:rect l="l" t="t" r="r" b="b"/>
            <a:pathLst>
              <a:path w="2194559" h="274319">
                <a:moveTo>
                  <a:pt x="2057400" y="0"/>
                </a:moveTo>
                <a:lnTo>
                  <a:pt x="137160" y="0"/>
                </a:lnTo>
                <a:lnTo>
                  <a:pt x="93805" y="6992"/>
                </a:lnTo>
                <a:lnTo>
                  <a:pt x="56153" y="26462"/>
                </a:lnTo>
                <a:lnTo>
                  <a:pt x="26462" y="56153"/>
                </a:lnTo>
                <a:lnTo>
                  <a:pt x="6992" y="93805"/>
                </a:lnTo>
                <a:lnTo>
                  <a:pt x="0" y="137160"/>
                </a:lnTo>
                <a:lnTo>
                  <a:pt x="6992" y="180514"/>
                </a:lnTo>
                <a:lnTo>
                  <a:pt x="26462" y="218166"/>
                </a:lnTo>
                <a:lnTo>
                  <a:pt x="56153" y="247857"/>
                </a:lnTo>
                <a:lnTo>
                  <a:pt x="93805" y="267327"/>
                </a:lnTo>
                <a:lnTo>
                  <a:pt x="137160" y="274320"/>
                </a:lnTo>
                <a:lnTo>
                  <a:pt x="2057400" y="274320"/>
                </a:lnTo>
                <a:lnTo>
                  <a:pt x="2100754" y="267327"/>
                </a:lnTo>
                <a:lnTo>
                  <a:pt x="2138406" y="247857"/>
                </a:lnTo>
                <a:lnTo>
                  <a:pt x="2168097" y="218166"/>
                </a:lnTo>
                <a:lnTo>
                  <a:pt x="2187567" y="180514"/>
                </a:lnTo>
                <a:lnTo>
                  <a:pt x="2194560" y="137160"/>
                </a:lnTo>
                <a:lnTo>
                  <a:pt x="2187567" y="93805"/>
                </a:lnTo>
                <a:lnTo>
                  <a:pt x="2168097" y="56153"/>
                </a:lnTo>
                <a:lnTo>
                  <a:pt x="2138406" y="26462"/>
                </a:lnTo>
                <a:lnTo>
                  <a:pt x="2100754" y="6992"/>
                </a:lnTo>
                <a:lnTo>
                  <a:pt x="2057400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799646" y="410726"/>
            <a:ext cx="1776730" cy="2059939"/>
          </a:xfrm>
          <a:prstGeom prst="rect">
            <a:avLst/>
          </a:prstGeom>
        </p:spPr>
        <p:txBody>
          <a:bodyPr vert="horz" wrap="square" lIns="0" tIns="15748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-4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LOSS</a:t>
            </a:r>
            <a:r>
              <a:rPr kumimoji="0" sz="1800" b="1" i="0" u="none" strike="noStrike" kern="0" cap="none" spc="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1" i="0" u="none" strike="noStrike" kern="0" cap="none" spc="-2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&amp;</a:t>
            </a:r>
            <a:r>
              <a:rPr kumimoji="0" sz="1800" b="1" i="0" u="none" strike="noStrike" kern="0" cap="none" spc="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1" i="0" u="none" strike="noStrike" kern="0" cap="none" spc="-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Diagnostics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224154" marR="0" lvl="0" indent="0" defTabSz="914400" eaLnBrk="1" fontAlgn="auto" latinLnBrk="0" hangingPunct="1">
              <a:lnSpc>
                <a:spcPct val="100000"/>
              </a:lnSpc>
              <a:spcBef>
                <a:spcPts val="12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cs typeface="Gill Sans MT"/>
              </a:rPr>
              <a:t>3</a:t>
            </a:r>
            <a:r>
              <a:rPr kumimoji="0" sz="2000" b="1" i="0" u="none" strike="noStrike" kern="0" cap="none" spc="-8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Total</a:t>
            </a:r>
            <a:r>
              <a:rPr kumimoji="0" sz="14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LOSS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224154" marR="318770" lvl="0" indent="-635" defTabSz="914400" eaLnBrk="1" fontAlgn="auto" latinLnBrk="0" hangingPunct="1">
              <a:lnSpc>
                <a:spcPct val="116500"/>
              </a:lnSpc>
              <a:spcBef>
                <a:spcPts val="8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2</a:t>
            </a:r>
            <a:r>
              <a:rPr kumimoji="0" sz="2000" b="1" i="0" u="none" strike="noStrike" kern="0" cap="none" spc="-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Severity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LOSS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Pattern: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224154" marR="58166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No</a:t>
            </a:r>
            <a:r>
              <a:rPr kumimoji="0" sz="1400" b="1" i="0" u="none" strike="noStrike" kern="0" cap="none" spc="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Pattern Identified.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566235" y="3217688"/>
            <a:ext cx="2194560" cy="274320"/>
          </a:xfrm>
          <a:custGeom>
            <a:avLst/>
            <a:gdLst/>
            <a:ahLst/>
            <a:cxnLst/>
            <a:rect l="l" t="t" r="r" b="b"/>
            <a:pathLst>
              <a:path w="2194559" h="274320">
                <a:moveTo>
                  <a:pt x="0" y="137160"/>
                </a:moveTo>
                <a:lnTo>
                  <a:pt x="6992" y="93805"/>
                </a:lnTo>
                <a:lnTo>
                  <a:pt x="26462" y="56153"/>
                </a:lnTo>
                <a:lnTo>
                  <a:pt x="56153" y="26462"/>
                </a:lnTo>
                <a:lnTo>
                  <a:pt x="93805" y="6992"/>
                </a:lnTo>
                <a:lnTo>
                  <a:pt x="137160" y="0"/>
                </a:lnTo>
                <a:lnTo>
                  <a:pt x="2057400" y="0"/>
                </a:lnTo>
                <a:lnTo>
                  <a:pt x="2100754" y="6992"/>
                </a:lnTo>
                <a:lnTo>
                  <a:pt x="2138406" y="26462"/>
                </a:lnTo>
                <a:lnTo>
                  <a:pt x="2168097" y="56153"/>
                </a:lnTo>
                <a:lnTo>
                  <a:pt x="2187567" y="93805"/>
                </a:lnTo>
                <a:lnTo>
                  <a:pt x="2194560" y="137160"/>
                </a:lnTo>
                <a:lnTo>
                  <a:pt x="2187567" y="180514"/>
                </a:lnTo>
                <a:lnTo>
                  <a:pt x="2168097" y="218166"/>
                </a:lnTo>
                <a:lnTo>
                  <a:pt x="2138406" y="247857"/>
                </a:lnTo>
                <a:lnTo>
                  <a:pt x="2100754" y="267327"/>
                </a:lnTo>
                <a:lnTo>
                  <a:pt x="2057400" y="274320"/>
                </a:lnTo>
                <a:lnTo>
                  <a:pt x="137160" y="274320"/>
                </a:lnTo>
                <a:lnTo>
                  <a:pt x="93805" y="267327"/>
                </a:lnTo>
                <a:lnTo>
                  <a:pt x="56153" y="247857"/>
                </a:lnTo>
                <a:lnTo>
                  <a:pt x="26462" y="218166"/>
                </a:lnTo>
                <a:lnTo>
                  <a:pt x="6992" y="180514"/>
                </a:lnTo>
                <a:lnTo>
                  <a:pt x="0" y="137160"/>
                </a:lnTo>
                <a:close/>
              </a:path>
            </a:pathLst>
          </a:custGeom>
          <a:ln w="19049">
            <a:solidFill>
              <a:srgbClr val="ED6C4D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535470" y="3789616"/>
            <a:ext cx="3771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N/A.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941329" y="3217199"/>
            <a:ext cx="3840479" cy="274320"/>
          </a:xfrm>
          <a:custGeom>
            <a:avLst/>
            <a:gdLst/>
            <a:ahLst/>
            <a:cxnLst/>
            <a:rect l="l" t="t" r="r" b="b"/>
            <a:pathLst>
              <a:path w="3840479" h="274320">
                <a:moveTo>
                  <a:pt x="0" y="137160"/>
                </a:moveTo>
                <a:lnTo>
                  <a:pt x="6992" y="93805"/>
                </a:lnTo>
                <a:lnTo>
                  <a:pt x="26462" y="56153"/>
                </a:lnTo>
                <a:lnTo>
                  <a:pt x="56153" y="26462"/>
                </a:lnTo>
                <a:lnTo>
                  <a:pt x="93805" y="6992"/>
                </a:lnTo>
                <a:lnTo>
                  <a:pt x="137160" y="0"/>
                </a:lnTo>
                <a:lnTo>
                  <a:pt x="3703320" y="0"/>
                </a:lnTo>
                <a:lnTo>
                  <a:pt x="3746674" y="6992"/>
                </a:lnTo>
                <a:lnTo>
                  <a:pt x="3784326" y="26462"/>
                </a:lnTo>
                <a:lnTo>
                  <a:pt x="3814017" y="56153"/>
                </a:lnTo>
                <a:lnTo>
                  <a:pt x="3833487" y="93805"/>
                </a:lnTo>
                <a:lnTo>
                  <a:pt x="3840479" y="137160"/>
                </a:lnTo>
                <a:lnTo>
                  <a:pt x="3833487" y="180514"/>
                </a:lnTo>
                <a:lnTo>
                  <a:pt x="3814017" y="218166"/>
                </a:lnTo>
                <a:lnTo>
                  <a:pt x="3784326" y="247857"/>
                </a:lnTo>
                <a:lnTo>
                  <a:pt x="3746674" y="267327"/>
                </a:lnTo>
                <a:lnTo>
                  <a:pt x="3703320" y="274320"/>
                </a:lnTo>
                <a:lnTo>
                  <a:pt x="137160" y="274320"/>
                </a:lnTo>
                <a:lnTo>
                  <a:pt x="93805" y="267327"/>
                </a:lnTo>
                <a:lnTo>
                  <a:pt x="56153" y="247857"/>
                </a:lnTo>
                <a:lnTo>
                  <a:pt x="26462" y="218166"/>
                </a:lnTo>
                <a:lnTo>
                  <a:pt x="6992" y="180514"/>
                </a:lnTo>
                <a:lnTo>
                  <a:pt x="0" y="137160"/>
                </a:lnTo>
                <a:close/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914330" y="3185396"/>
            <a:ext cx="49358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970530" algn="l"/>
              </a:tabLst>
              <a:defRPr/>
            </a:pPr>
            <a:r>
              <a:rPr kumimoji="0" sz="1800" b="1" i="0" u="none" strike="noStrike" kern="0" cap="none" spc="-290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LIDAR</a:t>
            </a:r>
            <a:r>
              <a:rPr kumimoji="0" sz="1800" b="1" i="0" u="none" strike="noStrike" kern="0" cap="none" spc="75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1" i="0" u="none" strike="noStrike" kern="0" cap="none" spc="-380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ANALYSIS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ED6C4D"/>
                </a:solidFill>
                <a:effectLst/>
                <a:uLnTx/>
                <a:uFillTx/>
                <a:latin typeface="Gill Sans MT"/>
                <a:cs typeface="Gill Sans MT"/>
              </a:rPr>
              <a:t>	</a:t>
            </a:r>
            <a:r>
              <a:rPr kumimoji="0" sz="1800" b="1" i="0" u="none" strike="noStrike" kern="0" cap="none" spc="-28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cs typeface="Gill Sans MT"/>
              </a:rPr>
              <a:t>FIELD</a:t>
            </a:r>
            <a:r>
              <a:rPr kumimoji="0" sz="1800" b="1" i="0" u="none" strike="noStrike" kern="0" cap="none" spc="13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1" i="0" u="none" strike="noStrike" kern="0" cap="none" spc="-38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cs typeface="Gill Sans MT"/>
              </a:rPr>
              <a:t>OBSERVATIONS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934469" y="3435392"/>
            <a:ext cx="2947670" cy="1031875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299085" marR="0" lvl="0" indent="-286385" defTabSz="91440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9085" algn="l"/>
              </a:tabLst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Sight</a:t>
            </a:r>
            <a:r>
              <a:rPr kumimoji="0" sz="1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distance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issues</a:t>
            </a:r>
            <a:r>
              <a:rPr kumimoji="0" sz="1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to/from</a:t>
            </a:r>
            <a:r>
              <a:rPr kumimoji="0" sz="1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NB</a:t>
            </a:r>
            <a:r>
              <a:rPr kumimoji="0" sz="1400" b="1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leg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299085" marR="15240" lvl="0" indent="-28702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9085" algn="l"/>
              </a:tabLst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Potential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sight</a:t>
            </a:r>
            <a:r>
              <a:rPr kumimoji="0" sz="14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distance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issues</a:t>
            </a:r>
            <a:r>
              <a:rPr kumimoji="0" sz="14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with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a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silo</a:t>
            </a:r>
            <a:r>
              <a:rPr kumimoji="0" sz="14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on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the</a:t>
            </a:r>
            <a:r>
              <a:rPr kumimoji="0" sz="1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west</a:t>
            </a:r>
            <a:r>
              <a:rPr kumimoji="0" sz="1400" b="0" i="0" u="none" strike="noStrike" kern="0" cap="none" spc="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side</a:t>
            </a:r>
            <a:r>
              <a:rPr kumimoji="0" sz="14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of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the 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road</a:t>
            </a:r>
            <a:r>
              <a:rPr kumimoji="0" sz="1400" b="0" i="0" u="none" strike="noStrike" kern="0" cap="none" spc="5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and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vegetation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on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the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east</a:t>
            </a:r>
            <a:r>
              <a:rPr kumimoji="0" sz="1400" b="0" i="0" u="none" strike="noStrike" kern="0" cap="none" spc="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side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566238" y="4591368"/>
            <a:ext cx="6218555" cy="274320"/>
          </a:xfrm>
          <a:custGeom>
            <a:avLst/>
            <a:gdLst/>
            <a:ahLst/>
            <a:cxnLst/>
            <a:rect l="l" t="t" r="r" b="b"/>
            <a:pathLst>
              <a:path w="6218555" h="274320">
                <a:moveTo>
                  <a:pt x="6080760" y="0"/>
                </a:moveTo>
                <a:lnTo>
                  <a:pt x="137160" y="0"/>
                </a:lnTo>
                <a:lnTo>
                  <a:pt x="93805" y="6992"/>
                </a:lnTo>
                <a:lnTo>
                  <a:pt x="56153" y="26462"/>
                </a:lnTo>
                <a:lnTo>
                  <a:pt x="26462" y="56153"/>
                </a:lnTo>
                <a:lnTo>
                  <a:pt x="6992" y="93805"/>
                </a:lnTo>
                <a:lnTo>
                  <a:pt x="0" y="137147"/>
                </a:lnTo>
                <a:lnTo>
                  <a:pt x="6992" y="180503"/>
                </a:lnTo>
                <a:lnTo>
                  <a:pt x="26462" y="218158"/>
                </a:lnTo>
                <a:lnTo>
                  <a:pt x="56153" y="247852"/>
                </a:lnTo>
                <a:lnTo>
                  <a:pt x="93805" y="267326"/>
                </a:lnTo>
                <a:lnTo>
                  <a:pt x="137160" y="274320"/>
                </a:lnTo>
                <a:lnTo>
                  <a:pt x="6080760" y="274320"/>
                </a:lnTo>
                <a:lnTo>
                  <a:pt x="6124114" y="267327"/>
                </a:lnTo>
                <a:lnTo>
                  <a:pt x="6161766" y="247857"/>
                </a:lnTo>
                <a:lnTo>
                  <a:pt x="6191457" y="218166"/>
                </a:lnTo>
                <a:lnTo>
                  <a:pt x="6210927" y="180514"/>
                </a:lnTo>
                <a:lnTo>
                  <a:pt x="6217932" y="137160"/>
                </a:lnTo>
                <a:lnTo>
                  <a:pt x="6210939" y="93805"/>
                </a:lnTo>
                <a:lnTo>
                  <a:pt x="6191465" y="56153"/>
                </a:lnTo>
                <a:lnTo>
                  <a:pt x="6161771" y="26462"/>
                </a:lnTo>
                <a:lnTo>
                  <a:pt x="6124116" y="6992"/>
                </a:lnTo>
                <a:lnTo>
                  <a:pt x="6080760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745555" y="4571930"/>
            <a:ext cx="185991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-4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RECOMMENDATIONS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697977" y="5227633"/>
            <a:ext cx="467741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Remove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vegetation</a:t>
            </a:r>
            <a:r>
              <a:rPr kumimoji="0" sz="16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near</a:t>
            </a:r>
            <a:r>
              <a:rPr kumimoji="0" sz="16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on</a:t>
            </a:r>
            <a:r>
              <a:rPr kumimoji="0" sz="16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the</a:t>
            </a:r>
            <a:r>
              <a:rPr kumimoji="0" sz="16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east</a:t>
            </a:r>
            <a:r>
              <a:rPr kumimoji="0" sz="16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side</a:t>
            </a:r>
            <a:r>
              <a:rPr kumimoji="0" sz="16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of</a:t>
            </a:r>
            <a:r>
              <a:rPr kumimoji="0" sz="16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intersection.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pic>
        <p:nvPicPr>
          <p:cNvPr id="16" name="object 1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35872" y="1338122"/>
            <a:ext cx="1188713" cy="405381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595170" y="2704642"/>
            <a:ext cx="1327403" cy="348830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731832" y="5686161"/>
            <a:ext cx="2373081" cy="1105899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941328" y="3560284"/>
            <a:ext cx="914394" cy="727819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632475" y="4922901"/>
            <a:ext cx="986760" cy="914399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583135" y="3486351"/>
            <a:ext cx="914400" cy="914400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1935205" y="127472"/>
            <a:ext cx="228777" cy="228777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9855200" y="51358"/>
            <a:ext cx="2336800" cy="116840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50800" rIns="0" bIns="0" rtlCol="0">
            <a:spAutoFit/>
          </a:bodyPr>
          <a:lstStyle/>
          <a:p>
            <a:pPr marL="25400" marR="0" lvl="0" indent="0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abowers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5400" marR="0" lvl="0" indent="0" defTabSz="91440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2024-11-</a:t>
            </a:r>
            <a:r>
              <a:rPr kumimoji="0" sz="8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13</a:t>
            </a:r>
            <a:r>
              <a:rPr kumimoji="0" sz="800" b="0" i="1" u="none" strike="noStrike" kern="0" cap="none" spc="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80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17:03:35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5400" marR="0" lvl="0" indent="0" defTabSz="91440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-------------------------------------------</a:t>
            </a:r>
            <a:r>
              <a:rPr kumimoji="0" sz="10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-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5400" marR="1778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Post it note:</a:t>
            </a:r>
            <a:r>
              <a:rPr kumimoji="0" sz="1000" b="0" i="0" u="none" strike="noStrike" kern="0" cap="none" spc="2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"white fence may be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sight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distance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issue".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18320" y="3103801"/>
            <a:ext cx="755523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635" dirty="0"/>
              <a:t>PEDESTRIAN</a:t>
            </a:r>
            <a:r>
              <a:rPr spc="190" dirty="0"/>
              <a:t> </a:t>
            </a:r>
            <a:r>
              <a:rPr spc="-750" dirty="0"/>
              <a:t>SAFETY</a:t>
            </a:r>
            <a:r>
              <a:rPr spc="200" dirty="0"/>
              <a:t> </a:t>
            </a:r>
            <a:r>
              <a:rPr spc="-785" dirty="0"/>
              <a:t>RECOMMENDATIONS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31832" y="5686161"/>
            <a:ext cx="2373081" cy="1105899"/>
          </a:xfrm>
          <a:prstGeom prst="rect">
            <a:avLst/>
          </a:prstGeom>
        </p:spPr>
      </p:pic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18132" y="292346"/>
            <a:ext cx="755523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635" dirty="0"/>
              <a:t>PEDESTRIAN</a:t>
            </a:r>
            <a:r>
              <a:rPr spc="190" dirty="0"/>
              <a:t> </a:t>
            </a:r>
            <a:r>
              <a:rPr spc="-750" dirty="0"/>
              <a:t>SAFETY</a:t>
            </a:r>
            <a:r>
              <a:rPr spc="200" dirty="0"/>
              <a:t> </a:t>
            </a:r>
            <a:r>
              <a:rPr spc="-785" dirty="0"/>
              <a:t>RECOMMENDATIONS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006489"/>
            <a:ext cx="9622967" cy="583218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90499" y="1204239"/>
            <a:ext cx="2351405" cy="36957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8575" rIns="0" bIns="0" rtlCol="0">
            <a:spAutoFit/>
          </a:bodyPr>
          <a:lstStyle/>
          <a:p>
            <a:pPr marL="91440" marR="0" lvl="0" indent="0" defTabSz="91440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Existing</a:t>
            </a:r>
            <a:r>
              <a:rPr kumimoji="0" sz="1800" b="1" i="0" u="none" strike="noStrike" kern="0" cap="none" spc="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Conditions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785169" y="1347276"/>
            <a:ext cx="2014220" cy="371347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 marR="3048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Recommendations</a:t>
            </a:r>
            <a:r>
              <a:rPr kumimoji="0" sz="16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look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at</a:t>
            </a:r>
            <a:r>
              <a:rPr kumimoji="0" sz="16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the</a:t>
            </a:r>
            <a:r>
              <a:rPr kumimoji="0" sz="16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following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intersections</a:t>
            </a:r>
            <a:r>
              <a:rPr kumimoji="0" sz="16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on</a:t>
            </a:r>
            <a:r>
              <a:rPr kumimoji="0" sz="16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the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next</a:t>
            </a:r>
            <a:r>
              <a:rPr kumimoji="0" sz="16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slide</a:t>
            </a:r>
            <a:r>
              <a:rPr kumimoji="0" sz="16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to</a:t>
            </a:r>
            <a:r>
              <a:rPr kumimoji="0" sz="16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increase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safety</a:t>
            </a:r>
            <a:r>
              <a:rPr kumimoji="0" sz="1600" b="0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for</a:t>
            </a:r>
            <a:r>
              <a:rPr kumimoji="0" sz="16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walking</a:t>
            </a:r>
            <a:r>
              <a:rPr kumimoji="0" sz="16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to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school</a:t>
            </a:r>
            <a:r>
              <a:rPr kumimoji="0" sz="16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and</a:t>
            </a:r>
            <a:r>
              <a:rPr kumimoji="0" sz="16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encourage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more</a:t>
            </a:r>
            <a:r>
              <a:rPr kumimoji="0" sz="16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people</a:t>
            </a:r>
            <a:r>
              <a:rPr kumimoji="0" sz="16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to</a:t>
            </a:r>
            <a:r>
              <a:rPr kumimoji="0" sz="16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walk: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210820" marR="0" lvl="0" indent="-172720" defTabSz="9144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10820" algn="l"/>
              </a:tabLst>
              <a:defRPr/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Alpine</a:t>
            </a:r>
            <a:r>
              <a:rPr kumimoji="0" sz="16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Avenue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210820" marR="0" lvl="0" indent="-172720" defTabSz="9144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10820" algn="l"/>
              </a:tabLst>
              <a:defRPr/>
            </a:pP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Graefe</a:t>
            </a:r>
            <a:r>
              <a:rPr kumimoji="0" sz="1600" b="0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Avenue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210820" marR="0" lvl="0" indent="-172720" defTabSz="9144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10820" algn="l"/>
              </a:tabLst>
              <a:defRPr/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1</a:t>
            </a:r>
            <a:r>
              <a:rPr kumimoji="0" sz="1575" b="0" i="0" u="none" strike="noStrike" kern="0" cap="none" spc="0" normalizeH="0" baseline="26455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st</a:t>
            </a:r>
            <a:r>
              <a:rPr kumimoji="0" sz="1575" b="0" i="0" u="none" strike="noStrike" kern="0" cap="none" spc="262" normalizeH="0" baseline="26455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Avenue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210820" marR="0" lvl="0" indent="-172720" defTabSz="9144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10820" algn="l"/>
              </a:tabLst>
              <a:defRPr/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2</a:t>
            </a:r>
            <a:r>
              <a:rPr kumimoji="0" sz="1575" b="0" i="0" u="none" strike="noStrike" kern="0" cap="none" spc="0" normalizeH="0" baseline="26455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nd</a:t>
            </a:r>
            <a:r>
              <a:rPr kumimoji="0" sz="1575" b="0" i="0" u="none" strike="noStrike" kern="0" cap="none" spc="225" normalizeH="0" baseline="26455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Avenue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210820" marR="0" lvl="0" indent="-172720" defTabSz="9144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10820" algn="l"/>
              </a:tabLst>
              <a:defRPr/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US</a:t>
            </a:r>
            <a:r>
              <a:rPr kumimoji="0" sz="1600" b="0" i="0" u="none" strike="noStrike" kern="0" cap="none" spc="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85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731832" y="5686161"/>
            <a:ext cx="2373081" cy="110589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F32FC83-489C-FEE5-934D-B3F39AE1619B}"/>
              </a:ext>
            </a:extLst>
          </p:cNvPr>
          <p:cNvSpPr/>
          <p:nvPr/>
        </p:nvSpPr>
        <p:spPr>
          <a:xfrm>
            <a:off x="699713" y="248038"/>
            <a:ext cx="7063721" cy="115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kern="12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CMAQ FY24 Project Award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kern="12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SH 52/WCR 59 Roundabout</a:t>
            </a:r>
          </a:p>
        </p:txBody>
      </p:sp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C4654C75-F1EC-931E-1065-027D570061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035" y="1966293"/>
            <a:ext cx="6875929" cy="44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179926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18132" y="292346"/>
            <a:ext cx="755523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635" dirty="0"/>
              <a:t>PEDESTRIAN</a:t>
            </a:r>
            <a:r>
              <a:rPr spc="190" dirty="0"/>
              <a:t> </a:t>
            </a:r>
            <a:r>
              <a:rPr spc="-750" dirty="0"/>
              <a:t>SAFETY</a:t>
            </a:r>
            <a:r>
              <a:rPr spc="200" dirty="0"/>
              <a:t> </a:t>
            </a:r>
            <a:r>
              <a:rPr spc="-785" dirty="0"/>
              <a:t>RECOMMENDATIONS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41300" y="1020005"/>
            <a:ext cx="5756275" cy="932815"/>
          </a:xfrm>
          <a:prstGeom prst="rect">
            <a:avLst/>
          </a:prstGeom>
        </p:spPr>
        <p:txBody>
          <a:bodyPr vert="horz" wrap="square" lIns="0" tIns="185420" rIns="0" bIns="0" rtlCol="0">
            <a:spAutoFit/>
          </a:bodyPr>
          <a:lstStyle/>
          <a:p>
            <a:pPr marL="299085" marR="0" lvl="0" indent="-286385" defTabSz="914400" eaLnBrk="1" fontAlgn="auto" latinLnBrk="0" hangingPunct="1">
              <a:lnSpc>
                <a:spcPct val="100000"/>
              </a:lnSpc>
              <a:spcBef>
                <a:spcPts val="146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9085" algn="l"/>
              </a:tabLst>
              <a:defRPr/>
            </a:pP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Alpine</a:t>
            </a:r>
            <a:r>
              <a:rPr kumimoji="0" sz="2000" b="1" i="0" u="none" strike="noStrike" kern="0" cap="none" spc="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Avenue</a:t>
            </a:r>
            <a:r>
              <a:rPr kumimoji="0" sz="2000" b="1" i="0" u="none" strike="noStrike" kern="0" cap="none" spc="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and</a:t>
            </a:r>
            <a:r>
              <a:rPr kumimoji="0" sz="2000" b="1" i="0" u="none" strike="noStrike" kern="0" cap="none" spc="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Graefe</a:t>
            </a:r>
            <a:r>
              <a:rPr kumimoji="0" sz="2000" b="1" i="0" u="none" strike="noStrike" kern="0" cap="none" spc="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20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Avenue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755650" marR="0" lvl="1" indent="-285750" defTabSz="914400" eaLnBrk="1" fontAlgn="auto" latinLnBrk="0" hangingPunct="1">
              <a:lnSpc>
                <a:spcPct val="100000"/>
              </a:lnSpc>
              <a:spcBef>
                <a:spcPts val="122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755650" algn="l"/>
              </a:tabLst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Consider</a:t>
            </a:r>
            <a:r>
              <a:rPr kumimoji="0" sz="1800" b="0" i="0" u="none" strike="noStrike" kern="0" cap="none" spc="-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Rectangular</a:t>
            </a:r>
            <a:r>
              <a:rPr kumimoji="0" sz="18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Rapid</a:t>
            </a:r>
            <a:r>
              <a:rPr kumimoji="0" sz="1800" b="0" i="0" u="none" strike="noStrike" kern="0" cap="none" spc="-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Flashing</a:t>
            </a:r>
            <a:r>
              <a:rPr kumimoji="0" sz="1800" b="0" i="0" u="none" strike="noStrike" kern="0" cap="none" spc="-9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Beacons</a:t>
            </a:r>
            <a:r>
              <a:rPr kumimoji="0" sz="1800" b="0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(RRFBs)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55700" y="2080884"/>
            <a:ext cx="665480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marR="5080" lvl="0" indent="-28702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9085" algn="l"/>
              </a:tabLst>
              <a:defRPr/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These</a:t>
            </a:r>
            <a:r>
              <a:rPr kumimoji="0" sz="16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intersections</a:t>
            </a:r>
            <a:r>
              <a:rPr kumimoji="0" sz="16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do</a:t>
            </a:r>
            <a:r>
              <a:rPr kumimoji="0" sz="16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not</a:t>
            </a:r>
            <a:r>
              <a:rPr kumimoji="0" sz="16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meet</a:t>
            </a:r>
            <a:r>
              <a:rPr kumimoji="0" sz="16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CDOT</a:t>
            </a:r>
            <a:r>
              <a:rPr kumimoji="0" sz="16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road</a:t>
            </a:r>
            <a:r>
              <a:rPr kumimoji="0" sz="16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design</a:t>
            </a:r>
            <a:r>
              <a:rPr kumimoji="0" sz="16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guides</a:t>
            </a:r>
            <a:r>
              <a:rPr kumimoji="0" sz="16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for</a:t>
            </a:r>
            <a:r>
              <a:rPr kumimoji="0" sz="16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RRFB</a:t>
            </a:r>
            <a:r>
              <a:rPr kumimoji="0" sz="16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but</a:t>
            </a:r>
            <a:r>
              <a:rPr kumimoji="0" sz="16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are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near</a:t>
            </a:r>
            <a:r>
              <a:rPr kumimoji="0" sz="16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schools</a:t>
            </a:r>
            <a:r>
              <a:rPr kumimoji="0" sz="16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and</a:t>
            </a:r>
            <a:r>
              <a:rPr kumimoji="0" sz="16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are</a:t>
            </a:r>
            <a:r>
              <a:rPr kumimoji="0" sz="16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a</a:t>
            </a:r>
            <a:r>
              <a:rPr kumimoji="0" sz="16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less</a:t>
            </a:r>
            <a:r>
              <a:rPr kumimoji="0" sz="16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expensive</a:t>
            </a:r>
            <a:r>
              <a:rPr kumimoji="0" sz="16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measure</a:t>
            </a:r>
            <a:r>
              <a:rPr kumimoji="0" sz="16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than</a:t>
            </a:r>
            <a:r>
              <a:rPr kumimoji="0" sz="16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installing</a:t>
            </a:r>
            <a:r>
              <a:rPr kumimoji="0" sz="16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a</a:t>
            </a:r>
            <a:r>
              <a:rPr kumimoji="0" sz="16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signal.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98500" y="2566965"/>
            <a:ext cx="7350125" cy="1946910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298450" marR="0" lvl="0" indent="-285750" defTabSz="914400" eaLnBrk="1" fontAlgn="auto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8450" algn="l"/>
              </a:tabLst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Consider</a:t>
            </a:r>
            <a:r>
              <a:rPr kumimoji="0" sz="18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implementing</a:t>
            </a:r>
            <a:r>
              <a:rPr kumimoji="0" sz="18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a</a:t>
            </a:r>
            <a:r>
              <a:rPr kumimoji="0" sz="18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pedestrian</a:t>
            </a:r>
            <a:r>
              <a:rPr kumimoji="0" sz="18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refuge</a:t>
            </a:r>
            <a:r>
              <a:rPr kumimoji="0" sz="18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island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299085" marR="5080" lvl="0" indent="-287020" defTabSz="9144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9085" algn="l"/>
              </a:tabLst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Consider</a:t>
            </a:r>
            <a:r>
              <a:rPr kumimoji="0" sz="18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conducting</a:t>
            </a:r>
            <a:r>
              <a:rPr kumimoji="0" sz="18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MUTCD</a:t>
            </a:r>
            <a:r>
              <a:rPr kumimoji="0" sz="18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Warrant</a:t>
            </a:r>
            <a:r>
              <a:rPr kumimoji="0" sz="1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#5,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School</a:t>
            </a:r>
            <a:r>
              <a:rPr kumimoji="0" sz="18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Crossing</a:t>
            </a:r>
            <a:r>
              <a:rPr kumimoji="0" sz="1800" b="0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to</a:t>
            </a:r>
            <a:r>
              <a:rPr kumimoji="0" sz="18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determine</a:t>
            </a:r>
            <a:r>
              <a:rPr kumimoji="0" sz="18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if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a</a:t>
            </a:r>
            <a:r>
              <a:rPr kumimoji="0" sz="18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signal</a:t>
            </a:r>
            <a:r>
              <a:rPr kumimoji="0" sz="1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is</a:t>
            </a:r>
            <a:r>
              <a:rPr kumimoji="0" sz="1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warranted</a:t>
            </a:r>
            <a:r>
              <a:rPr kumimoji="0" sz="1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at</a:t>
            </a:r>
            <a:r>
              <a:rPr kumimoji="0" sz="18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one</a:t>
            </a: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of</a:t>
            </a:r>
            <a:r>
              <a:rPr kumimoji="0" sz="18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the</a:t>
            </a: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intersections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756285" marR="0" lvl="1" indent="-286385" defTabSz="914400" eaLnBrk="1" fontAlgn="auto" latinLnBrk="0" hangingPunct="1">
              <a:lnSpc>
                <a:spcPct val="100000"/>
              </a:lnSpc>
              <a:spcBef>
                <a:spcPts val="120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756285" algn="l"/>
              </a:tabLst>
              <a:defRPr/>
            </a:pPr>
            <a:r>
              <a:rPr kumimoji="0" sz="16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Warrant</a:t>
            </a:r>
            <a:r>
              <a:rPr kumimoji="0" sz="16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is</a:t>
            </a:r>
            <a:r>
              <a:rPr kumimoji="0" sz="16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met</a:t>
            </a:r>
            <a:r>
              <a:rPr kumimoji="0" sz="16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if</a:t>
            </a:r>
            <a:r>
              <a:rPr kumimoji="0" sz="16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at</a:t>
            </a:r>
            <a:r>
              <a:rPr kumimoji="0" sz="16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least</a:t>
            </a:r>
            <a:r>
              <a:rPr kumimoji="0" sz="16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20</a:t>
            </a:r>
            <a:r>
              <a:rPr kumimoji="0" sz="16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school</a:t>
            </a:r>
            <a:r>
              <a:rPr kumimoji="0" sz="16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children</a:t>
            </a:r>
            <a:r>
              <a:rPr kumimoji="0" sz="16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cross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during</a:t>
            </a:r>
            <a:r>
              <a:rPr kumimoji="0" sz="16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the</a:t>
            </a:r>
            <a:r>
              <a:rPr kumimoji="0" sz="16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busiest</a:t>
            </a:r>
            <a:r>
              <a:rPr kumimoji="0" sz="16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hour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299085" marR="0" lvl="0" indent="-286385" defTabSz="9144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9085" algn="l"/>
              </a:tabLst>
              <a:defRPr/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Consider</a:t>
            </a:r>
            <a:r>
              <a:rPr kumimoji="0" sz="16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bulb</a:t>
            </a:r>
            <a:r>
              <a:rPr kumimoji="0" sz="16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outs</a:t>
            </a:r>
            <a:r>
              <a:rPr kumimoji="0" sz="16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and</a:t>
            </a:r>
            <a:r>
              <a:rPr kumimoji="0" sz="16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sidewalk</a:t>
            </a:r>
            <a:r>
              <a:rPr kumimoji="0" sz="16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connections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15900" y="4464246"/>
            <a:ext cx="7573009" cy="932815"/>
          </a:xfrm>
          <a:prstGeom prst="rect">
            <a:avLst/>
          </a:prstGeom>
        </p:spPr>
        <p:txBody>
          <a:bodyPr vert="horz" wrap="square" lIns="0" tIns="185420" rIns="0" bIns="0" rtlCol="0">
            <a:spAutoFit/>
          </a:bodyPr>
          <a:lstStyle/>
          <a:p>
            <a:pPr marL="324485" marR="0" lvl="0" indent="-286385" defTabSz="914400" eaLnBrk="1" fontAlgn="auto" latinLnBrk="0" hangingPunct="1">
              <a:lnSpc>
                <a:spcPct val="100000"/>
              </a:lnSpc>
              <a:spcBef>
                <a:spcPts val="146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24485" algn="l"/>
              </a:tabLst>
              <a:defRPr/>
            </a:pP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1</a:t>
            </a:r>
            <a:r>
              <a:rPr kumimoji="0" sz="1950" b="1" i="0" u="none" strike="noStrike" kern="0" cap="none" spc="0" normalizeH="0" baseline="25641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st</a:t>
            </a:r>
            <a:r>
              <a:rPr kumimoji="0" sz="1950" b="1" i="0" u="none" strike="noStrike" kern="0" cap="none" spc="419" normalizeH="0" baseline="25641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Avenue</a:t>
            </a:r>
            <a:r>
              <a:rPr kumimoji="0" sz="2000" b="1" i="0" u="none" strike="noStrike" kern="0" cap="none" spc="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and</a:t>
            </a:r>
            <a:r>
              <a:rPr kumimoji="0" sz="2000" b="1" i="0" u="none" strike="noStrike" kern="0" cap="none" spc="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2nd</a:t>
            </a:r>
            <a:r>
              <a:rPr kumimoji="0" sz="2000" b="1" i="0" u="none" strike="noStrike" kern="0" cap="none" spc="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20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Avenue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781050" marR="0" lvl="1" indent="-285750" defTabSz="914400" eaLnBrk="1" fontAlgn="auto" latinLnBrk="0" hangingPunct="1">
              <a:lnSpc>
                <a:spcPct val="100000"/>
              </a:lnSpc>
              <a:spcBef>
                <a:spcPts val="122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781050" algn="l"/>
              </a:tabLst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Consider</a:t>
            </a:r>
            <a:r>
              <a:rPr kumimoji="0" sz="18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bulb</a:t>
            </a:r>
            <a:r>
              <a:rPr kumimoji="0" sz="18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outs</a:t>
            </a:r>
            <a:r>
              <a:rPr kumimoji="0" sz="18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to</a:t>
            </a:r>
            <a:r>
              <a:rPr kumimoji="0" sz="18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reduce</a:t>
            </a: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crossing</a:t>
            </a:r>
            <a:r>
              <a:rPr kumimoji="0" sz="18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distance</a:t>
            </a: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and</a:t>
            </a:r>
            <a:r>
              <a:rPr kumimoji="0" sz="18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slow</a:t>
            </a:r>
            <a:r>
              <a:rPr kumimoji="0" sz="18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turning</a:t>
            </a:r>
            <a:r>
              <a:rPr kumimoji="0" sz="18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vehicles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413636" y="1199426"/>
            <a:ext cx="3778362" cy="2308838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8288325" y="3670071"/>
            <a:ext cx="3903979" cy="1554480"/>
          </a:xfrm>
          <a:prstGeom prst="rect">
            <a:avLst/>
          </a:prstGeom>
          <a:solidFill>
            <a:srgbClr val="3C5A80"/>
          </a:solidFill>
        </p:spPr>
        <p:txBody>
          <a:bodyPr vert="horz" wrap="square" lIns="0" tIns="32384" rIns="0" bIns="0" rtlCol="0">
            <a:spAutoFit/>
          </a:bodyPr>
          <a:lstStyle/>
          <a:p>
            <a:pPr marL="262255" marR="88900" lvl="0" indent="-171450" algn="just" defTabSz="91440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63525" algn="l"/>
              </a:tabLst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RRFBs</a:t>
            </a:r>
            <a:r>
              <a:rPr kumimoji="0" sz="1400" b="0" i="0" u="none" strike="noStrike" kern="0" cap="none" spc="-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increase</a:t>
            </a:r>
            <a:r>
              <a:rPr kumimoji="0" sz="1400" b="0" i="0" u="none" strike="noStrike" kern="0" cap="none" spc="-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driver</a:t>
            </a:r>
            <a:r>
              <a:rPr kumimoji="0" sz="1400" b="0" i="0" u="none" strike="noStrike" kern="0" cap="none" spc="-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awareness</a:t>
            </a:r>
            <a:r>
              <a:rPr kumimoji="0" sz="1400" b="0" i="0" u="none" strike="noStrike" kern="0" cap="none" spc="-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at</a:t>
            </a:r>
            <a:r>
              <a:rPr kumimoji="0" sz="1400" b="0" i="0" u="none" strike="noStrike" kern="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uncontrolled 	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marked</a:t>
            </a:r>
            <a:r>
              <a:rPr kumimoji="0" sz="1400" b="0" i="0" u="none" strike="noStrike" kern="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crosswalks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and</a:t>
            </a:r>
            <a:r>
              <a:rPr kumimoji="0" sz="1400" b="0" i="0" u="none" strike="noStrike" kern="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can</a:t>
            </a:r>
            <a:r>
              <a:rPr kumimoji="0" sz="1400" b="0" i="0" u="none" strike="noStrike" kern="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increase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the</a:t>
            </a:r>
            <a:r>
              <a:rPr kumimoji="0" sz="1400" b="0" i="0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rate</a:t>
            </a:r>
            <a:r>
              <a:rPr kumimoji="0" sz="1400" b="0" i="0" u="none" strike="noStrike" kern="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that 	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drivers</a:t>
            </a:r>
            <a:r>
              <a:rPr kumimoji="0" sz="1400" b="0" i="0" u="none" strike="noStrike" kern="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yield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to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pedestrians</a:t>
            </a:r>
            <a:r>
              <a:rPr kumimoji="0" sz="1400" b="0" i="0" u="none" strike="noStrike" kern="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up</a:t>
            </a:r>
            <a:r>
              <a:rPr kumimoji="0" sz="1400" b="0" i="0" u="none" strike="noStrike" kern="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to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98%*.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262255" marR="9652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63525" algn="l"/>
              </a:tabLst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A</a:t>
            </a:r>
            <a:r>
              <a:rPr kumimoji="0" sz="1400" b="0" i="0" u="none" strike="noStrike" kern="0" cap="none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pedestrian</a:t>
            </a:r>
            <a:r>
              <a:rPr kumimoji="0" sz="1400" b="0" i="0" u="none" strike="noStrike" kern="0" cap="none" spc="-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refuge</a:t>
            </a:r>
            <a:r>
              <a:rPr kumimoji="0" sz="1400" b="0" i="0" u="none" strike="noStrike" kern="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island</a:t>
            </a:r>
            <a:r>
              <a:rPr kumimoji="0" sz="1400" b="0" i="0" u="none" strike="noStrike" kern="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makes</a:t>
            </a:r>
            <a:r>
              <a:rPr kumimoji="0" sz="1400" b="0" i="0" u="none" strike="noStrike" kern="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crossings</a:t>
            </a:r>
            <a:r>
              <a:rPr kumimoji="0" sz="1400" b="0" i="0" u="none" strike="noStrike" kern="0" cap="none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easier 	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(by</a:t>
            </a:r>
            <a:r>
              <a:rPr kumimoji="0" sz="1400" b="0" i="0" u="none" strike="noStrike" kern="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shortening</a:t>
            </a:r>
            <a:r>
              <a:rPr kumimoji="0" sz="1400" b="0" i="0" u="none" strike="noStrike" kern="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the</a:t>
            </a:r>
            <a:r>
              <a:rPr kumimoji="0" sz="1400" b="0" i="0" u="none" strike="noStrike" kern="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distance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pedestrians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need</a:t>
            </a:r>
            <a:r>
              <a:rPr kumimoji="0" sz="1400" b="0" i="0" u="none" strike="noStrike" kern="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to 	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cross)</a:t>
            </a:r>
            <a:r>
              <a:rPr kumimoji="0" sz="1400" b="0" i="0" u="none" strike="noStrike" kern="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and</a:t>
            </a:r>
            <a:r>
              <a:rPr kumimoji="0" sz="1400" b="0" i="0" u="none" strike="noStrike" kern="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slows</a:t>
            </a:r>
            <a:r>
              <a:rPr kumimoji="0" sz="1400" b="0" i="0" u="none" strike="noStrike" kern="0" cap="none" spc="-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down</a:t>
            </a:r>
            <a:r>
              <a:rPr kumimoji="0" sz="1400" b="0" i="0" u="none" strike="noStrike" kern="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traffic.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65826" y="6559235"/>
            <a:ext cx="103441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*FHWA-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SA-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21-</a:t>
            </a:r>
            <a:r>
              <a:rPr kumimoji="0" sz="10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053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456726" y="1201242"/>
            <a:ext cx="1275715" cy="23114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6195" rIns="0" bIns="0" rtlCol="0">
            <a:spAutoFit/>
          </a:bodyPr>
          <a:lstStyle/>
          <a:p>
            <a:pPr marL="91440" marR="0" lvl="0" indent="0" defTabSz="914400" eaLnBrk="1" fontAlgn="auto" latinLnBrk="0" hangingPunct="1">
              <a:lnSpc>
                <a:spcPct val="100000"/>
              </a:lnSpc>
              <a:spcBef>
                <a:spcPts val="2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Existing</a:t>
            </a:r>
            <a:r>
              <a:rPr kumimoji="0" sz="900" b="1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9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Conditions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731832" y="5686161"/>
            <a:ext cx="2373081" cy="1105899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11678424" y="127472"/>
            <a:ext cx="485775" cy="229235"/>
            <a:chOff x="11678424" y="127472"/>
            <a:chExt cx="485775" cy="229235"/>
          </a:xfrm>
        </p:grpSpPr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935205" y="127472"/>
              <a:ext cx="228777" cy="22877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678424" y="127472"/>
              <a:ext cx="228777" cy="228777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9855200" y="51358"/>
            <a:ext cx="2336800" cy="116840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50800" rIns="0" bIns="0" rtlCol="0">
            <a:spAutoFit/>
          </a:bodyPr>
          <a:lstStyle/>
          <a:p>
            <a:pPr marL="25400" marR="0" lvl="0" indent="0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abowers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5400" marR="0" lvl="0" indent="0" defTabSz="91440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2024-11-</a:t>
            </a:r>
            <a:r>
              <a:rPr kumimoji="0" sz="8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13</a:t>
            </a:r>
            <a:r>
              <a:rPr kumimoji="0" sz="800" b="0" i="1" u="none" strike="noStrike" kern="0" cap="none" spc="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80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17:14:25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5400" marR="0" lvl="0" indent="0" defTabSz="91440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-------------------------------------------</a:t>
            </a:r>
            <a:r>
              <a:rPr kumimoji="0" sz="10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-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5400" marR="1778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Alpine Avenue &amp; Graefe Avenue:</a:t>
            </a:r>
            <a:r>
              <a:rPr kumimoji="0" sz="1000" b="0" i="0" u="none" strike="noStrike" kern="0" cap="none" spc="2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Green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dot on</a:t>
            </a:r>
            <a:r>
              <a:rPr kumimoji="0" sz="1000" b="0" i="0" u="none" strike="noStrike" kern="0" cap="none" spc="2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"consider RRFB", and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"consider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conducting MUTCD....".</a:t>
            </a:r>
            <a:r>
              <a:rPr kumimoji="0" sz="1000" b="0" i="0" u="none" strike="noStrike" kern="0" cap="none" spc="2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Post it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notes: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"no road markings make people go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fast". 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5400" marR="1778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Post it note:</a:t>
            </a:r>
            <a:r>
              <a:rPr kumimoji="0" sz="1000" b="0" i="0" u="none" strike="noStrike" kern="0" cap="none" spc="2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"Crossing guard @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Graefe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but still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ignore".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855200" y="51358"/>
            <a:ext cx="2336800" cy="116840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50800" rIns="0" bIns="0" rtlCol="0">
            <a:spAutoFit/>
          </a:bodyPr>
          <a:lstStyle/>
          <a:p>
            <a:pPr marL="25400" marR="0" lvl="0" indent="0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abowers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5400" marR="0" lvl="0" indent="0" defTabSz="91440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2024-11-</a:t>
            </a:r>
            <a:r>
              <a:rPr kumimoji="0" sz="8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13</a:t>
            </a:r>
            <a:r>
              <a:rPr kumimoji="0" sz="800" b="0" i="1" u="none" strike="noStrike" kern="0" cap="none" spc="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80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17:15:29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5400" marR="0" lvl="0" indent="0" defTabSz="91440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-------------------------------------------</a:t>
            </a:r>
            <a:r>
              <a:rPr kumimoji="0" sz="10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-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54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1st Avenue and 2nd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Avenue: 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5400" marR="1778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One green dot on " Consider </a:t>
            </a:r>
            <a:r>
              <a:rPr kumimoji="0" sz="10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bulb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outs...". Post it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note: 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5400" marR="1778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"Crosswalk sign got knocked over </a:t>
            </a:r>
            <a:r>
              <a:rPr kumimoji="0" sz="10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@2nd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&amp; not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replaced".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18132" y="292346"/>
            <a:ext cx="755523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635" dirty="0"/>
              <a:t>PEDESTRIAN</a:t>
            </a:r>
            <a:r>
              <a:rPr spc="190" dirty="0"/>
              <a:t> </a:t>
            </a:r>
            <a:r>
              <a:rPr spc="-750" dirty="0"/>
              <a:t>SAFETY</a:t>
            </a:r>
            <a:r>
              <a:rPr spc="200" dirty="0"/>
              <a:t> </a:t>
            </a:r>
            <a:r>
              <a:rPr spc="-785" dirty="0"/>
              <a:t>RECOMMENDATIONS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64465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295"/>
              </a:spcBef>
              <a:buFont typeface="Arial"/>
              <a:buChar char="•"/>
              <a:tabLst>
                <a:tab pos="299085" algn="l"/>
              </a:tabLst>
            </a:pPr>
            <a:r>
              <a:rPr spc="-10" dirty="0"/>
              <a:t>General</a:t>
            </a:r>
          </a:p>
          <a:p>
            <a:pPr marL="756285" marR="194945" lvl="1" indent="-287020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756285" algn="l"/>
              </a:tabLst>
            </a:pPr>
            <a:r>
              <a:rPr sz="2000" dirty="0">
                <a:latin typeface="Gill Sans MT"/>
                <a:cs typeface="Gill Sans MT"/>
              </a:rPr>
              <a:t>Consider</a:t>
            </a:r>
            <a:r>
              <a:rPr sz="2000" spc="-60" dirty="0">
                <a:latin typeface="Gill Sans MT"/>
                <a:cs typeface="Gill Sans MT"/>
              </a:rPr>
              <a:t> </a:t>
            </a:r>
            <a:r>
              <a:rPr sz="2000" dirty="0">
                <a:latin typeface="Gill Sans MT"/>
                <a:cs typeface="Gill Sans MT"/>
              </a:rPr>
              <a:t>sidewalk</a:t>
            </a:r>
            <a:r>
              <a:rPr sz="2000" spc="-20" dirty="0">
                <a:latin typeface="Gill Sans MT"/>
                <a:cs typeface="Gill Sans MT"/>
              </a:rPr>
              <a:t> </a:t>
            </a:r>
            <a:r>
              <a:rPr sz="2000" spc="-10" dirty="0">
                <a:latin typeface="Gill Sans MT"/>
                <a:cs typeface="Gill Sans MT"/>
              </a:rPr>
              <a:t>improvements</a:t>
            </a:r>
            <a:r>
              <a:rPr sz="2000" spc="-60" dirty="0">
                <a:latin typeface="Gill Sans MT"/>
                <a:cs typeface="Gill Sans MT"/>
              </a:rPr>
              <a:t> </a:t>
            </a:r>
            <a:r>
              <a:rPr sz="2000" dirty="0">
                <a:latin typeface="Gill Sans MT"/>
                <a:cs typeface="Gill Sans MT"/>
              </a:rPr>
              <a:t>and</a:t>
            </a:r>
            <a:r>
              <a:rPr sz="2000" spc="-75" dirty="0">
                <a:latin typeface="Gill Sans MT"/>
                <a:cs typeface="Gill Sans MT"/>
              </a:rPr>
              <a:t> </a:t>
            </a:r>
            <a:r>
              <a:rPr sz="2000" dirty="0">
                <a:latin typeface="Gill Sans MT"/>
                <a:cs typeface="Gill Sans MT"/>
              </a:rPr>
              <a:t>bike</a:t>
            </a:r>
            <a:r>
              <a:rPr sz="2000" spc="-60" dirty="0">
                <a:latin typeface="Gill Sans MT"/>
                <a:cs typeface="Gill Sans MT"/>
              </a:rPr>
              <a:t> </a:t>
            </a:r>
            <a:r>
              <a:rPr sz="2000" dirty="0">
                <a:latin typeface="Gill Sans MT"/>
                <a:cs typeface="Gill Sans MT"/>
              </a:rPr>
              <a:t>lanes</a:t>
            </a:r>
            <a:r>
              <a:rPr sz="2000" spc="-35" dirty="0">
                <a:latin typeface="Gill Sans MT"/>
                <a:cs typeface="Gill Sans MT"/>
              </a:rPr>
              <a:t> </a:t>
            </a:r>
            <a:r>
              <a:rPr sz="2000" dirty="0">
                <a:latin typeface="Gill Sans MT"/>
                <a:cs typeface="Gill Sans MT"/>
              </a:rPr>
              <a:t>as</a:t>
            </a:r>
            <a:r>
              <a:rPr sz="2000" spc="-40" dirty="0">
                <a:latin typeface="Gill Sans MT"/>
                <a:cs typeface="Gill Sans MT"/>
              </a:rPr>
              <a:t> </a:t>
            </a:r>
            <a:r>
              <a:rPr sz="2000" spc="-10" dirty="0">
                <a:latin typeface="Gill Sans MT"/>
                <a:cs typeface="Gill Sans MT"/>
              </a:rPr>
              <a:t>development occurs.</a:t>
            </a:r>
            <a:endParaRPr sz="2000">
              <a:latin typeface="Gill Sans MT"/>
              <a:cs typeface="Gill Sans MT"/>
            </a:endParaRPr>
          </a:p>
          <a:p>
            <a:pPr marL="756285" lvl="1" indent="-286385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756285" algn="l"/>
              </a:tabLst>
            </a:pPr>
            <a:r>
              <a:rPr sz="2000" dirty="0">
                <a:latin typeface="Gill Sans MT"/>
                <a:cs typeface="Gill Sans MT"/>
              </a:rPr>
              <a:t>Consider</a:t>
            </a:r>
            <a:r>
              <a:rPr sz="2000" spc="-40" dirty="0">
                <a:latin typeface="Gill Sans MT"/>
                <a:cs typeface="Gill Sans MT"/>
              </a:rPr>
              <a:t> </a:t>
            </a:r>
            <a:r>
              <a:rPr sz="2000" dirty="0">
                <a:latin typeface="Gill Sans MT"/>
                <a:cs typeface="Gill Sans MT"/>
              </a:rPr>
              <a:t>reducing</a:t>
            </a:r>
            <a:r>
              <a:rPr sz="2000" spc="-90" dirty="0">
                <a:latin typeface="Gill Sans MT"/>
                <a:cs typeface="Gill Sans MT"/>
              </a:rPr>
              <a:t> </a:t>
            </a:r>
            <a:r>
              <a:rPr sz="2000" dirty="0">
                <a:latin typeface="Gill Sans MT"/>
                <a:cs typeface="Gill Sans MT"/>
              </a:rPr>
              <a:t>lane</a:t>
            </a:r>
            <a:r>
              <a:rPr sz="2000" spc="-35" dirty="0">
                <a:latin typeface="Gill Sans MT"/>
                <a:cs typeface="Gill Sans MT"/>
              </a:rPr>
              <a:t> </a:t>
            </a:r>
            <a:r>
              <a:rPr sz="2000" dirty="0">
                <a:latin typeface="Gill Sans MT"/>
                <a:cs typeface="Gill Sans MT"/>
              </a:rPr>
              <a:t>widths</a:t>
            </a:r>
            <a:r>
              <a:rPr sz="2000" spc="-35" dirty="0">
                <a:latin typeface="Gill Sans MT"/>
                <a:cs typeface="Gill Sans MT"/>
              </a:rPr>
              <a:t> </a:t>
            </a:r>
            <a:r>
              <a:rPr sz="2000" dirty="0">
                <a:latin typeface="Gill Sans MT"/>
                <a:cs typeface="Gill Sans MT"/>
              </a:rPr>
              <a:t>to</a:t>
            </a:r>
            <a:r>
              <a:rPr sz="2000" spc="-35" dirty="0">
                <a:latin typeface="Gill Sans MT"/>
                <a:cs typeface="Gill Sans MT"/>
              </a:rPr>
              <a:t> </a:t>
            </a:r>
            <a:r>
              <a:rPr sz="2000" dirty="0">
                <a:latin typeface="Gill Sans MT"/>
                <a:cs typeface="Gill Sans MT"/>
              </a:rPr>
              <a:t>11’</a:t>
            </a:r>
            <a:r>
              <a:rPr sz="2000" spc="-40" dirty="0">
                <a:latin typeface="Gill Sans MT"/>
                <a:cs typeface="Gill Sans MT"/>
              </a:rPr>
              <a:t> </a:t>
            </a:r>
            <a:r>
              <a:rPr sz="2000" dirty="0">
                <a:latin typeface="Gill Sans MT"/>
                <a:cs typeface="Gill Sans MT"/>
              </a:rPr>
              <a:t>to</a:t>
            </a:r>
            <a:r>
              <a:rPr sz="2000" spc="-35" dirty="0">
                <a:latin typeface="Gill Sans MT"/>
                <a:cs typeface="Gill Sans MT"/>
              </a:rPr>
              <a:t> </a:t>
            </a:r>
            <a:r>
              <a:rPr sz="2000" dirty="0">
                <a:latin typeface="Gill Sans MT"/>
                <a:cs typeface="Gill Sans MT"/>
              </a:rPr>
              <a:t>encourage</a:t>
            </a:r>
            <a:r>
              <a:rPr sz="2000" spc="-55" dirty="0">
                <a:latin typeface="Gill Sans MT"/>
                <a:cs typeface="Gill Sans MT"/>
              </a:rPr>
              <a:t> </a:t>
            </a:r>
            <a:r>
              <a:rPr sz="2000" spc="-10" dirty="0">
                <a:latin typeface="Gill Sans MT"/>
                <a:cs typeface="Gill Sans MT"/>
              </a:rPr>
              <a:t>slower</a:t>
            </a:r>
            <a:r>
              <a:rPr sz="2000" spc="-40" dirty="0">
                <a:latin typeface="Gill Sans MT"/>
                <a:cs typeface="Gill Sans MT"/>
              </a:rPr>
              <a:t> </a:t>
            </a:r>
            <a:r>
              <a:rPr sz="2000" spc="-10" dirty="0">
                <a:latin typeface="Gill Sans MT"/>
                <a:cs typeface="Gill Sans MT"/>
              </a:rPr>
              <a:t>speeds.</a:t>
            </a:r>
            <a:endParaRPr sz="2000">
              <a:latin typeface="Gill Sans MT"/>
              <a:cs typeface="Gill Sans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413636" y="1199426"/>
            <a:ext cx="3778362" cy="2308838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65826" y="6559235"/>
            <a:ext cx="103441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*FHWA-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SA-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21-</a:t>
            </a:r>
            <a:r>
              <a:rPr kumimoji="0" sz="10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053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456726" y="1201242"/>
            <a:ext cx="1275715" cy="23114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6195" rIns="0" bIns="0" rtlCol="0">
            <a:spAutoFit/>
          </a:bodyPr>
          <a:lstStyle/>
          <a:p>
            <a:pPr marL="91440" marR="0" lvl="0" indent="0" defTabSz="914400" eaLnBrk="1" fontAlgn="auto" latinLnBrk="0" hangingPunct="1">
              <a:lnSpc>
                <a:spcPct val="100000"/>
              </a:lnSpc>
              <a:spcBef>
                <a:spcPts val="2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Existing</a:t>
            </a:r>
            <a:r>
              <a:rPr kumimoji="0" sz="900" b="1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9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Conditions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731832" y="5686161"/>
            <a:ext cx="2373081" cy="1105899"/>
          </a:xfrm>
          <a:prstGeom prst="rect">
            <a:avLst/>
          </a:prstGeom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043055" y="4793145"/>
            <a:ext cx="6463145" cy="1531256"/>
          </a:xfrm>
        </p:spPr>
        <p:txBody>
          <a:bodyPr anchor="ctr" anchorCtr="0">
            <a:normAutofit/>
          </a:bodyPr>
          <a:lstStyle/>
          <a:p>
            <a:r>
              <a:rPr lang="en-US" dirty="0"/>
              <a:t>Upper Front Range TPR</a:t>
            </a:r>
            <a:br>
              <a:rPr lang="en-US" dirty="0"/>
            </a:br>
            <a:r>
              <a:rPr lang="en-US" dirty="0"/>
              <a:t>US 287 Safety Improvements</a:t>
            </a:r>
          </a:p>
        </p:txBody>
      </p:sp>
      <p:pic>
        <p:nvPicPr>
          <p:cNvPr id="7" name="Picture 6" descr="A picture containing grass, sky, outdoor, mountain&#10;&#10;Description automatically generated">
            <a:extLst>
              <a:ext uri="{FF2B5EF4-FFF2-40B4-BE49-F238E27FC236}">
                <a16:creationId xmlns:a16="http://schemas.microsoft.com/office/drawing/2014/main" id="{E5D958A3-33BD-2CA7-F306-76DC44D30E1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349" b="24496"/>
          <a:stretch/>
        </p:blipFill>
        <p:spPr>
          <a:xfrm>
            <a:off x="0" y="0"/>
            <a:ext cx="12192000" cy="4563118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B3A435-375A-8C90-7ED4-272FEAD39E3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Trebuchet MS" charset="0"/>
              </a:rPr>
              <a:t>December 5, 2024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466924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53439" y="1472758"/>
            <a:ext cx="5752162" cy="488359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b="1" dirty="0"/>
              <a:t>GENERAL INFORMATION</a:t>
            </a:r>
          </a:p>
          <a:p>
            <a:r>
              <a:rPr lang="en-US" dirty="0"/>
              <a:t>US 287 from MP 355 to MP 385</a:t>
            </a:r>
          </a:p>
          <a:p>
            <a:r>
              <a:rPr lang="en-US" dirty="0"/>
              <a:t>Ted’s Place to Wyoming Border</a:t>
            </a:r>
          </a:p>
          <a:p>
            <a:r>
              <a:rPr lang="en-US" dirty="0"/>
              <a:t>ADT: 4,300-9,500 vehicles per day</a:t>
            </a:r>
          </a:p>
          <a:p>
            <a:r>
              <a:rPr lang="en-US" dirty="0"/>
              <a:t>11.3% to 21.1% Trucks</a:t>
            </a:r>
          </a:p>
          <a:p>
            <a:r>
              <a:rPr lang="en-US" dirty="0"/>
              <a:t>65 MPH posted speed limit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DBCE9F-B997-33FB-5D3D-E33882737A8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088" t="18941" r="34597" b="14364"/>
          <a:stretch/>
        </p:blipFill>
        <p:spPr>
          <a:xfrm>
            <a:off x="6705600" y="1472758"/>
            <a:ext cx="4532961" cy="4883592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D1E709-E58D-7AE3-3643-AA19CBF2E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Trebuchet MS" charset="0"/>
              </a:rPr>
              <a:t>December 5,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19076F-7A2D-F035-7C98-CB10FBF16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Trebuchet MS" charset="0"/>
              </a:rPr>
              <a:t>US 287 Safety Improvements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CF8D05-B64C-84C9-6401-51DF21BAD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0D23B8-E39C-3C44-8D82-EE8D5596F3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Trebuchet MS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890526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8E921-4500-1B05-93BA-6DFB02400E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8910" y="1316183"/>
            <a:ext cx="6165274" cy="5040168"/>
          </a:xfrm>
        </p:spPr>
        <p:txBody>
          <a:bodyPr anchor="ctr" anchorCtr="0">
            <a:normAutofit/>
          </a:bodyPr>
          <a:lstStyle/>
          <a:p>
            <a:pPr marL="0" indent="0">
              <a:buNone/>
            </a:pPr>
            <a:r>
              <a:rPr lang="en-US" b="1" dirty="0"/>
              <a:t>SAFETY STUDY (2023)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Utilized crash data from 2017-2021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Consideration of additional fatalities from 2022-2024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Identified and prioritized 15 projects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Intersection Improvements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Passing Lanes/Shoulder Widening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Crown Improvement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Wildlife Fencing/Crossing Improvements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Estimated Cost of about $57M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Used results for MPDG grant application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897E28-9CC5-4F05-8CE5-41F59D0A712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659" t="13535" r="28623"/>
          <a:stretch/>
        </p:blipFill>
        <p:spPr>
          <a:xfrm>
            <a:off x="854553" y="1533821"/>
            <a:ext cx="4225692" cy="464934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AF55F0F-A66C-0D75-8050-796EE8EA5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Trebuchet MS" charset="0"/>
              </a:rPr>
              <a:t>December 5, 2024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78115B-0300-5E5E-DD76-F50C689F4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Trebuchet MS" charset="0"/>
              </a:rPr>
              <a:t>US 287 Safety Improvements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94260A-29F2-EAA4-E460-F03BD035C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0D23B8-E39C-3C44-8D82-EE8D5596F3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Trebuchet MS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954189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Funding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C55A5D3-41A3-F0F9-09ED-42D249B2F1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343892"/>
            <a:ext cx="6591479" cy="5012458"/>
          </a:xfrm>
        </p:spPr>
        <p:txBody>
          <a:bodyPr anchor="ctr" anchorCtr="0">
            <a:normAutofit/>
          </a:bodyPr>
          <a:lstStyle/>
          <a:p>
            <a:pPr marL="0" indent="0">
              <a:buNone/>
            </a:pPr>
            <a:r>
              <a:rPr lang="en-US" b="1" dirty="0"/>
              <a:t>MPDG GRANT (INFRA/Mega/Rural)</a:t>
            </a:r>
          </a:p>
          <a:p>
            <a:r>
              <a:rPr lang="en-US" dirty="0"/>
              <a:t>Submitted Grant May 2024</a:t>
            </a:r>
          </a:p>
          <a:p>
            <a:pPr lvl="1"/>
            <a:r>
              <a:rPr lang="en-US" dirty="0"/>
              <a:t>Upper: Ted’s Place to Wyoming Border</a:t>
            </a:r>
          </a:p>
          <a:p>
            <a:pPr lvl="1"/>
            <a:r>
              <a:rPr lang="en-US" dirty="0"/>
              <a:t>Lower: Lafayette to Berthoud</a:t>
            </a:r>
          </a:p>
          <a:p>
            <a:r>
              <a:rPr lang="en-US" dirty="0"/>
              <a:t>Received award October 2024</a:t>
            </a:r>
          </a:p>
          <a:p>
            <a:pPr lvl="1"/>
            <a:r>
              <a:rPr lang="en-US" dirty="0"/>
              <a:t>MPDG Funds (INFRA): $47.3M (Upper: $33.7M)</a:t>
            </a:r>
          </a:p>
          <a:p>
            <a:pPr lvl="1"/>
            <a:r>
              <a:rPr lang="en-US" dirty="0"/>
              <a:t>Local Match: $31.5M (Upper: $22.1M)</a:t>
            </a:r>
          </a:p>
          <a:p>
            <a:pPr lvl="1"/>
            <a:r>
              <a:rPr lang="en-US" b="1" dirty="0"/>
              <a:t>TOTAL: $78.8M (Upper: $55.8M)</a:t>
            </a:r>
          </a:p>
          <a:p>
            <a:r>
              <a:rPr lang="en-US" dirty="0"/>
              <a:t>Letters of Support - THANK YOU!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B415B0-9FC5-D129-7098-8928D8B142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743" t="13940" r="32586" b="1818"/>
          <a:stretch/>
        </p:blipFill>
        <p:spPr>
          <a:xfrm>
            <a:off x="7541425" y="1634836"/>
            <a:ext cx="3645870" cy="4721514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E0FD12B-5B55-425B-6426-379222A3E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Trebuchet MS" charset="0"/>
              </a:rPr>
              <a:t>December 5, 2024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64695A6-2AAF-5EB9-E35D-ADBF1A51F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Trebuchet MS" charset="0"/>
              </a:rPr>
              <a:t>US 287 Safety Improvements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D7AB70B-8DEE-FF57-9FB4-FC1945534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0D23B8-E39C-3C44-8D82-EE8D5596F3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Trebuchet MS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519904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Scope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C55A5D3-41A3-F0F9-09ED-42D249B2F1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57900" y="1343892"/>
            <a:ext cx="5410200" cy="5012458"/>
          </a:xfrm>
        </p:spPr>
        <p:txBody>
          <a:bodyPr anchor="ctr" anchorCtr="0">
            <a:normAutofit/>
          </a:bodyPr>
          <a:lstStyle/>
          <a:p>
            <a:r>
              <a:rPr lang="en-US" dirty="0"/>
              <a:t>Intersection Improvements</a:t>
            </a:r>
          </a:p>
          <a:p>
            <a:pPr lvl="1"/>
            <a:r>
              <a:rPr lang="en-US" dirty="0"/>
              <a:t>Owl Canyon (LCR 72)</a:t>
            </a:r>
          </a:p>
          <a:p>
            <a:pPr lvl="1"/>
            <a:r>
              <a:rPr lang="en-US" dirty="0"/>
              <a:t>Red Mountain Road</a:t>
            </a:r>
          </a:p>
          <a:p>
            <a:pPr lvl="1"/>
            <a:r>
              <a:rPr lang="en-US" dirty="0"/>
              <a:t>Bonner Springs Range Road</a:t>
            </a:r>
          </a:p>
          <a:p>
            <a:r>
              <a:rPr lang="en-US" dirty="0"/>
              <a:t>Passing Lanes and Shoulder Widening</a:t>
            </a:r>
          </a:p>
          <a:p>
            <a:pPr lvl="1"/>
            <a:r>
              <a:rPr lang="en-US" dirty="0"/>
              <a:t>Southbound Passing Lanes (2 segments)</a:t>
            </a:r>
          </a:p>
          <a:p>
            <a:pPr lvl="1"/>
            <a:r>
              <a:rPr lang="en-US" dirty="0"/>
              <a:t>Shoulder Widening (6’ minimum)</a:t>
            </a:r>
          </a:p>
          <a:p>
            <a:pPr lvl="1"/>
            <a:r>
              <a:rPr lang="en-US" dirty="0"/>
              <a:t>Slope Flattening</a:t>
            </a:r>
          </a:p>
          <a:p>
            <a:r>
              <a:rPr lang="en-US" dirty="0"/>
              <a:t>Wildlife Management</a:t>
            </a:r>
          </a:p>
          <a:p>
            <a:pPr lvl="1"/>
            <a:r>
              <a:rPr lang="en-US" dirty="0"/>
              <a:t>Wildlife Fencing</a:t>
            </a:r>
          </a:p>
          <a:p>
            <a:pPr lvl="1"/>
            <a:r>
              <a:rPr lang="en-US" dirty="0"/>
              <a:t>Wildlife Crossing Improvements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E0FD12B-5B55-425B-6426-379222A3E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Trebuchet MS" charset="0"/>
              </a:rPr>
              <a:t>December 5, 2024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64695A6-2AAF-5EB9-E35D-ADBF1A51F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Trebuchet MS" charset="0"/>
              </a:rPr>
              <a:t>US 287 Safety Improvements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D7AB70B-8DEE-FF57-9FB4-FC1945534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0D23B8-E39C-3C44-8D82-EE8D5596F3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Trebuchet MS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Trebuchet MS" charset="0"/>
            </a:endParaRPr>
          </a:p>
        </p:txBody>
      </p:sp>
      <p:pic>
        <p:nvPicPr>
          <p:cNvPr id="9" name="Picture 8" descr="A picture containing grass, outdoor, sky, way&#10;&#10;Description automatically generated">
            <a:extLst>
              <a:ext uri="{FF2B5EF4-FFF2-40B4-BE49-F238E27FC236}">
                <a16:creationId xmlns:a16="http://schemas.microsoft.com/office/drawing/2014/main" id="{423F6DD6-B5CF-00DE-4595-0142976F8B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636" b="10788"/>
          <a:stretch/>
        </p:blipFill>
        <p:spPr>
          <a:xfrm>
            <a:off x="541257" y="1391958"/>
            <a:ext cx="4709616" cy="491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313651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64861D9-0A92-3DC2-A589-95F565BA4D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316182"/>
            <a:ext cx="10820400" cy="5140036"/>
          </a:xfrm>
        </p:spPr>
        <p:txBody>
          <a:bodyPr anchor="ctr" anchorCtr="0">
            <a:normAutofit/>
          </a:bodyPr>
          <a:lstStyle/>
          <a:p>
            <a:pPr marL="0" indent="0">
              <a:buNone/>
            </a:pPr>
            <a:r>
              <a:rPr lang="en-US" b="1" dirty="0"/>
              <a:t>PROJECT SCHEDULE</a:t>
            </a:r>
          </a:p>
          <a:p>
            <a:r>
              <a:rPr lang="en-US" dirty="0"/>
              <a:t>Grant Agreement/Funding Obligation: Late 2024/Early 2025</a:t>
            </a:r>
          </a:p>
          <a:p>
            <a:r>
              <a:rPr lang="en-US" dirty="0"/>
              <a:t>Procurement (in progress): Early 2025</a:t>
            </a:r>
          </a:p>
          <a:p>
            <a:r>
              <a:rPr lang="en-US" dirty="0"/>
              <a:t>Pre-Construction*</a:t>
            </a:r>
          </a:p>
          <a:p>
            <a:pPr lvl="1"/>
            <a:r>
              <a:rPr lang="en-US" dirty="0"/>
              <a:t>Preliminary Design: Fall 2025</a:t>
            </a:r>
          </a:p>
          <a:p>
            <a:pPr lvl="1"/>
            <a:r>
              <a:rPr lang="en-US" dirty="0"/>
              <a:t>Final Design: 2026</a:t>
            </a:r>
          </a:p>
          <a:p>
            <a:pPr>
              <a:spcAft>
                <a:spcPts val="1200"/>
              </a:spcAft>
            </a:pPr>
            <a:r>
              <a:rPr lang="en-US" dirty="0"/>
              <a:t>Construction: 2026/2027*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sz="2000" dirty="0"/>
              <a:t>*Anticipate early out projects to address immediate safety concerns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3C8CDE-0559-14F2-3806-1B44BCF87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Trebuchet MS" charset="0"/>
              </a:rPr>
              <a:t>December 5,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9D3BC6-2F8E-754D-C93B-82F25F1EF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Trebuchet MS" charset="0"/>
              </a:rPr>
              <a:t>US 287 Safety Improvements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88A678-C64A-37DC-B54F-5C5105C70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0D23B8-E39C-3C44-8D82-EE8D5596F3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Trebuchet MS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3536864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C0CBA-7DB9-497D-A417-1CDF293E0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Questions/Contact Information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6B68FD-BF80-21AD-E62E-0585BD7D5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Trebuchet MS" charset="0"/>
              </a:rPr>
              <a:t>December 5, 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64A619-2B69-55E2-72B5-3E26137C3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Trebuchet MS" charset="0"/>
              </a:rPr>
              <a:t>US 287 Safety Improvements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CA5151-78B7-C381-C0FD-F32263DEC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0D23B8-E39C-3C44-8D82-EE8D5596F3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Trebuchet MS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Trebuchet MS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F140DE1-274C-0DB5-E9E4-6CFC38093B46}"/>
              </a:ext>
            </a:extLst>
          </p:cNvPr>
          <p:cNvSpPr txBox="1">
            <a:spLocks/>
          </p:cNvSpPr>
          <p:nvPr/>
        </p:nvSpPr>
        <p:spPr>
          <a:xfrm>
            <a:off x="685800" y="2646218"/>
            <a:ext cx="10820400" cy="347749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Tx/>
              <a:buSzTx/>
              <a:buFont typeface="Arial"/>
              <a:buChar char="•"/>
              <a:tabLst/>
              <a:defRPr sz="2400" b="0" i="0" kern="1200">
                <a:solidFill>
                  <a:schemeClr val="tx1"/>
                </a:solidFill>
                <a:latin typeface="Trebuchet MS" charset="0"/>
                <a:ea typeface="Trebuchet MS" charset="0"/>
                <a:cs typeface="Trebuchet MS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400"/>
              </a:spcAft>
              <a:buClrTx/>
              <a:buSzTx/>
              <a:buFont typeface="Arial"/>
              <a:buChar char="•"/>
              <a:tabLst/>
              <a:defRPr sz="2000" b="0" i="0" kern="1200">
                <a:solidFill>
                  <a:schemeClr val="tx1"/>
                </a:solidFill>
                <a:latin typeface="Trebuchet MS" charset="0"/>
                <a:ea typeface="Trebuchet MS" charset="0"/>
                <a:cs typeface="Trebuchet MS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400"/>
              </a:spcAft>
              <a:buClrTx/>
              <a:buSzTx/>
              <a:buFont typeface="Arial"/>
              <a:buChar char="•"/>
              <a:tabLst/>
              <a:defRPr sz="1800" b="0" i="0" kern="1200">
                <a:solidFill>
                  <a:schemeClr val="tx1"/>
                </a:solidFill>
                <a:latin typeface="Trebuchet MS" charset="0"/>
                <a:ea typeface="Trebuchet MS" charset="0"/>
                <a:cs typeface="Trebuchet MS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400"/>
              </a:spcAft>
              <a:buClrTx/>
              <a:buSzTx/>
              <a:buFont typeface="Arial"/>
              <a:buChar char="•"/>
              <a:tabLst/>
              <a:defRPr sz="1600" b="0" i="0" kern="1200">
                <a:solidFill>
                  <a:schemeClr val="tx1"/>
                </a:solidFill>
                <a:latin typeface="Trebuchet MS" charset="0"/>
                <a:ea typeface="Trebuchet MS" charset="0"/>
                <a:cs typeface="Trebuchet MS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400"/>
              </a:spcAft>
              <a:buClrTx/>
              <a:buSzTx/>
              <a:buFont typeface="Arial"/>
              <a:buChar char="•"/>
              <a:tabLst/>
              <a:defRPr sz="1400" b="0" i="0" kern="1200">
                <a:solidFill>
                  <a:schemeClr val="tx1"/>
                </a:solidFill>
                <a:latin typeface="Trebuchet MS" charset="0"/>
                <a:ea typeface="Trebuchet MS" charset="0"/>
                <a:cs typeface="Trebuchet M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charset="0"/>
              </a:rPr>
              <a:t>PROJECT CONTACT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charset="0"/>
              </a:rPr>
              <a:t>Project Manager: Chad Hall (970-302-1633,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charset="0"/>
                <a:hlinkClick r:id="rId3"/>
              </a:rPr>
              <a:t>chad.hall@state.co.us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charset="0"/>
              </a:rPr>
              <a:t>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charset="0"/>
              </a:rPr>
              <a:t>Resident Engineer: Chris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charset="0"/>
              </a:rPr>
              <a:t>Boespflug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charset="0"/>
              </a:rPr>
              <a:t>Program Engineer: James Usher</a:t>
            </a:r>
          </a:p>
        </p:txBody>
      </p:sp>
    </p:spTree>
    <p:extLst>
      <p:ext uri="{BB962C8B-B14F-4D97-AF65-F5344CB8AC3E}">
        <p14:creationId xmlns:p14="http://schemas.microsoft.com/office/powerpoint/2010/main" val="2373731012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043055" y="4793145"/>
            <a:ext cx="6463145" cy="1531256"/>
          </a:xfrm>
        </p:spPr>
        <p:txBody>
          <a:bodyPr anchor="ctr" anchorCtr="0">
            <a:normAutofit/>
          </a:bodyPr>
          <a:lstStyle/>
          <a:p>
            <a:r>
              <a:rPr lang="en-US" dirty="0"/>
              <a:t>Upper Front Range TPR</a:t>
            </a:r>
            <a:br>
              <a:rPr lang="en-US" dirty="0"/>
            </a:br>
            <a:r>
              <a:rPr lang="en-US" dirty="0"/>
              <a:t>US 287 Safety Improvements</a:t>
            </a:r>
          </a:p>
        </p:txBody>
      </p:sp>
      <p:pic>
        <p:nvPicPr>
          <p:cNvPr id="7" name="Picture 6" descr="A picture containing grass, sky, outdoor, mountain&#10;&#10;Description automatically generated">
            <a:extLst>
              <a:ext uri="{FF2B5EF4-FFF2-40B4-BE49-F238E27FC236}">
                <a16:creationId xmlns:a16="http://schemas.microsoft.com/office/drawing/2014/main" id="{E5D958A3-33BD-2CA7-F306-76DC44D30E1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349" b="24496"/>
          <a:stretch/>
        </p:blipFill>
        <p:spPr>
          <a:xfrm>
            <a:off x="0" y="0"/>
            <a:ext cx="12192000" cy="4563118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B3A435-375A-8C90-7ED4-272FEAD39E3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Trebuchet MS" charset="0"/>
              </a:rPr>
              <a:t>December 5, 2024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0982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1D0E387-DF9F-751E-AACD-AD220FCCA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373" y="381817"/>
            <a:ext cx="10870324" cy="775597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kern="1200" dirty="0">
                <a:ln w="0"/>
                <a:latin typeface="+mj-lt"/>
                <a:cs typeface="+mj-cs"/>
              </a:rPr>
              <a:t>CMAQ FY24 Resolution - SH 52/WCR 59 Roundabout</a:t>
            </a:r>
            <a:br>
              <a:rPr lang="en-US" sz="2000" kern="1200" dirty="0">
                <a:ln w="0"/>
                <a:latin typeface="+mj-lt"/>
                <a:cs typeface="+mj-cs"/>
              </a:rPr>
            </a:br>
            <a:endParaRPr lang="en-US" sz="2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C591C8-E8CD-F03C-ABDE-8081252F04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51856" y="4548007"/>
            <a:ext cx="7571740" cy="923330"/>
          </a:xfrm>
        </p:spPr>
        <p:txBody>
          <a:bodyPr/>
          <a:lstStyle/>
          <a:p>
            <a:r>
              <a:rPr lang="en-US" dirty="0"/>
              <a:t>CDOT 10-Year Plan Funds – FY23-26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3744B0-3D30-91EA-5083-22E26145F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048" y="1953228"/>
            <a:ext cx="9856512" cy="17989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64C60B5-3F5E-E4E9-EB5D-81DBB38278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048" y="5041203"/>
            <a:ext cx="10399497" cy="200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344783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53439" y="1472758"/>
            <a:ext cx="5752162" cy="488359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b="1" dirty="0"/>
              <a:t>GENERAL INFORMATION</a:t>
            </a:r>
          </a:p>
          <a:p>
            <a:r>
              <a:rPr lang="en-US" dirty="0"/>
              <a:t>US 287 from MP 355 to MP 385</a:t>
            </a:r>
          </a:p>
          <a:p>
            <a:r>
              <a:rPr lang="en-US" dirty="0"/>
              <a:t>Ted’s Place to Wyoming Border</a:t>
            </a:r>
          </a:p>
          <a:p>
            <a:r>
              <a:rPr lang="en-US" dirty="0"/>
              <a:t>ADT: 4,300-9,500 vehicles per day</a:t>
            </a:r>
          </a:p>
          <a:p>
            <a:r>
              <a:rPr lang="en-US" dirty="0"/>
              <a:t>11.3% to 21.1% Trucks</a:t>
            </a:r>
          </a:p>
          <a:p>
            <a:r>
              <a:rPr lang="en-US" dirty="0"/>
              <a:t>65 MPH posted speed limit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DBCE9F-B997-33FB-5D3D-E33882737A8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088" t="18941" r="34597" b="14364"/>
          <a:stretch/>
        </p:blipFill>
        <p:spPr>
          <a:xfrm>
            <a:off x="6705600" y="1472758"/>
            <a:ext cx="4532961" cy="4883592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D1E709-E58D-7AE3-3643-AA19CBF2E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Trebuchet MS" charset="0"/>
              </a:rPr>
              <a:t>December 5,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19076F-7A2D-F035-7C98-CB10FBF16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Trebuchet MS" charset="0"/>
              </a:rPr>
              <a:t>US 287 Safety Improvements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CF8D05-B64C-84C9-6401-51DF21BAD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0D23B8-E39C-3C44-8D82-EE8D5596F3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Trebuchet MS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871302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8E921-4500-1B05-93BA-6DFB02400E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8910" y="1316183"/>
            <a:ext cx="6165274" cy="5040168"/>
          </a:xfrm>
        </p:spPr>
        <p:txBody>
          <a:bodyPr anchor="ctr" anchorCtr="0">
            <a:normAutofit/>
          </a:bodyPr>
          <a:lstStyle/>
          <a:p>
            <a:pPr marL="0" indent="0">
              <a:buNone/>
            </a:pPr>
            <a:r>
              <a:rPr lang="en-US" b="1" dirty="0"/>
              <a:t>SAFETY STUDY (2023)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Utilized crash data from 2017-2021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Consideration of additional fatalities from 2022-2024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Identified and prioritized 15 projects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Intersection Improvements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Passing Lanes/Shoulder Widening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Crown Improvement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Wildlife Fencing/Crossing Improvements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Estimated Cost of about $57M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Used results for MPDG grant application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897E28-9CC5-4F05-8CE5-41F59D0A712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659" t="13535" r="28623"/>
          <a:stretch/>
        </p:blipFill>
        <p:spPr>
          <a:xfrm>
            <a:off x="854553" y="1533821"/>
            <a:ext cx="4225692" cy="464934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AF55F0F-A66C-0D75-8050-796EE8EA5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Trebuchet MS" charset="0"/>
              </a:rPr>
              <a:t>December 5, 2024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78115B-0300-5E5E-DD76-F50C689F4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Trebuchet MS" charset="0"/>
              </a:rPr>
              <a:t>US 287 Safety Improvements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94260A-29F2-EAA4-E460-F03BD035C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0D23B8-E39C-3C44-8D82-EE8D5596F3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Trebuchet MS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082093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Funding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C55A5D3-41A3-F0F9-09ED-42D249B2F1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343892"/>
            <a:ext cx="6591479" cy="5012458"/>
          </a:xfrm>
        </p:spPr>
        <p:txBody>
          <a:bodyPr anchor="ctr" anchorCtr="0">
            <a:normAutofit/>
          </a:bodyPr>
          <a:lstStyle/>
          <a:p>
            <a:pPr marL="0" indent="0">
              <a:buNone/>
            </a:pPr>
            <a:r>
              <a:rPr lang="en-US" b="1" dirty="0"/>
              <a:t>MPDG GRANT (INFRA/Mega/Rural)</a:t>
            </a:r>
          </a:p>
          <a:p>
            <a:r>
              <a:rPr lang="en-US" dirty="0"/>
              <a:t>Submitted Grant May 2024</a:t>
            </a:r>
          </a:p>
          <a:p>
            <a:pPr lvl="1"/>
            <a:r>
              <a:rPr lang="en-US" dirty="0"/>
              <a:t>Upper: Ted’s Place to Wyoming Border</a:t>
            </a:r>
          </a:p>
          <a:p>
            <a:pPr lvl="1"/>
            <a:r>
              <a:rPr lang="en-US" dirty="0"/>
              <a:t>Lower: Lafayette to Berthoud</a:t>
            </a:r>
          </a:p>
          <a:p>
            <a:r>
              <a:rPr lang="en-US" dirty="0"/>
              <a:t>Received award October 2024</a:t>
            </a:r>
          </a:p>
          <a:p>
            <a:pPr lvl="1"/>
            <a:r>
              <a:rPr lang="en-US" dirty="0"/>
              <a:t>MPDG Funds (INFRA): $47.3M (Upper: $33.7M)</a:t>
            </a:r>
          </a:p>
          <a:p>
            <a:pPr lvl="1"/>
            <a:r>
              <a:rPr lang="en-US" dirty="0"/>
              <a:t>Local Match: $31.5M (Upper: $22.1M)</a:t>
            </a:r>
          </a:p>
          <a:p>
            <a:pPr lvl="1"/>
            <a:r>
              <a:rPr lang="en-US" b="1" dirty="0"/>
              <a:t>TOTAL: $78.8M (Upper: $55.8M)</a:t>
            </a:r>
          </a:p>
          <a:p>
            <a:r>
              <a:rPr lang="en-US" dirty="0"/>
              <a:t>Letters of Support - THANK YOU!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B415B0-9FC5-D129-7098-8928D8B142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743" t="13940" r="32586" b="1818"/>
          <a:stretch/>
        </p:blipFill>
        <p:spPr>
          <a:xfrm>
            <a:off x="7541425" y="1634836"/>
            <a:ext cx="3645870" cy="4721514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E0FD12B-5B55-425B-6426-379222A3E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Trebuchet MS" charset="0"/>
              </a:rPr>
              <a:t>December 5, 2024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64695A6-2AAF-5EB9-E35D-ADBF1A51F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Trebuchet MS" charset="0"/>
              </a:rPr>
              <a:t>US 287 Safety Improvements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D7AB70B-8DEE-FF57-9FB4-FC1945534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0D23B8-E39C-3C44-8D82-EE8D5596F3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Trebuchet MS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071368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Scope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C55A5D3-41A3-F0F9-09ED-42D249B2F1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57900" y="1343892"/>
            <a:ext cx="5410200" cy="5012458"/>
          </a:xfrm>
        </p:spPr>
        <p:txBody>
          <a:bodyPr anchor="ctr" anchorCtr="0">
            <a:normAutofit/>
          </a:bodyPr>
          <a:lstStyle/>
          <a:p>
            <a:r>
              <a:rPr lang="en-US" dirty="0"/>
              <a:t>Intersection Improvements</a:t>
            </a:r>
          </a:p>
          <a:p>
            <a:pPr lvl="1"/>
            <a:r>
              <a:rPr lang="en-US" dirty="0"/>
              <a:t>Owl Canyon (LCR 72)</a:t>
            </a:r>
          </a:p>
          <a:p>
            <a:pPr lvl="1"/>
            <a:r>
              <a:rPr lang="en-US" dirty="0"/>
              <a:t>Red Mountain Road</a:t>
            </a:r>
          </a:p>
          <a:p>
            <a:pPr lvl="1"/>
            <a:r>
              <a:rPr lang="en-US" dirty="0"/>
              <a:t>Bonner Springs Range Road</a:t>
            </a:r>
          </a:p>
          <a:p>
            <a:r>
              <a:rPr lang="en-US" dirty="0"/>
              <a:t>Passing Lanes and Shoulder Widening</a:t>
            </a:r>
          </a:p>
          <a:p>
            <a:pPr lvl="1"/>
            <a:r>
              <a:rPr lang="en-US" dirty="0"/>
              <a:t>Southbound Passing Lanes (2 segments)</a:t>
            </a:r>
          </a:p>
          <a:p>
            <a:pPr lvl="1"/>
            <a:r>
              <a:rPr lang="en-US" dirty="0"/>
              <a:t>Shoulder Widening (6’ minimum)</a:t>
            </a:r>
          </a:p>
          <a:p>
            <a:pPr lvl="1"/>
            <a:r>
              <a:rPr lang="en-US" dirty="0"/>
              <a:t>Slope Flattening</a:t>
            </a:r>
          </a:p>
          <a:p>
            <a:r>
              <a:rPr lang="en-US" dirty="0"/>
              <a:t>Wildlife Management</a:t>
            </a:r>
          </a:p>
          <a:p>
            <a:pPr lvl="1"/>
            <a:r>
              <a:rPr lang="en-US" dirty="0"/>
              <a:t>Wildlife Fencing</a:t>
            </a:r>
          </a:p>
          <a:p>
            <a:pPr lvl="1"/>
            <a:r>
              <a:rPr lang="en-US" dirty="0"/>
              <a:t>Wildlife Crossing Improvements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E0FD12B-5B55-425B-6426-379222A3E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Trebuchet MS" charset="0"/>
              </a:rPr>
              <a:t>December 5, 2024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64695A6-2AAF-5EB9-E35D-ADBF1A51F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Trebuchet MS" charset="0"/>
              </a:rPr>
              <a:t>US 287 Safety Improvements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D7AB70B-8DEE-FF57-9FB4-FC1945534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0D23B8-E39C-3C44-8D82-EE8D5596F3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Trebuchet MS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Trebuchet MS" charset="0"/>
            </a:endParaRPr>
          </a:p>
        </p:txBody>
      </p:sp>
      <p:pic>
        <p:nvPicPr>
          <p:cNvPr id="9" name="Picture 8" descr="A picture containing grass, outdoor, sky, way&#10;&#10;Description automatically generated">
            <a:extLst>
              <a:ext uri="{FF2B5EF4-FFF2-40B4-BE49-F238E27FC236}">
                <a16:creationId xmlns:a16="http://schemas.microsoft.com/office/drawing/2014/main" id="{423F6DD6-B5CF-00DE-4595-0142976F8B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636" b="10788"/>
          <a:stretch/>
        </p:blipFill>
        <p:spPr>
          <a:xfrm>
            <a:off x="541257" y="1391958"/>
            <a:ext cx="4709616" cy="491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40253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64861D9-0A92-3DC2-A589-95F565BA4D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316182"/>
            <a:ext cx="10820400" cy="5140036"/>
          </a:xfrm>
        </p:spPr>
        <p:txBody>
          <a:bodyPr anchor="ctr" anchorCtr="0">
            <a:normAutofit/>
          </a:bodyPr>
          <a:lstStyle/>
          <a:p>
            <a:pPr marL="0" indent="0">
              <a:buNone/>
            </a:pPr>
            <a:r>
              <a:rPr lang="en-US" b="1" dirty="0"/>
              <a:t>PROJECT SCHEDULE</a:t>
            </a:r>
          </a:p>
          <a:p>
            <a:r>
              <a:rPr lang="en-US" dirty="0"/>
              <a:t>Grant Agreement/Funding Obligation: Late 2024/Early 2025</a:t>
            </a:r>
          </a:p>
          <a:p>
            <a:r>
              <a:rPr lang="en-US" dirty="0"/>
              <a:t>Procurement (in progress): Early 2025</a:t>
            </a:r>
          </a:p>
          <a:p>
            <a:r>
              <a:rPr lang="en-US" dirty="0"/>
              <a:t>Pre-Construction*</a:t>
            </a:r>
          </a:p>
          <a:p>
            <a:pPr lvl="1"/>
            <a:r>
              <a:rPr lang="en-US" dirty="0"/>
              <a:t>Preliminary Design: Fall 2025</a:t>
            </a:r>
          </a:p>
          <a:p>
            <a:pPr lvl="1"/>
            <a:r>
              <a:rPr lang="en-US" dirty="0"/>
              <a:t>Final Design: 2026</a:t>
            </a:r>
          </a:p>
          <a:p>
            <a:pPr>
              <a:spcAft>
                <a:spcPts val="1200"/>
              </a:spcAft>
            </a:pPr>
            <a:r>
              <a:rPr lang="en-US" dirty="0"/>
              <a:t>Construction: 2026/2027*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sz="2000" dirty="0"/>
              <a:t>*Anticipate early out projects to address immediate safety concerns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3C8CDE-0559-14F2-3806-1B44BCF87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Trebuchet MS" charset="0"/>
              </a:rPr>
              <a:t>December 5,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9D3BC6-2F8E-754D-C93B-82F25F1EF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Trebuchet MS" charset="0"/>
              </a:rPr>
              <a:t>US 287 Safety Improvements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88A678-C64A-37DC-B54F-5C5105C70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0D23B8-E39C-3C44-8D82-EE8D5596F3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Trebuchet MS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263424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C0CBA-7DB9-497D-A417-1CDF293E0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Questions/Contact Information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6B68FD-BF80-21AD-E62E-0585BD7D5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Trebuchet MS" charset="0"/>
              </a:rPr>
              <a:t>December 5, 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64A619-2B69-55E2-72B5-3E26137C3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Trebuchet MS" charset="0"/>
              </a:rPr>
              <a:t>US 287 Safety Improvements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CA5151-78B7-C381-C0FD-F32263DEC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0D23B8-E39C-3C44-8D82-EE8D5596F3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Trebuchet MS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Trebuchet MS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F140DE1-274C-0DB5-E9E4-6CFC38093B46}"/>
              </a:ext>
            </a:extLst>
          </p:cNvPr>
          <p:cNvSpPr txBox="1">
            <a:spLocks/>
          </p:cNvSpPr>
          <p:nvPr/>
        </p:nvSpPr>
        <p:spPr>
          <a:xfrm>
            <a:off x="685800" y="2646218"/>
            <a:ext cx="10820400" cy="347749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Tx/>
              <a:buSzTx/>
              <a:buFont typeface="Arial"/>
              <a:buChar char="•"/>
              <a:tabLst/>
              <a:defRPr sz="2400" b="0" i="0" kern="1200">
                <a:solidFill>
                  <a:schemeClr val="tx1"/>
                </a:solidFill>
                <a:latin typeface="Trebuchet MS" charset="0"/>
                <a:ea typeface="Trebuchet MS" charset="0"/>
                <a:cs typeface="Trebuchet MS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400"/>
              </a:spcAft>
              <a:buClrTx/>
              <a:buSzTx/>
              <a:buFont typeface="Arial"/>
              <a:buChar char="•"/>
              <a:tabLst/>
              <a:defRPr sz="2000" b="0" i="0" kern="1200">
                <a:solidFill>
                  <a:schemeClr val="tx1"/>
                </a:solidFill>
                <a:latin typeface="Trebuchet MS" charset="0"/>
                <a:ea typeface="Trebuchet MS" charset="0"/>
                <a:cs typeface="Trebuchet MS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400"/>
              </a:spcAft>
              <a:buClrTx/>
              <a:buSzTx/>
              <a:buFont typeface="Arial"/>
              <a:buChar char="•"/>
              <a:tabLst/>
              <a:defRPr sz="1800" b="0" i="0" kern="1200">
                <a:solidFill>
                  <a:schemeClr val="tx1"/>
                </a:solidFill>
                <a:latin typeface="Trebuchet MS" charset="0"/>
                <a:ea typeface="Trebuchet MS" charset="0"/>
                <a:cs typeface="Trebuchet MS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400"/>
              </a:spcAft>
              <a:buClrTx/>
              <a:buSzTx/>
              <a:buFont typeface="Arial"/>
              <a:buChar char="•"/>
              <a:tabLst/>
              <a:defRPr sz="1600" b="0" i="0" kern="1200">
                <a:solidFill>
                  <a:schemeClr val="tx1"/>
                </a:solidFill>
                <a:latin typeface="Trebuchet MS" charset="0"/>
                <a:ea typeface="Trebuchet MS" charset="0"/>
                <a:cs typeface="Trebuchet MS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400"/>
              </a:spcAft>
              <a:buClrTx/>
              <a:buSzTx/>
              <a:buFont typeface="Arial"/>
              <a:buChar char="•"/>
              <a:tabLst/>
              <a:defRPr sz="1400" b="0" i="0" kern="1200">
                <a:solidFill>
                  <a:schemeClr val="tx1"/>
                </a:solidFill>
                <a:latin typeface="Trebuchet MS" charset="0"/>
                <a:ea typeface="Trebuchet MS" charset="0"/>
                <a:cs typeface="Trebuchet M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charset="0"/>
              </a:rPr>
              <a:t>PROJECT CONTACT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charset="0"/>
              </a:rPr>
              <a:t>Project Manager: Chad Hall (970-302-1633,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charset="0"/>
                <a:hlinkClick r:id="rId3"/>
              </a:rPr>
              <a:t>chad.hall@state.co.us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charset="0"/>
              </a:rPr>
              <a:t>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charset="0"/>
              </a:rPr>
              <a:t>Resident Engineer: Chris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charset="0"/>
              </a:rPr>
              <a:t>Boespflug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charset="0"/>
              </a:rPr>
              <a:t>Program Engineer: James Usher</a:t>
            </a:r>
          </a:p>
        </p:txBody>
      </p:sp>
    </p:spTree>
    <p:extLst>
      <p:ext uri="{BB962C8B-B14F-4D97-AF65-F5344CB8AC3E}">
        <p14:creationId xmlns:p14="http://schemas.microsoft.com/office/powerpoint/2010/main" val="484988943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op view of roundtable with chairs">
            <a:extLst>
              <a:ext uri="{FF2B5EF4-FFF2-40B4-BE49-F238E27FC236}">
                <a16:creationId xmlns:a16="http://schemas.microsoft.com/office/drawing/2014/main" id="{D556384E-C8E0-467E-CCD3-8AC7132E70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"/>
            <a:ext cx="12192000" cy="685762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3BE3BA7-06BD-5E0F-F416-4C0B36DEFDAD}"/>
              </a:ext>
            </a:extLst>
          </p:cNvPr>
          <p:cNvSpPr/>
          <p:nvPr/>
        </p:nvSpPr>
        <p:spPr>
          <a:xfrm>
            <a:off x="1283144" y="1246112"/>
            <a:ext cx="345799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Community</a:t>
            </a:r>
          </a:p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Roundtable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26953298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3BE3BA7-06BD-5E0F-F416-4C0B36DEFDAD}"/>
              </a:ext>
            </a:extLst>
          </p:cNvPr>
          <p:cNvSpPr/>
          <p:nvPr/>
        </p:nvSpPr>
        <p:spPr>
          <a:xfrm>
            <a:off x="660041" y="2767106"/>
            <a:ext cx="2880828" cy="307190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 cap="none" spc="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Public Comment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100" b="1" kern="1200" cap="none" spc="0" dirty="0">
              <a:ln w="0"/>
              <a:solidFill>
                <a:srgbClr val="FFFF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100" b="1" kern="1200" cap="none" spc="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Public is welcome to provide comments.</a:t>
            </a:r>
          </a:p>
        </p:txBody>
      </p:sp>
      <p:pic>
        <p:nvPicPr>
          <p:cNvPr id="2" name="Graphic 8" descr="Questions">
            <a:extLst>
              <a:ext uri="{FF2B5EF4-FFF2-40B4-BE49-F238E27FC236}">
                <a16:creationId xmlns:a16="http://schemas.microsoft.com/office/drawing/2014/main" id="{9E9A834D-28BA-4A33-0648-0B2FDBEFED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53510" y="467208"/>
            <a:ext cx="5923584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98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C2ECEC-AB4F-3484-58C9-D6163801725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1776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894039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E30439A-8A5B-46EC-8283-9B6B031D40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EAD642-85CF-4750-8432-7C80C901F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27"/>
            <a:ext cx="12192001" cy="68580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A33EEAE-15D5-4119-8C1E-89D943F91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55521" y="-1720"/>
            <a:ext cx="11750040" cy="6840685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61000"/>
                </a:schemeClr>
              </a:gs>
              <a:gs pos="100000">
                <a:schemeClr val="accent1"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30D8B3B-9B80-4025-B934-26DC7D7CD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6054" y="-1291"/>
            <a:ext cx="3608179" cy="685886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5A1B09C-1565-46F8-B70F-621C5EB4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5274173">
            <a:off x="6059728" y="779270"/>
            <a:ext cx="4967533" cy="4988390"/>
          </a:xfrm>
          <a:prstGeom prst="ellipse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79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3BE3BA7-06BD-5E0F-F416-4C0B36DEFDAD}"/>
              </a:ext>
            </a:extLst>
          </p:cNvPr>
          <p:cNvSpPr/>
          <p:nvPr/>
        </p:nvSpPr>
        <p:spPr>
          <a:xfrm>
            <a:off x="1386865" y="818984"/>
            <a:ext cx="6596245" cy="32685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0" kern="1200" cap="none" spc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ADJOURNMENT</a:t>
            </a:r>
          </a:p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800" b="0" kern="1200" cap="none" spc="0">
              <a:ln w="0"/>
              <a:solidFill>
                <a:srgbClr val="FFFF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C516CC8-80AC-446C-A56E-9F54B7210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314" y="4480038"/>
            <a:ext cx="12179371" cy="237796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3947E58-F088-49F1-A3D1-DEA690192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6967085" y="1632660"/>
            <a:ext cx="6857572" cy="3592258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0"/>
                </a:srgb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6565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564CA9-9060-8459-486E-C4A462CF829B}"/>
              </a:ext>
            </a:extLst>
          </p:cNvPr>
          <p:cNvSpPr txBox="1"/>
          <p:nvPr/>
        </p:nvSpPr>
        <p:spPr>
          <a:xfrm>
            <a:off x="815008" y="632936"/>
            <a:ext cx="460504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UPPER FRONT RANGE</a:t>
            </a:r>
          </a:p>
          <a:p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TRANSPORTATION PLANNING REGION</a:t>
            </a:r>
          </a:p>
          <a:p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REGIONAL PLANNING COMMISSION</a:t>
            </a:r>
          </a:p>
          <a:p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 BOX 758, Greeley, Colorado 80632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74DEAF-1876-BC60-3F28-D31B030CAC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0081" y="231549"/>
            <a:ext cx="3621338" cy="228010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A2FC68D-1A93-2E2B-4C87-7AF8430B5613}"/>
              </a:ext>
            </a:extLst>
          </p:cNvPr>
          <p:cNvSpPr/>
          <p:nvPr/>
        </p:nvSpPr>
        <p:spPr>
          <a:xfrm>
            <a:off x="3480380" y="2694193"/>
            <a:ext cx="456092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MMOF Projects</a:t>
            </a:r>
          </a:p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FY24-28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CFAAAD-954F-6BD5-4CCA-FC8CBA442454}"/>
              </a:ext>
            </a:extLst>
          </p:cNvPr>
          <p:cNvSpPr txBox="1"/>
          <p:nvPr/>
        </p:nvSpPr>
        <p:spPr>
          <a:xfrm>
            <a:off x="3340406" y="4636334"/>
            <a:ext cx="505516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Estes Park Moraine Ave Trail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Estes Park Transit Operations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Estes Park Trolley Facility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Platteville Downtown Business District Sidewalk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Weld County On-Demand Transit</a:t>
            </a:r>
          </a:p>
        </p:txBody>
      </p:sp>
    </p:spTree>
    <p:extLst>
      <p:ext uri="{BB962C8B-B14F-4D97-AF65-F5344CB8AC3E}">
        <p14:creationId xmlns:p14="http://schemas.microsoft.com/office/powerpoint/2010/main" val="13076039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6FE8E-895C-E9F4-CA39-5152EFEA2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" y="295107"/>
            <a:ext cx="11841479" cy="1107996"/>
          </a:xfrm>
        </p:spPr>
        <p:txBody>
          <a:bodyPr/>
          <a:lstStyle/>
          <a:p>
            <a:r>
              <a:rPr lang="en-US"/>
              <a:t>Resolution MMOF Match Rate Reduction 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C88DAA-29A6-6BD6-7F79-E42D8D0303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2505670"/>
            <a:ext cx="10570464" cy="307776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4000" dirty="0"/>
              <a:t>Weld County Request – 50% to 25%</a:t>
            </a:r>
          </a:p>
          <a:p>
            <a:endParaRPr lang="en-US" sz="4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4000" dirty="0"/>
              <a:t>Town of Platteville Request – 50% to 25%</a:t>
            </a:r>
          </a:p>
        </p:txBody>
      </p:sp>
    </p:spTree>
    <p:extLst>
      <p:ext uri="{BB962C8B-B14F-4D97-AF65-F5344CB8AC3E}">
        <p14:creationId xmlns:p14="http://schemas.microsoft.com/office/powerpoint/2010/main" val="29439004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350" y="4540549"/>
            <a:ext cx="12179300" cy="73660"/>
          </a:xfrm>
          <a:custGeom>
            <a:avLst/>
            <a:gdLst/>
            <a:ahLst/>
            <a:cxnLst/>
            <a:rect l="l" t="t" r="r" b="b"/>
            <a:pathLst>
              <a:path w="12179300" h="73660">
                <a:moveTo>
                  <a:pt x="12179299" y="73499"/>
                </a:moveTo>
                <a:lnTo>
                  <a:pt x="0" y="73499"/>
                </a:lnTo>
                <a:lnTo>
                  <a:pt x="0" y="0"/>
                </a:lnTo>
                <a:lnTo>
                  <a:pt x="12179299" y="0"/>
                </a:lnTo>
                <a:lnTo>
                  <a:pt x="12179299" y="73499"/>
                </a:lnTo>
                <a:close/>
              </a:path>
            </a:pathLst>
          </a:custGeom>
          <a:solidFill>
            <a:srgbClr val="EE7320"/>
          </a:solidFill>
        </p:spPr>
        <p:txBody>
          <a:bodyPr wrap="square" lIns="0" tIns="0" rIns="0" bIns="0" rtlCol="0"/>
          <a:lstStyle/>
          <a:p>
            <a:endParaRPr kern="0">
              <a:solidFill>
                <a:sysClr val="windowText" lastClr="000000"/>
              </a:solidFill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57550" y="4636238"/>
            <a:ext cx="11156950" cy="1804035"/>
            <a:chOff x="351200" y="4636237"/>
            <a:chExt cx="11156950" cy="180403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1200" y="4996701"/>
              <a:ext cx="4230981" cy="144357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732790" y="4641000"/>
              <a:ext cx="7771130" cy="1531620"/>
            </a:xfrm>
            <a:custGeom>
              <a:avLst/>
              <a:gdLst/>
              <a:ahLst/>
              <a:cxnLst/>
              <a:rect l="l" t="t" r="r" b="b"/>
              <a:pathLst>
                <a:path w="7771130" h="1531620">
                  <a:moveTo>
                    <a:pt x="0" y="0"/>
                  </a:moveTo>
                  <a:lnTo>
                    <a:pt x="7770599" y="0"/>
                  </a:lnTo>
                  <a:lnTo>
                    <a:pt x="7770599" y="1531199"/>
                  </a:lnTo>
                  <a:lnTo>
                    <a:pt x="0" y="15311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7272746" y="4881684"/>
            <a:ext cx="4250055" cy="1676400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12700">
              <a:spcBef>
                <a:spcPts val="370"/>
              </a:spcBef>
            </a:pPr>
            <a:r>
              <a:rPr sz="3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Upper</a:t>
            </a:r>
            <a:r>
              <a:rPr sz="3200" kern="0" spc="-114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3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Front</a:t>
            </a:r>
            <a:r>
              <a:rPr sz="3200" kern="0" spc="-1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3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Range</a:t>
            </a:r>
            <a:r>
              <a:rPr sz="3200" kern="0" spc="-15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3200" kern="0" spc="-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TPR</a:t>
            </a:r>
            <a:endParaRPr sz="32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R="6985" algn="r">
              <a:lnSpc>
                <a:spcPts val="2850"/>
              </a:lnSpc>
              <a:spcBef>
                <a:spcPts val="210"/>
              </a:spcBef>
            </a:pPr>
            <a:r>
              <a:rPr sz="25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Meeting</a:t>
            </a:r>
            <a:r>
              <a:rPr sz="2500"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500" kern="0" spc="-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#2</a:t>
            </a:r>
            <a:endParaRPr sz="25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R="6985" algn="r">
              <a:lnSpc>
                <a:spcPts val="2850"/>
              </a:lnSpc>
            </a:pPr>
            <a:r>
              <a:rPr sz="25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December</a:t>
            </a:r>
            <a:r>
              <a:rPr sz="2500" kern="0" spc="-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5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5,</a:t>
            </a:r>
            <a:r>
              <a:rPr sz="2500" kern="0" spc="-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500" kern="0" spc="-2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2024</a:t>
            </a:r>
            <a:endParaRPr sz="25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R="5080" algn="r">
              <a:spcBef>
                <a:spcPts val="815"/>
              </a:spcBef>
            </a:pPr>
            <a:r>
              <a:rPr kern="0" spc="-50" dirty="0">
                <a:solidFill>
                  <a:srgbClr val="7F7F7F"/>
                </a:solidFill>
                <a:latin typeface="Trebuchet MS"/>
                <a:cs typeface="Trebuchet MS"/>
              </a:rPr>
              <a:t>1</a:t>
            </a:r>
            <a:endParaRPr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50" y="1"/>
            <a:ext cx="12179300" cy="4535423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89" y="3973337"/>
            <a:ext cx="12078335" cy="963930"/>
            <a:chOff x="-4762" y="3973337"/>
            <a:chExt cx="12078335" cy="963930"/>
          </a:xfrm>
        </p:grpSpPr>
        <p:sp>
          <p:nvSpPr>
            <p:cNvPr id="3" name="object 3"/>
            <p:cNvSpPr/>
            <p:nvPr/>
          </p:nvSpPr>
          <p:spPr>
            <a:xfrm>
              <a:off x="0" y="3978099"/>
              <a:ext cx="12068810" cy="954405"/>
            </a:xfrm>
            <a:custGeom>
              <a:avLst/>
              <a:gdLst/>
              <a:ahLst/>
              <a:cxnLst/>
              <a:rect l="l" t="t" r="r" b="b"/>
              <a:pathLst>
                <a:path w="12068810" h="954404">
                  <a:moveTo>
                    <a:pt x="11385173" y="954299"/>
                  </a:moveTo>
                  <a:lnTo>
                    <a:pt x="11385173" y="647325"/>
                  </a:lnTo>
                  <a:lnTo>
                    <a:pt x="0" y="647325"/>
                  </a:lnTo>
                  <a:lnTo>
                    <a:pt x="0" y="306974"/>
                  </a:lnTo>
                  <a:lnTo>
                    <a:pt x="11385173" y="306974"/>
                  </a:lnTo>
                  <a:lnTo>
                    <a:pt x="11385173" y="0"/>
                  </a:lnTo>
                  <a:lnTo>
                    <a:pt x="12068699" y="477149"/>
                  </a:lnTo>
                  <a:lnTo>
                    <a:pt x="11385173" y="954299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3978099"/>
              <a:ext cx="12068810" cy="954405"/>
            </a:xfrm>
            <a:custGeom>
              <a:avLst/>
              <a:gdLst/>
              <a:ahLst/>
              <a:cxnLst/>
              <a:rect l="l" t="t" r="r" b="b"/>
              <a:pathLst>
                <a:path w="12068810" h="954404">
                  <a:moveTo>
                    <a:pt x="0" y="306974"/>
                  </a:moveTo>
                  <a:lnTo>
                    <a:pt x="11385173" y="306974"/>
                  </a:lnTo>
                  <a:lnTo>
                    <a:pt x="11385173" y="0"/>
                  </a:lnTo>
                  <a:lnTo>
                    <a:pt x="12068699" y="477149"/>
                  </a:lnTo>
                  <a:lnTo>
                    <a:pt x="11385173" y="954299"/>
                  </a:lnTo>
                  <a:lnTo>
                    <a:pt x="11385173" y="647325"/>
                  </a:lnTo>
                  <a:lnTo>
                    <a:pt x="0" y="647325"/>
                  </a:lnTo>
                  <a:lnTo>
                    <a:pt x="0" y="306974"/>
                  </a:lnTo>
                  <a:close/>
                </a:path>
              </a:pathLst>
            </a:custGeom>
            <a:ln w="9524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48924" y="-71049"/>
            <a:ext cx="11778298" cy="863858"/>
          </a:xfrm>
          <a:prstGeom prst="rect">
            <a:avLst/>
          </a:prstGeom>
        </p:spPr>
        <p:txBody>
          <a:bodyPr vert="horz" wrap="square" lIns="0" tIns="367823" rIns="0" bIns="0" rtlCol="0">
            <a:spAutoFit/>
          </a:bodyPr>
          <a:lstStyle/>
          <a:p>
            <a:pPr marL="5170805">
              <a:spcBef>
                <a:spcPts val="100"/>
              </a:spcBef>
            </a:pPr>
            <a:r>
              <a:rPr dirty="0"/>
              <a:t>Meeting</a:t>
            </a:r>
            <a:r>
              <a:rPr spc="-150" dirty="0"/>
              <a:t> </a:t>
            </a:r>
            <a:r>
              <a:rPr spc="-10" dirty="0"/>
              <a:t>Purpose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930574" y="3115617"/>
            <a:ext cx="1988820" cy="893834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12700" marR="5080">
              <a:lnSpc>
                <a:spcPts val="2160"/>
              </a:lnSpc>
              <a:spcBef>
                <a:spcPts val="370"/>
              </a:spcBef>
            </a:pP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Provide</a:t>
            </a:r>
            <a:r>
              <a:rPr sz="2000" kern="0" spc="-1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refresher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on</a:t>
            </a:r>
            <a:r>
              <a:rPr sz="2000" kern="0" spc="-5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RTP</a:t>
            </a:r>
            <a:r>
              <a:rPr sz="2000" kern="0" spc="-8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planning context</a:t>
            </a:r>
            <a:endParaRPr sz="20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565993" y="3190714"/>
            <a:ext cx="8024495" cy="3413125"/>
            <a:chOff x="1559642" y="3190713"/>
            <a:chExt cx="8024495" cy="3413125"/>
          </a:xfrm>
        </p:grpSpPr>
        <p:sp>
          <p:nvSpPr>
            <p:cNvPr id="8" name="object 8"/>
            <p:cNvSpPr/>
            <p:nvPr/>
          </p:nvSpPr>
          <p:spPr>
            <a:xfrm>
              <a:off x="1572342" y="4199205"/>
              <a:ext cx="512445" cy="512445"/>
            </a:xfrm>
            <a:custGeom>
              <a:avLst/>
              <a:gdLst/>
              <a:ahLst/>
              <a:cxnLst/>
              <a:rect l="l" t="t" r="r" b="b"/>
              <a:pathLst>
                <a:path w="512444" h="512445">
                  <a:moveTo>
                    <a:pt x="256049" y="512099"/>
                  </a:moveTo>
                  <a:lnTo>
                    <a:pt x="210024" y="507974"/>
                  </a:lnTo>
                  <a:lnTo>
                    <a:pt x="166705" y="496080"/>
                  </a:lnTo>
                  <a:lnTo>
                    <a:pt x="126816" y="477141"/>
                  </a:lnTo>
                  <a:lnTo>
                    <a:pt x="91080" y="451880"/>
                  </a:lnTo>
                  <a:lnTo>
                    <a:pt x="60219" y="421019"/>
                  </a:lnTo>
                  <a:lnTo>
                    <a:pt x="34958" y="385283"/>
                  </a:lnTo>
                  <a:lnTo>
                    <a:pt x="16019" y="345394"/>
                  </a:lnTo>
                  <a:lnTo>
                    <a:pt x="4125" y="302075"/>
                  </a:lnTo>
                  <a:lnTo>
                    <a:pt x="0" y="256049"/>
                  </a:lnTo>
                  <a:lnTo>
                    <a:pt x="4125" y="210024"/>
                  </a:lnTo>
                  <a:lnTo>
                    <a:pt x="16019" y="166705"/>
                  </a:lnTo>
                  <a:lnTo>
                    <a:pt x="34958" y="126816"/>
                  </a:lnTo>
                  <a:lnTo>
                    <a:pt x="60219" y="91080"/>
                  </a:lnTo>
                  <a:lnTo>
                    <a:pt x="91080" y="60219"/>
                  </a:lnTo>
                  <a:lnTo>
                    <a:pt x="126816" y="34958"/>
                  </a:lnTo>
                  <a:lnTo>
                    <a:pt x="166705" y="16019"/>
                  </a:lnTo>
                  <a:lnTo>
                    <a:pt x="210024" y="4125"/>
                  </a:lnTo>
                  <a:lnTo>
                    <a:pt x="256049" y="0"/>
                  </a:lnTo>
                  <a:lnTo>
                    <a:pt x="306236" y="4965"/>
                  </a:lnTo>
                  <a:lnTo>
                    <a:pt x="354036" y="19490"/>
                  </a:lnTo>
                  <a:lnTo>
                    <a:pt x="398106" y="43019"/>
                  </a:lnTo>
                  <a:lnTo>
                    <a:pt x="437104" y="74995"/>
                  </a:lnTo>
                  <a:lnTo>
                    <a:pt x="469080" y="113993"/>
                  </a:lnTo>
                  <a:lnTo>
                    <a:pt x="492609" y="158064"/>
                  </a:lnTo>
                  <a:lnTo>
                    <a:pt x="507134" y="205863"/>
                  </a:lnTo>
                  <a:lnTo>
                    <a:pt x="512099" y="256049"/>
                  </a:lnTo>
                  <a:lnTo>
                    <a:pt x="507974" y="302075"/>
                  </a:lnTo>
                  <a:lnTo>
                    <a:pt x="496080" y="345394"/>
                  </a:lnTo>
                  <a:lnTo>
                    <a:pt x="477141" y="385283"/>
                  </a:lnTo>
                  <a:lnTo>
                    <a:pt x="451880" y="421019"/>
                  </a:lnTo>
                  <a:lnTo>
                    <a:pt x="421019" y="451880"/>
                  </a:lnTo>
                  <a:lnTo>
                    <a:pt x="385283" y="477141"/>
                  </a:lnTo>
                  <a:lnTo>
                    <a:pt x="345394" y="496080"/>
                  </a:lnTo>
                  <a:lnTo>
                    <a:pt x="302075" y="507974"/>
                  </a:lnTo>
                  <a:lnTo>
                    <a:pt x="256049" y="512099"/>
                  </a:lnTo>
                  <a:close/>
                </a:path>
              </a:pathLst>
            </a:custGeom>
            <a:solidFill>
              <a:srgbClr val="2C6781"/>
            </a:solidFill>
          </p:spPr>
          <p:txBody>
            <a:bodyPr wrap="square" lIns="0" tIns="0" rIns="0" bIns="0" rtlCol="0"/>
            <a:lstStyle/>
            <a:p>
              <a:endParaRPr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1572342" y="4199205"/>
              <a:ext cx="512445" cy="512445"/>
            </a:xfrm>
            <a:custGeom>
              <a:avLst/>
              <a:gdLst/>
              <a:ahLst/>
              <a:cxnLst/>
              <a:rect l="l" t="t" r="r" b="b"/>
              <a:pathLst>
                <a:path w="512444" h="512445">
                  <a:moveTo>
                    <a:pt x="0" y="256049"/>
                  </a:moveTo>
                  <a:lnTo>
                    <a:pt x="4125" y="210024"/>
                  </a:lnTo>
                  <a:lnTo>
                    <a:pt x="16019" y="166705"/>
                  </a:lnTo>
                  <a:lnTo>
                    <a:pt x="34958" y="126816"/>
                  </a:lnTo>
                  <a:lnTo>
                    <a:pt x="60219" y="91080"/>
                  </a:lnTo>
                  <a:lnTo>
                    <a:pt x="91080" y="60219"/>
                  </a:lnTo>
                  <a:lnTo>
                    <a:pt x="126816" y="34958"/>
                  </a:lnTo>
                  <a:lnTo>
                    <a:pt x="166705" y="16019"/>
                  </a:lnTo>
                  <a:lnTo>
                    <a:pt x="210024" y="4125"/>
                  </a:lnTo>
                  <a:lnTo>
                    <a:pt x="256049" y="0"/>
                  </a:lnTo>
                  <a:lnTo>
                    <a:pt x="306236" y="4965"/>
                  </a:lnTo>
                  <a:lnTo>
                    <a:pt x="354036" y="19490"/>
                  </a:lnTo>
                  <a:lnTo>
                    <a:pt x="398106" y="43019"/>
                  </a:lnTo>
                  <a:lnTo>
                    <a:pt x="437104" y="74995"/>
                  </a:lnTo>
                  <a:lnTo>
                    <a:pt x="469080" y="113993"/>
                  </a:lnTo>
                  <a:lnTo>
                    <a:pt x="492609" y="158064"/>
                  </a:lnTo>
                  <a:lnTo>
                    <a:pt x="507134" y="205863"/>
                  </a:lnTo>
                  <a:lnTo>
                    <a:pt x="512099" y="256049"/>
                  </a:lnTo>
                  <a:lnTo>
                    <a:pt x="507974" y="302075"/>
                  </a:lnTo>
                  <a:lnTo>
                    <a:pt x="496080" y="345394"/>
                  </a:lnTo>
                  <a:lnTo>
                    <a:pt x="477141" y="385283"/>
                  </a:lnTo>
                  <a:lnTo>
                    <a:pt x="451880" y="421019"/>
                  </a:lnTo>
                  <a:lnTo>
                    <a:pt x="421019" y="451880"/>
                  </a:lnTo>
                  <a:lnTo>
                    <a:pt x="385283" y="477141"/>
                  </a:lnTo>
                  <a:lnTo>
                    <a:pt x="345394" y="496080"/>
                  </a:lnTo>
                  <a:lnTo>
                    <a:pt x="302075" y="507974"/>
                  </a:lnTo>
                  <a:lnTo>
                    <a:pt x="256049" y="512099"/>
                  </a:lnTo>
                  <a:lnTo>
                    <a:pt x="210024" y="507974"/>
                  </a:lnTo>
                  <a:lnTo>
                    <a:pt x="166705" y="496080"/>
                  </a:lnTo>
                  <a:lnTo>
                    <a:pt x="126816" y="477141"/>
                  </a:lnTo>
                  <a:lnTo>
                    <a:pt x="91080" y="451880"/>
                  </a:lnTo>
                  <a:lnTo>
                    <a:pt x="60219" y="421019"/>
                  </a:lnTo>
                  <a:lnTo>
                    <a:pt x="34958" y="385283"/>
                  </a:lnTo>
                  <a:lnTo>
                    <a:pt x="16019" y="345394"/>
                  </a:lnTo>
                  <a:lnTo>
                    <a:pt x="4125" y="302075"/>
                  </a:lnTo>
                  <a:lnTo>
                    <a:pt x="0" y="256049"/>
                  </a:lnTo>
                  <a:close/>
                </a:path>
              </a:pathLst>
            </a:custGeom>
            <a:ln w="253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4067879" y="4199205"/>
              <a:ext cx="512445" cy="512445"/>
            </a:xfrm>
            <a:custGeom>
              <a:avLst/>
              <a:gdLst/>
              <a:ahLst/>
              <a:cxnLst/>
              <a:rect l="l" t="t" r="r" b="b"/>
              <a:pathLst>
                <a:path w="512445" h="512445">
                  <a:moveTo>
                    <a:pt x="256049" y="512099"/>
                  </a:moveTo>
                  <a:lnTo>
                    <a:pt x="210024" y="507974"/>
                  </a:lnTo>
                  <a:lnTo>
                    <a:pt x="166705" y="496080"/>
                  </a:lnTo>
                  <a:lnTo>
                    <a:pt x="126816" y="477141"/>
                  </a:lnTo>
                  <a:lnTo>
                    <a:pt x="91080" y="451880"/>
                  </a:lnTo>
                  <a:lnTo>
                    <a:pt x="60219" y="421019"/>
                  </a:lnTo>
                  <a:lnTo>
                    <a:pt x="34958" y="385283"/>
                  </a:lnTo>
                  <a:lnTo>
                    <a:pt x="16019" y="345394"/>
                  </a:lnTo>
                  <a:lnTo>
                    <a:pt x="4125" y="302075"/>
                  </a:lnTo>
                  <a:lnTo>
                    <a:pt x="0" y="256049"/>
                  </a:lnTo>
                  <a:lnTo>
                    <a:pt x="4125" y="210024"/>
                  </a:lnTo>
                  <a:lnTo>
                    <a:pt x="16019" y="166705"/>
                  </a:lnTo>
                  <a:lnTo>
                    <a:pt x="34958" y="126816"/>
                  </a:lnTo>
                  <a:lnTo>
                    <a:pt x="60219" y="91080"/>
                  </a:lnTo>
                  <a:lnTo>
                    <a:pt x="91080" y="60219"/>
                  </a:lnTo>
                  <a:lnTo>
                    <a:pt x="126816" y="34958"/>
                  </a:lnTo>
                  <a:lnTo>
                    <a:pt x="166705" y="16019"/>
                  </a:lnTo>
                  <a:lnTo>
                    <a:pt x="210024" y="4125"/>
                  </a:lnTo>
                  <a:lnTo>
                    <a:pt x="256049" y="0"/>
                  </a:lnTo>
                  <a:lnTo>
                    <a:pt x="306236" y="4965"/>
                  </a:lnTo>
                  <a:lnTo>
                    <a:pt x="354035" y="19490"/>
                  </a:lnTo>
                  <a:lnTo>
                    <a:pt x="398106" y="43019"/>
                  </a:lnTo>
                  <a:lnTo>
                    <a:pt x="437104" y="74995"/>
                  </a:lnTo>
                  <a:lnTo>
                    <a:pt x="469080" y="113993"/>
                  </a:lnTo>
                  <a:lnTo>
                    <a:pt x="492609" y="158064"/>
                  </a:lnTo>
                  <a:lnTo>
                    <a:pt x="507134" y="205863"/>
                  </a:lnTo>
                  <a:lnTo>
                    <a:pt x="512099" y="256049"/>
                  </a:lnTo>
                  <a:lnTo>
                    <a:pt x="507974" y="302075"/>
                  </a:lnTo>
                  <a:lnTo>
                    <a:pt x="496080" y="345394"/>
                  </a:lnTo>
                  <a:lnTo>
                    <a:pt x="477141" y="385283"/>
                  </a:lnTo>
                  <a:lnTo>
                    <a:pt x="451880" y="421019"/>
                  </a:lnTo>
                  <a:lnTo>
                    <a:pt x="421019" y="451880"/>
                  </a:lnTo>
                  <a:lnTo>
                    <a:pt x="385283" y="477141"/>
                  </a:lnTo>
                  <a:lnTo>
                    <a:pt x="345394" y="496080"/>
                  </a:lnTo>
                  <a:lnTo>
                    <a:pt x="302075" y="507974"/>
                  </a:lnTo>
                  <a:lnTo>
                    <a:pt x="256049" y="512099"/>
                  </a:lnTo>
                  <a:close/>
                </a:path>
              </a:pathLst>
            </a:custGeom>
            <a:solidFill>
              <a:srgbClr val="2C6781"/>
            </a:solidFill>
          </p:spPr>
          <p:txBody>
            <a:bodyPr wrap="square" lIns="0" tIns="0" rIns="0" bIns="0" rtlCol="0"/>
            <a:lstStyle/>
            <a:p>
              <a:endParaRPr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4067879" y="4199205"/>
              <a:ext cx="512445" cy="512445"/>
            </a:xfrm>
            <a:custGeom>
              <a:avLst/>
              <a:gdLst/>
              <a:ahLst/>
              <a:cxnLst/>
              <a:rect l="l" t="t" r="r" b="b"/>
              <a:pathLst>
                <a:path w="512445" h="512445">
                  <a:moveTo>
                    <a:pt x="0" y="256049"/>
                  </a:moveTo>
                  <a:lnTo>
                    <a:pt x="4125" y="210024"/>
                  </a:lnTo>
                  <a:lnTo>
                    <a:pt x="16019" y="166705"/>
                  </a:lnTo>
                  <a:lnTo>
                    <a:pt x="34958" y="126816"/>
                  </a:lnTo>
                  <a:lnTo>
                    <a:pt x="60219" y="91080"/>
                  </a:lnTo>
                  <a:lnTo>
                    <a:pt x="91080" y="60219"/>
                  </a:lnTo>
                  <a:lnTo>
                    <a:pt x="126816" y="34958"/>
                  </a:lnTo>
                  <a:lnTo>
                    <a:pt x="166705" y="16019"/>
                  </a:lnTo>
                  <a:lnTo>
                    <a:pt x="210024" y="4125"/>
                  </a:lnTo>
                  <a:lnTo>
                    <a:pt x="256049" y="0"/>
                  </a:lnTo>
                  <a:lnTo>
                    <a:pt x="306236" y="4965"/>
                  </a:lnTo>
                  <a:lnTo>
                    <a:pt x="354035" y="19490"/>
                  </a:lnTo>
                  <a:lnTo>
                    <a:pt x="398106" y="43019"/>
                  </a:lnTo>
                  <a:lnTo>
                    <a:pt x="437104" y="74995"/>
                  </a:lnTo>
                  <a:lnTo>
                    <a:pt x="469080" y="113993"/>
                  </a:lnTo>
                  <a:lnTo>
                    <a:pt x="492609" y="158064"/>
                  </a:lnTo>
                  <a:lnTo>
                    <a:pt x="507134" y="205863"/>
                  </a:lnTo>
                  <a:lnTo>
                    <a:pt x="512099" y="256049"/>
                  </a:lnTo>
                  <a:lnTo>
                    <a:pt x="507974" y="302075"/>
                  </a:lnTo>
                  <a:lnTo>
                    <a:pt x="496080" y="345394"/>
                  </a:lnTo>
                  <a:lnTo>
                    <a:pt x="477141" y="385283"/>
                  </a:lnTo>
                  <a:lnTo>
                    <a:pt x="451880" y="421019"/>
                  </a:lnTo>
                  <a:lnTo>
                    <a:pt x="421019" y="451880"/>
                  </a:lnTo>
                  <a:lnTo>
                    <a:pt x="385283" y="477141"/>
                  </a:lnTo>
                  <a:lnTo>
                    <a:pt x="345394" y="496080"/>
                  </a:lnTo>
                  <a:lnTo>
                    <a:pt x="302075" y="507974"/>
                  </a:lnTo>
                  <a:lnTo>
                    <a:pt x="256049" y="512099"/>
                  </a:lnTo>
                  <a:lnTo>
                    <a:pt x="210024" y="507974"/>
                  </a:lnTo>
                  <a:lnTo>
                    <a:pt x="166705" y="496080"/>
                  </a:lnTo>
                  <a:lnTo>
                    <a:pt x="126816" y="477141"/>
                  </a:lnTo>
                  <a:lnTo>
                    <a:pt x="91080" y="451880"/>
                  </a:lnTo>
                  <a:lnTo>
                    <a:pt x="60219" y="421019"/>
                  </a:lnTo>
                  <a:lnTo>
                    <a:pt x="34958" y="385283"/>
                  </a:lnTo>
                  <a:lnTo>
                    <a:pt x="16019" y="345394"/>
                  </a:lnTo>
                  <a:lnTo>
                    <a:pt x="4125" y="302075"/>
                  </a:lnTo>
                  <a:lnTo>
                    <a:pt x="0" y="256049"/>
                  </a:lnTo>
                  <a:close/>
                </a:path>
              </a:pathLst>
            </a:custGeom>
            <a:ln w="253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6563377" y="4199205"/>
              <a:ext cx="512445" cy="512445"/>
            </a:xfrm>
            <a:custGeom>
              <a:avLst/>
              <a:gdLst/>
              <a:ahLst/>
              <a:cxnLst/>
              <a:rect l="l" t="t" r="r" b="b"/>
              <a:pathLst>
                <a:path w="512445" h="512445">
                  <a:moveTo>
                    <a:pt x="256049" y="512099"/>
                  </a:moveTo>
                  <a:lnTo>
                    <a:pt x="210024" y="507974"/>
                  </a:lnTo>
                  <a:lnTo>
                    <a:pt x="166705" y="496080"/>
                  </a:lnTo>
                  <a:lnTo>
                    <a:pt x="126816" y="477141"/>
                  </a:lnTo>
                  <a:lnTo>
                    <a:pt x="91080" y="451880"/>
                  </a:lnTo>
                  <a:lnTo>
                    <a:pt x="60219" y="421019"/>
                  </a:lnTo>
                  <a:lnTo>
                    <a:pt x="34958" y="385283"/>
                  </a:lnTo>
                  <a:lnTo>
                    <a:pt x="16019" y="345394"/>
                  </a:lnTo>
                  <a:lnTo>
                    <a:pt x="4125" y="302075"/>
                  </a:lnTo>
                  <a:lnTo>
                    <a:pt x="0" y="256049"/>
                  </a:lnTo>
                  <a:lnTo>
                    <a:pt x="4125" y="210024"/>
                  </a:lnTo>
                  <a:lnTo>
                    <a:pt x="16019" y="166705"/>
                  </a:lnTo>
                  <a:lnTo>
                    <a:pt x="34958" y="126816"/>
                  </a:lnTo>
                  <a:lnTo>
                    <a:pt x="60219" y="91080"/>
                  </a:lnTo>
                  <a:lnTo>
                    <a:pt x="91080" y="60219"/>
                  </a:lnTo>
                  <a:lnTo>
                    <a:pt x="126816" y="34958"/>
                  </a:lnTo>
                  <a:lnTo>
                    <a:pt x="166705" y="16019"/>
                  </a:lnTo>
                  <a:lnTo>
                    <a:pt x="210024" y="4125"/>
                  </a:lnTo>
                  <a:lnTo>
                    <a:pt x="256049" y="0"/>
                  </a:lnTo>
                  <a:lnTo>
                    <a:pt x="306236" y="4965"/>
                  </a:lnTo>
                  <a:lnTo>
                    <a:pt x="354035" y="19490"/>
                  </a:lnTo>
                  <a:lnTo>
                    <a:pt x="398106" y="43019"/>
                  </a:lnTo>
                  <a:lnTo>
                    <a:pt x="437104" y="74995"/>
                  </a:lnTo>
                  <a:lnTo>
                    <a:pt x="469080" y="113993"/>
                  </a:lnTo>
                  <a:lnTo>
                    <a:pt x="492608" y="158064"/>
                  </a:lnTo>
                  <a:lnTo>
                    <a:pt x="507134" y="205863"/>
                  </a:lnTo>
                  <a:lnTo>
                    <a:pt x="512099" y="256049"/>
                  </a:lnTo>
                  <a:lnTo>
                    <a:pt x="507974" y="302075"/>
                  </a:lnTo>
                  <a:lnTo>
                    <a:pt x="496080" y="345394"/>
                  </a:lnTo>
                  <a:lnTo>
                    <a:pt x="477141" y="385283"/>
                  </a:lnTo>
                  <a:lnTo>
                    <a:pt x="451880" y="421019"/>
                  </a:lnTo>
                  <a:lnTo>
                    <a:pt x="421019" y="451880"/>
                  </a:lnTo>
                  <a:lnTo>
                    <a:pt x="385283" y="477141"/>
                  </a:lnTo>
                  <a:lnTo>
                    <a:pt x="345394" y="496080"/>
                  </a:lnTo>
                  <a:lnTo>
                    <a:pt x="302075" y="507974"/>
                  </a:lnTo>
                  <a:lnTo>
                    <a:pt x="256049" y="512099"/>
                  </a:lnTo>
                  <a:close/>
                </a:path>
              </a:pathLst>
            </a:custGeom>
            <a:solidFill>
              <a:srgbClr val="2C6781"/>
            </a:solidFill>
          </p:spPr>
          <p:txBody>
            <a:bodyPr wrap="square" lIns="0" tIns="0" rIns="0" bIns="0" rtlCol="0"/>
            <a:lstStyle/>
            <a:p>
              <a:endParaRPr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6563377" y="4199205"/>
              <a:ext cx="512445" cy="512445"/>
            </a:xfrm>
            <a:custGeom>
              <a:avLst/>
              <a:gdLst/>
              <a:ahLst/>
              <a:cxnLst/>
              <a:rect l="l" t="t" r="r" b="b"/>
              <a:pathLst>
                <a:path w="512445" h="512445">
                  <a:moveTo>
                    <a:pt x="0" y="256049"/>
                  </a:moveTo>
                  <a:lnTo>
                    <a:pt x="4125" y="210024"/>
                  </a:lnTo>
                  <a:lnTo>
                    <a:pt x="16019" y="166705"/>
                  </a:lnTo>
                  <a:lnTo>
                    <a:pt x="34958" y="126816"/>
                  </a:lnTo>
                  <a:lnTo>
                    <a:pt x="60219" y="91080"/>
                  </a:lnTo>
                  <a:lnTo>
                    <a:pt x="91080" y="60219"/>
                  </a:lnTo>
                  <a:lnTo>
                    <a:pt x="126816" y="34958"/>
                  </a:lnTo>
                  <a:lnTo>
                    <a:pt x="166705" y="16019"/>
                  </a:lnTo>
                  <a:lnTo>
                    <a:pt x="210024" y="4125"/>
                  </a:lnTo>
                  <a:lnTo>
                    <a:pt x="256049" y="0"/>
                  </a:lnTo>
                  <a:lnTo>
                    <a:pt x="306236" y="4965"/>
                  </a:lnTo>
                  <a:lnTo>
                    <a:pt x="354035" y="19490"/>
                  </a:lnTo>
                  <a:lnTo>
                    <a:pt x="398106" y="43019"/>
                  </a:lnTo>
                  <a:lnTo>
                    <a:pt x="437104" y="74995"/>
                  </a:lnTo>
                  <a:lnTo>
                    <a:pt x="469080" y="113993"/>
                  </a:lnTo>
                  <a:lnTo>
                    <a:pt x="492608" y="158064"/>
                  </a:lnTo>
                  <a:lnTo>
                    <a:pt x="507134" y="205863"/>
                  </a:lnTo>
                  <a:lnTo>
                    <a:pt x="512099" y="256049"/>
                  </a:lnTo>
                  <a:lnTo>
                    <a:pt x="507974" y="302075"/>
                  </a:lnTo>
                  <a:lnTo>
                    <a:pt x="496080" y="345394"/>
                  </a:lnTo>
                  <a:lnTo>
                    <a:pt x="477141" y="385283"/>
                  </a:lnTo>
                  <a:lnTo>
                    <a:pt x="451880" y="421019"/>
                  </a:lnTo>
                  <a:lnTo>
                    <a:pt x="421019" y="451880"/>
                  </a:lnTo>
                  <a:lnTo>
                    <a:pt x="385283" y="477141"/>
                  </a:lnTo>
                  <a:lnTo>
                    <a:pt x="345394" y="496080"/>
                  </a:lnTo>
                  <a:lnTo>
                    <a:pt x="302075" y="507974"/>
                  </a:lnTo>
                  <a:lnTo>
                    <a:pt x="256049" y="512099"/>
                  </a:lnTo>
                  <a:lnTo>
                    <a:pt x="210024" y="507974"/>
                  </a:lnTo>
                  <a:lnTo>
                    <a:pt x="166705" y="496080"/>
                  </a:lnTo>
                  <a:lnTo>
                    <a:pt x="126816" y="477141"/>
                  </a:lnTo>
                  <a:lnTo>
                    <a:pt x="91080" y="451880"/>
                  </a:lnTo>
                  <a:lnTo>
                    <a:pt x="60219" y="421019"/>
                  </a:lnTo>
                  <a:lnTo>
                    <a:pt x="34958" y="385283"/>
                  </a:lnTo>
                  <a:lnTo>
                    <a:pt x="16019" y="345394"/>
                  </a:lnTo>
                  <a:lnTo>
                    <a:pt x="4125" y="302075"/>
                  </a:lnTo>
                  <a:lnTo>
                    <a:pt x="0" y="256049"/>
                  </a:lnTo>
                  <a:close/>
                </a:path>
              </a:pathLst>
            </a:custGeom>
            <a:ln w="253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9058874" y="4199205"/>
              <a:ext cx="512445" cy="512445"/>
            </a:xfrm>
            <a:custGeom>
              <a:avLst/>
              <a:gdLst/>
              <a:ahLst/>
              <a:cxnLst/>
              <a:rect l="l" t="t" r="r" b="b"/>
              <a:pathLst>
                <a:path w="512445" h="512445">
                  <a:moveTo>
                    <a:pt x="256049" y="512099"/>
                  </a:moveTo>
                  <a:lnTo>
                    <a:pt x="210024" y="507974"/>
                  </a:lnTo>
                  <a:lnTo>
                    <a:pt x="166705" y="496080"/>
                  </a:lnTo>
                  <a:lnTo>
                    <a:pt x="126816" y="477141"/>
                  </a:lnTo>
                  <a:lnTo>
                    <a:pt x="91080" y="451880"/>
                  </a:lnTo>
                  <a:lnTo>
                    <a:pt x="60219" y="421019"/>
                  </a:lnTo>
                  <a:lnTo>
                    <a:pt x="34958" y="385283"/>
                  </a:lnTo>
                  <a:lnTo>
                    <a:pt x="16019" y="345394"/>
                  </a:lnTo>
                  <a:lnTo>
                    <a:pt x="4125" y="302075"/>
                  </a:lnTo>
                  <a:lnTo>
                    <a:pt x="0" y="256049"/>
                  </a:lnTo>
                  <a:lnTo>
                    <a:pt x="4125" y="210024"/>
                  </a:lnTo>
                  <a:lnTo>
                    <a:pt x="16019" y="166705"/>
                  </a:lnTo>
                  <a:lnTo>
                    <a:pt x="34958" y="126816"/>
                  </a:lnTo>
                  <a:lnTo>
                    <a:pt x="60219" y="91080"/>
                  </a:lnTo>
                  <a:lnTo>
                    <a:pt x="91080" y="60219"/>
                  </a:lnTo>
                  <a:lnTo>
                    <a:pt x="126816" y="34958"/>
                  </a:lnTo>
                  <a:lnTo>
                    <a:pt x="166705" y="16019"/>
                  </a:lnTo>
                  <a:lnTo>
                    <a:pt x="210024" y="4125"/>
                  </a:lnTo>
                  <a:lnTo>
                    <a:pt x="256049" y="0"/>
                  </a:lnTo>
                  <a:lnTo>
                    <a:pt x="306235" y="4965"/>
                  </a:lnTo>
                  <a:lnTo>
                    <a:pt x="354035" y="19490"/>
                  </a:lnTo>
                  <a:lnTo>
                    <a:pt x="398106" y="43019"/>
                  </a:lnTo>
                  <a:lnTo>
                    <a:pt x="437104" y="74995"/>
                  </a:lnTo>
                  <a:lnTo>
                    <a:pt x="469080" y="113993"/>
                  </a:lnTo>
                  <a:lnTo>
                    <a:pt x="492609" y="158064"/>
                  </a:lnTo>
                  <a:lnTo>
                    <a:pt x="507134" y="205863"/>
                  </a:lnTo>
                  <a:lnTo>
                    <a:pt x="512099" y="256049"/>
                  </a:lnTo>
                  <a:lnTo>
                    <a:pt x="507974" y="302075"/>
                  </a:lnTo>
                  <a:lnTo>
                    <a:pt x="496080" y="345394"/>
                  </a:lnTo>
                  <a:lnTo>
                    <a:pt x="477141" y="385283"/>
                  </a:lnTo>
                  <a:lnTo>
                    <a:pt x="451880" y="421019"/>
                  </a:lnTo>
                  <a:lnTo>
                    <a:pt x="421019" y="451880"/>
                  </a:lnTo>
                  <a:lnTo>
                    <a:pt x="385283" y="477141"/>
                  </a:lnTo>
                  <a:lnTo>
                    <a:pt x="345394" y="496080"/>
                  </a:lnTo>
                  <a:lnTo>
                    <a:pt x="302075" y="507974"/>
                  </a:lnTo>
                  <a:lnTo>
                    <a:pt x="256049" y="512099"/>
                  </a:lnTo>
                  <a:close/>
                </a:path>
              </a:pathLst>
            </a:custGeom>
            <a:solidFill>
              <a:srgbClr val="2C6781"/>
            </a:solidFill>
          </p:spPr>
          <p:txBody>
            <a:bodyPr wrap="square" lIns="0" tIns="0" rIns="0" bIns="0" rtlCol="0"/>
            <a:lstStyle/>
            <a:p>
              <a:endParaRPr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9058874" y="4199205"/>
              <a:ext cx="512445" cy="512445"/>
            </a:xfrm>
            <a:custGeom>
              <a:avLst/>
              <a:gdLst/>
              <a:ahLst/>
              <a:cxnLst/>
              <a:rect l="l" t="t" r="r" b="b"/>
              <a:pathLst>
                <a:path w="512445" h="512445">
                  <a:moveTo>
                    <a:pt x="0" y="256049"/>
                  </a:moveTo>
                  <a:lnTo>
                    <a:pt x="4125" y="210024"/>
                  </a:lnTo>
                  <a:lnTo>
                    <a:pt x="16019" y="166705"/>
                  </a:lnTo>
                  <a:lnTo>
                    <a:pt x="34958" y="126816"/>
                  </a:lnTo>
                  <a:lnTo>
                    <a:pt x="60219" y="91080"/>
                  </a:lnTo>
                  <a:lnTo>
                    <a:pt x="91080" y="60219"/>
                  </a:lnTo>
                  <a:lnTo>
                    <a:pt x="126816" y="34958"/>
                  </a:lnTo>
                  <a:lnTo>
                    <a:pt x="166705" y="16019"/>
                  </a:lnTo>
                  <a:lnTo>
                    <a:pt x="210024" y="4125"/>
                  </a:lnTo>
                  <a:lnTo>
                    <a:pt x="256049" y="0"/>
                  </a:lnTo>
                  <a:lnTo>
                    <a:pt x="306235" y="4965"/>
                  </a:lnTo>
                  <a:lnTo>
                    <a:pt x="354035" y="19490"/>
                  </a:lnTo>
                  <a:lnTo>
                    <a:pt x="398106" y="43019"/>
                  </a:lnTo>
                  <a:lnTo>
                    <a:pt x="437104" y="74995"/>
                  </a:lnTo>
                  <a:lnTo>
                    <a:pt x="469080" y="113993"/>
                  </a:lnTo>
                  <a:lnTo>
                    <a:pt x="492609" y="158064"/>
                  </a:lnTo>
                  <a:lnTo>
                    <a:pt x="507134" y="205863"/>
                  </a:lnTo>
                  <a:lnTo>
                    <a:pt x="512099" y="256049"/>
                  </a:lnTo>
                  <a:lnTo>
                    <a:pt x="507974" y="302075"/>
                  </a:lnTo>
                  <a:lnTo>
                    <a:pt x="496080" y="345394"/>
                  </a:lnTo>
                  <a:lnTo>
                    <a:pt x="477141" y="385283"/>
                  </a:lnTo>
                  <a:lnTo>
                    <a:pt x="451880" y="421019"/>
                  </a:lnTo>
                  <a:lnTo>
                    <a:pt x="421019" y="451880"/>
                  </a:lnTo>
                  <a:lnTo>
                    <a:pt x="385283" y="477141"/>
                  </a:lnTo>
                  <a:lnTo>
                    <a:pt x="345394" y="496080"/>
                  </a:lnTo>
                  <a:lnTo>
                    <a:pt x="302075" y="507974"/>
                  </a:lnTo>
                  <a:lnTo>
                    <a:pt x="256049" y="512099"/>
                  </a:lnTo>
                  <a:lnTo>
                    <a:pt x="210024" y="507974"/>
                  </a:lnTo>
                  <a:lnTo>
                    <a:pt x="166705" y="496080"/>
                  </a:lnTo>
                  <a:lnTo>
                    <a:pt x="126816" y="477141"/>
                  </a:lnTo>
                  <a:lnTo>
                    <a:pt x="91080" y="451880"/>
                  </a:lnTo>
                  <a:lnTo>
                    <a:pt x="60219" y="421019"/>
                  </a:lnTo>
                  <a:lnTo>
                    <a:pt x="34958" y="385283"/>
                  </a:lnTo>
                  <a:lnTo>
                    <a:pt x="16019" y="345394"/>
                  </a:lnTo>
                  <a:lnTo>
                    <a:pt x="4125" y="302075"/>
                  </a:lnTo>
                  <a:lnTo>
                    <a:pt x="0" y="256049"/>
                  </a:lnTo>
                  <a:close/>
                </a:path>
              </a:pathLst>
            </a:custGeom>
            <a:ln w="253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1824647" y="3205001"/>
              <a:ext cx="7499984" cy="3384550"/>
            </a:xfrm>
            <a:custGeom>
              <a:avLst/>
              <a:gdLst/>
              <a:ahLst/>
              <a:cxnLst/>
              <a:rect l="l" t="t" r="r" b="b"/>
              <a:pathLst>
                <a:path w="7499984" h="3384550">
                  <a:moveTo>
                    <a:pt x="0" y="1069200"/>
                  </a:moveTo>
                  <a:lnTo>
                    <a:pt x="7499" y="0"/>
                  </a:lnTo>
                </a:path>
                <a:path w="7499984" h="3384550">
                  <a:moveTo>
                    <a:pt x="2489626" y="3384048"/>
                  </a:moveTo>
                  <a:lnTo>
                    <a:pt x="2503126" y="1250448"/>
                  </a:lnTo>
                </a:path>
                <a:path w="7499984" h="3384550">
                  <a:moveTo>
                    <a:pt x="4991029" y="1250391"/>
                  </a:moveTo>
                  <a:lnTo>
                    <a:pt x="4991029" y="47090"/>
                  </a:lnTo>
                </a:path>
                <a:path w="7499984" h="3384550">
                  <a:moveTo>
                    <a:pt x="7486426" y="3384048"/>
                  </a:moveTo>
                  <a:lnTo>
                    <a:pt x="7499926" y="1250448"/>
                  </a:lnTo>
                </a:path>
              </a:pathLst>
            </a:custGeom>
            <a:ln w="28574">
              <a:solidFill>
                <a:srgbClr val="2C6781"/>
              </a:solidFill>
            </a:ln>
          </p:spPr>
          <p:txBody>
            <a:bodyPr wrap="square" lIns="0" tIns="0" rIns="0" bIns="0" rtlCol="0"/>
            <a:lstStyle/>
            <a:p>
              <a:endParaRPr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4418568" y="4919417"/>
            <a:ext cx="2032635" cy="1740220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12700" marR="5080">
              <a:lnSpc>
                <a:spcPts val="2160"/>
              </a:lnSpc>
              <a:spcBef>
                <a:spcPts val="370"/>
              </a:spcBef>
            </a:pP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Seek</a:t>
            </a:r>
            <a:r>
              <a:rPr sz="2000" kern="0" spc="-2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concurrence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on</a:t>
            </a:r>
            <a:r>
              <a:rPr sz="2000" kern="0" spc="-5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vision,</a:t>
            </a:r>
            <a:r>
              <a:rPr sz="2000" kern="0" spc="-5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goals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and</a:t>
            </a:r>
            <a:r>
              <a:rPr sz="2000" kern="0" spc="-2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focus</a:t>
            </a:r>
            <a:r>
              <a:rPr sz="2000" kern="0" spc="-2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areas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based</a:t>
            </a:r>
            <a:r>
              <a:rPr sz="2000" kern="0" spc="-2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on</a:t>
            </a:r>
            <a:r>
              <a:rPr sz="2000" kern="0" spc="-5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spc="-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TPR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Member</a:t>
            </a:r>
            <a:r>
              <a:rPr sz="2000" kern="0" spc="-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survey input</a:t>
            </a:r>
            <a:endParaRPr sz="20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914103" y="3115613"/>
            <a:ext cx="1831339" cy="893834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12700" marR="5080">
              <a:lnSpc>
                <a:spcPts val="2160"/>
              </a:lnSpc>
              <a:spcBef>
                <a:spcPts val="370"/>
              </a:spcBef>
            </a:pP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Provide</a:t>
            </a:r>
            <a:r>
              <a:rPr sz="2000" kern="0" spc="-6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</a:t>
            </a:r>
            <a:r>
              <a:rPr sz="2000" kern="0" spc="-6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status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update</a:t>
            </a:r>
            <a:r>
              <a:rPr sz="2000" kern="0" spc="-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on</a:t>
            </a:r>
            <a:r>
              <a:rPr sz="2000" kern="0" spc="-5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spc="-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TPR </a:t>
            </a:r>
            <a:r>
              <a:rPr sz="20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projects</a:t>
            </a:r>
            <a:endParaRPr sz="20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409489" y="4919404"/>
            <a:ext cx="2134235" cy="1745350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12700" marR="5080">
              <a:lnSpc>
                <a:spcPts val="2160"/>
              </a:lnSpc>
              <a:spcBef>
                <a:spcPts val="370"/>
              </a:spcBef>
            </a:pP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Offer</a:t>
            </a:r>
            <a:r>
              <a:rPr sz="2000" kern="0" spc="-5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ideas</a:t>
            </a:r>
            <a:r>
              <a:rPr sz="2000" kern="0" spc="-5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spc="-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and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seek</a:t>
            </a:r>
            <a:r>
              <a:rPr sz="2000" kern="0" spc="-5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TPR</a:t>
            </a:r>
            <a:r>
              <a:rPr sz="2000" kern="0" spc="-1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guidance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on</a:t>
            </a:r>
            <a:r>
              <a:rPr sz="20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establishing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2050</a:t>
            </a:r>
            <a:r>
              <a:rPr sz="2000" kern="0" spc="-8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RTP</a:t>
            </a:r>
            <a:r>
              <a:rPr sz="2000" kern="0" spc="-1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priority projects</a:t>
            </a:r>
            <a:endParaRPr sz="20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R="26034" algn="r">
              <a:spcBef>
                <a:spcPts val="810"/>
              </a:spcBef>
            </a:pPr>
            <a:r>
              <a:rPr sz="1200" kern="0" spc="-50" dirty="0">
                <a:solidFill>
                  <a:srgbClr val="7F7F7F"/>
                </a:solidFill>
                <a:latin typeface="Trebuchet MS"/>
                <a:cs typeface="Trebuchet MS"/>
              </a:rPr>
              <a:t>2</a:t>
            </a:r>
            <a:endParaRPr sz="12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34287" y="1544551"/>
            <a:ext cx="10801350" cy="878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z="28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Establish</a:t>
            </a:r>
            <a:r>
              <a:rPr sz="2800" kern="0" spc="-5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8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</a:t>
            </a:r>
            <a:r>
              <a:rPr sz="2800" kern="0" spc="-5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8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set</a:t>
            </a:r>
            <a:r>
              <a:rPr sz="2800" kern="0" spc="-5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8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of</a:t>
            </a:r>
            <a:r>
              <a:rPr sz="2800" kern="0" spc="-5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8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guided</a:t>
            </a:r>
            <a:r>
              <a:rPr sz="2800" kern="0" spc="-5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8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conversations</a:t>
            </a:r>
            <a:r>
              <a:rPr sz="2800" kern="0" spc="-5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8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that</a:t>
            </a:r>
            <a:r>
              <a:rPr sz="2800" kern="0" spc="-5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8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will</a:t>
            </a:r>
            <a:r>
              <a:rPr sz="2800" kern="0" spc="-5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8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help</a:t>
            </a:r>
            <a:r>
              <a:rPr sz="2800" kern="0" spc="-5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8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you</a:t>
            </a:r>
            <a:r>
              <a:rPr sz="2800" kern="0" spc="-5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8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(as</a:t>
            </a:r>
            <a:r>
              <a:rPr sz="2800" kern="0" spc="-5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8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</a:t>
            </a:r>
            <a:r>
              <a:rPr sz="2800" kern="0" spc="-10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800" kern="0" spc="-2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TPR) </a:t>
            </a:r>
            <a:r>
              <a:rPr sz="28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develop</a:t>
            </a:r>
            <a:r>
              <a:rPr sz="2800" kern="0" spc="-8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8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your</a:t>
            </a:r>
            <a:r>
              <a:rPr sz="2800" kern="0" spc="-7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8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2050</a:t>
            </a:r>
            <a:r>
              <a:rPr sz="2800" kern="0" spc="-8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8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Regional</a:t>
            </a:r>
            <a:r>
              <a:rPr sz="2800" kern="0" spc="-12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800" kern="0" spc="-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Transportation</a:t>
            </a:r>
            <a:r>
              <a:rPr sz="2800" kern="0" spc="-7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8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Plan</a:t>
            </a:r>
            <a:r>
              <a:rPr sz="2800" kern="0" spc="-8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8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(RTP).</a:t>
            </a:r>
            <a:endParaRPr sz="28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6FD51A2-50FE-939E-0BF0-E2AA7E890766}"/>
              </a:ext>
            </a:extLst>
          </p:cNvPr>
          <p:cNvSpPr txBox="1"/>
          <p:nvPr/>
        </p:nvSpPr>
        <p:spPr>
          <a:xfrm>
            <a:off x="727213" y="519708"/>
            <a:ext cx="460504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UPPER FRONT RANGE</a:t>
            </a:r>
          </a:p>
          <a:p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TRANSPORTATION PLANNING REGION</a:t>
            </a:r>
          </a:p>
          <a:p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REGIONAL PLANNING COMMISSION</a:t>
            </a:r>
          </a:p>
          <a:p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 BOX 758, Greeley, Colorado 80632</a:t>
            </a: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D9F33FCB-3744-DE52-A11C-4A7D089E204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31" y="227966"/>
            <a:ext cx="3082856" cy="1941493"/>
          </a:xfrm>
          <a:prstGeom prst="rect">
            <a:avLst/>
          </a:prstGeom>
          <a:noFill/>
        </p:spPr>
      </p:pic>
      <p:graphicFrame>
        <p:nvGraphicFramePr>
          <p:cNvPr id="8" name="TextBox 3">
            <a:extLst>
              <a:ext uri="{FF2B5EF4-FFF2-40B4-BE49-F238E27FC236}">
                <a16:creationId xmlns:a16="http://schemas.microsoft.com/office/drawing/2014/main" id="{9EFBC942-FEAC-FFDB-1B04-905E113033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59437337"/>
              </p:ext>
            </p:extLst>
          </p:nvPr>
        </p:nvGraphicFramePr>
        <p:xfrm>
          <a:off x="727213" y="2339788"/>
          <a:ext cx="10737574" cy="39703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2696004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87563" y="284073"/>
            <a:ext cx="563816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/>
              <a:t>What</a:t>
            </a:r>
            <a:r>
              <a:rPr spc="-130" dirty="0"/>
              <a:t> </a:t>
            </a:r>
            <a:r>
              <a:rPr dirty="0"/>
              <a:t>We</a:t>
            </a:r>
            <a:r>
              <a:rPr spc="-105" dirty="0"/>
              <a:t> </a:t>
            </a:r>
            <a:r>
              <a:rPr dirty="0"/>
              <a:t>Need</a:t>
            </a:r>
            <a:r>
              <a:rPr spc="-110" dirty="0"/>
              <a:t> </a:t>
            </a:r>
            <a:r>
              <a:rPr dirty="0"/>
              <a:t>From</a:t>
            </a:r>
            <a:r>
              <a:rPr spc="-150" dirty="0"/>
              <a:t> </a:t>
            </a:r>
            <a:r>
              <a:rPr spc="-110" dirty="0"/>
              <a:t>You</a:t>
            </a:r>
            <a:r>
              <a:rPr spc="-135" dirty="0"/>
              <a:t> </a:t>
            </a:r>
            <a:r>
              <a:rPr spc="-20" dirty="0"/>
              <a:t>Today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1417137" y="6428663"/>
            <a:ext cx="10541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kern="0" spc="-50" dirty="0">
                <a:solidFill>
                  <a:srgbClr val="7F7F7F"/>
                </a:solidFill>
                <a:latin typeface="Trebuchet MS"/>
                <a:cs typeface="Trebuchet MS"/>
              </a:rPr>
              <a:t>3</a:t>
            </a:r>
            <a:endParaRPr sz="12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16702" y="1667074"/>
            <a:ext cx="9777095" cy="2616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5310" marR="245110" indent="-563245">
              <a:spcBef>
                <a:spcPts val="100"/>
              </a:spcBef>
              <a:buFont typeface="Arial"/>
              <a:buAutoNum type="arabicPeriod"/>
              <a:tabLst>
                <a:tab pos="575310" algn="l"/>
              </a:tabLst>
            </a:pPr>
            <a:r>
              <a:rPr sz="2500" kern="0" spc="-4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Your</a:t>
            </a:r>
            <a:r>
              <a:rPr sz="2500" kern="0" spc="-5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5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concurrence</a:t>
            </a:r>
            <a:r>
              <a:rPr sz="2500" kern="0" spc="-4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5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(or</a:t>
            </a:r>
            <a:r>
              <a:rPr sz="2500" kern="0" spc="-4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5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changes</a:t>
            </a:r>
            <a:r>
              <a:rPr sz="2500" kern="0" spc="-4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5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to)</a:t>
            </a:r>
            <a:r>
              <a:rPr sz="2500" kern="0" spc="-4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5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the</a:t>
            </a:r>
            <a:r>
              <a:rPr sz="2500" kern="0" spc="-4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5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revised</a:t>
            </a:r>
            <a:r>
              <a:rPr sz="2500" kern="0" spc="-4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5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vision,</a:t>
            </a:r>
            <a:r>
              <a:rPr sz="2500" kern="0" spc="-4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5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goals,</a:t>
            </a:r>
            <a:r>
              <a:rPr sz="2500" kern="0" spc="-4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500" kern="0" spc="-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and </a:t>
            </a:r>
            <a:r>
              <a:rPr sz="25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focus</a:t>
            </a:r>
            <a:r>
              <a:rPr sz="2500" kern="0" spc="-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5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areas</a:t>
            </a:r>
            <a:endParaRPr sz="25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575310" marR="840105" indent="-563245">
              <a:spcBef>
                <a:spcPts val="1200"/>
              </a:spcBef>
              <a:buFont typeface="Arial"/>
              <a:buAutoNum type="arabicPeriod"/>
              <a:tabLst>
                <a:tab pos="575310" algn="l"/>
              </a:tabLst>
            </a:pPr>
            <a:r>
              <a:rPr sz="25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Decisions</a:t>
            </a:r>
            <a:r>
              <a:rPr sz="2500" kern="0" spc="-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5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on</a:t>
            </a:r>
            <a:r>
              <a:rPr sz="2500" kern="0" spc="-2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5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the</a:t>
            </a:r>
            <a:r>
              <a:rPr sz="2500" kern="0" spc="-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5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approach</a:t>
            </a:r>
            <a:r>
              <a:rPr sz="2500" kern="0" spc="-2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5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that</a:t>
            </a:r>
            <a:r>
              <a:rPr sz="2500" kern="0" spc="-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5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should</a:t>
            </a:r>
            <a:r>
              <a:rPr sz="2500" kern="0" spc="-2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5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be</a:t>
            </a:r>
            <a:r>
              <a:rPr sz="2500" kern="0" spc="-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5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used</a:t>
            </a:r>
            <a:r>
              <a:rPr sz="2500" kern="0" spc="-2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5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to</a:t>
            </a:r>
            <a:r>
              <a:rPr sz="2500" kern="0" spc="-2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5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establish </a:t>
            </a:r>
            <a:r>
              <a:rPr sz="25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priority</a:t>
            </a:r>
            <a:r>
              <a:rPr sz="2500" kern="0" spc="-4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5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projects</a:t>
            </a:r>
            <a:r>
              <a:rPr sz="2500" kern="0" spc="-4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5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for</a:t>
            </a:r>
            <a:r>
              <a:rPr sz="2500" kern="0" spc="-4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5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2050</a:t>
            </a:r>
            <a:r>
              <a:rPr sz="2500" kern="0" spc="-4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500" kern="0" spc="-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RTP</a:t>
            </a:r>
            <a:endParaRPr sz="25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1419860" marR="5080" lvl="1" indent="-410209">
              <a:spcBef>
                <a:spcPts val="1200"/>
              </a:spcBef>
              <a:buFont typeface="Arial"/>
              <a:buChar char="•"/>
              <a:tabLst>
                <a:tab pos="1419860" algn="l"/>
              </a:tabLst>
            </a:pPr>
            <a:r>
              <a:rPr sz="25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Selected</a:t>
            </a:r>
            <a:r>
              <a:rPr sz="2500"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5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approach</a:t>
            </a:r>
            <a:r>
              <a:rPr sz="2500" kern="0" spc="-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5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will</a:t>
            </a:r>
            <a:r>
              <a:rPr sz="2500"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5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be</a:t>
            </a:r>
            <a:r>
              <a:rPr sz="2500" kern="0" spc="-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5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executed</a:t>
            </a:r>
            <a:r>
              <a:rPr sz="2500"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5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between</a:t>
            </a:r>
            <a:r>
              <a:rPr sz="2500" kern="0" spc="-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5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now</a:t>
            </a:r>
            <a:r>
              <a:rPr sz="2500" kern="0" spc="-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5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and</a:t>
            </a:r>
            <a:r>
              <a:rPr sz="2500" kern="0" spc="-8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500" kern="0" spc="-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TPR </a:t>
            </a:r>
            <a:r>
              <a:rPr sz="25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Meeting</a:t>
            </a:r>
            <a:r>
              <a:rPr sz="2500" kern="0" spc="-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5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#3</a:t>
            </a:r>
            <a:r>
              <a:rPr sz="2500" kern="0" spc="-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5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(March</a:t>
            </a:r>
            <a:r>
              <a:rPr sz="2500" kern="0" spc="-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5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6,</a:t>
            </a:r>
            <a:r>
              <a:rPr sz="2500" kern="0" spc="-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5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2025)</a:t>
            </a:r>
            <a:endParaRPr sz="25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8924" y="-71049"/>
            <a:ext cx="11778298" cy="917767"/>
          </a:xfrm>
          <a:prstGeom prst="rect">
            <a:avLst/>
          </a:prstGeom>
        </p:spPr>
        <p:txBody>
          <a:bodyPr vert="horz" wrap="square" lIns="0" tIns="299291" rIns="0" bIns="0" rtlCol="0">
            <a:spAutoFit/>
          </a:bodyPr>
          <a:lstStyle/>
          <a:p>
            <a:pPr marL="4036695">
              <a:spcBef>
                <a:spcPts val="100"/>
              </a:spcBef>
            </a:pPr>
            <a:r>
              <a:rPr sz="4000" dirty="0"/>
              <a:t>Plan</a:t>
            </a:r>
            <a:r>
              <a:rPr sz="4000" spc="-20" dirty="0"/>
              <a:t> </a:t>
            </a:r>
            <a:r>
              <a:rPr sz="4000" spc="-10" dirty="0"/>
              <a:t>Development</a:t>
            </a:r>
            <a:endParaRPr sz="4000"/>
          </a:p>
        </p:txBody>
      </p:sp>
      <p:grpSp>
        <p:nvGrpSpPr>
          <p:cNvPr id="3" name="object 3"/>
          <p:cNvGrpSpPr/>
          <p:nvPr/>
        </p:nvGrpSpPr>
        <p:grpSpPr>
          <a:xfrm>
            <a:off x="3947300" y="1946388"/>
            <a:ext cx="4015740" cy="2783205"/>
            <a:chOff x="3940950" y="1946387"/>
            <a:chExt cx="4015740" cy="278320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40950" y="1946387"/>
              <a:ext cx="2161824" cy="277267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40011" y="2001125"/>
              <a:ext cx="2116088" cy="2727850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069163" y="2005483"/>
            <a:ext cx="1813828" cy="269612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019299" y="2006088"/>
            <a:ext cx="2161824" cy="2732194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-6350" y="4847024"/>
            <a:ext cx="12204700" cy="1542415"/>
            <a:chOff x="-12700" y="4847023"/>
            <a:chExt cx="12204700" cy="1542415"/>
          </a:xfrm>
        </p:grpSpPr>
        <p:sp>
          <p:nvSpPr>
            <p:cNvPr id="9" name="object 9"/>
            <p:cNvSpPr/>
            <p:nvPr/>
          </p:nvSpPr>
          <p:spPr>
            <a:xfrm>
              <a:off x="0" y="4859723"/>
              <a:ext cx="12179300" cy="1517015"/>
            </a:xfrm>
            <a:custGeom>
              <a:avLst/>
              <a:gdLst/>
              <a:ahLst/>
              <a:cxnLst/>
              <a:rect l="l" t="t" r="r" b="b"/>
              <a:pathLst>
                <a:path w="12179300" h="1517014">
                  <a:moveTo>
                    <a:pt x="11430749" y="1516499"/>
                  </a:moveTo>
                  <a:lnTo>
                    <a:pt x="11430749" y="1137374"/>
                  </a:lnTo>
                  <a:lnTo>
                    <a:pt x="0" y="1137374"/>
                  </a:lnTo>
                  <a:lnTo>
                    <a:pt x="0" y="379124"/>
                  </a:lnTo>
                  <a:lnTo>
                    <a:pt x="11430749" y="379124"/>
                  </a:lnTo>
                  <a:lnTo>
                    <a:pt x="11430749" y="0"/>
                  </a:lnTo>
                  <a:lnTo>
                    <a:pt x="12179299" y="748550"/>
                  </a:lnTo>
                  <a:lnTo>
                    <a:pt x="12179299" y="767949"/>
                  </a:lnTo>
                  <a:lnTo>
                    <a:pt x="11430749" y="1516499"/>
                  </a:lnTo>
                  <a:close/>
                </a:path>
              </a:pathLst>
            </a:custGeom>
            <a:solidFill>
              <a:srgbClr val="2C6781"/>
            </a:solidFill>
          </p:spPr>
          <p:txBody>
            <a:bodyPr wrap="square" lIns="0" tIns="0" rIns="0" bIns="0" rtlCol="0"/>
            <a:lstStyle/>
            <a:p>
              <a:endParaRPr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0" y="4859723"/>
              <a:ext cx="12179300" cy="1517015"/>
            </a:xfrm>
            <a:custGeom>
              <a:avLst/>
              <a:gdLst/>
              <a:ahLst/>
              <a:cxnLst/>
              <a:rect l="l" t="t" r="r" b="b"/>
              <a:pathLst>
                <a:path w="12179300" h="1517014">
                  <a:moveTo>
                    <a:pt x="12179299" y="767949"/>
                  </a:moveTo>
                  <a:lnTo>
                    <a:pt x="11430749" y="1516499"/>
                  </a:lnTo>
                  <a:lnTo>
                    <a:pt x="11430749" y="1137374"/>
                  </a:lnTo>
                  <a:lnTo>
                    <a:pt x="0" y="1137374"/>
                  </a:lnTo>
                  <a:lnTo>
                    <a:pt x="0" y="379124"/>
                  </a:lnTo>
                  <a:lnTo>
                    <a:pt x="11430749" y="379124"/>
                  </a:lnTo>
                  <a:lnTo>
                    <a:pt x="11430749" y="0"/>
                  </a:lnTo>
                  <a:lnTo>
                    <a:pt x="12179299" y="748550"/>
                  </a:lnTo>
                </a:path>
              </a:pathLst>
            </a:custGeom>
            <a:ln w="25399">
              <a:solidFill>
                <a:srgbClr val="2C6781"/>
              </a:solidFill>
            </a:ln>
          </p:spPr>
          <p:txBody>
            <a:bodyPr wrap="square" lIns="0" tIns="0" rIns="0" bIns="0" rtlCol="0"/>
            <a:lstStyle/>
            <a:p>
              <a:endParaRPr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4293004" y="5274565"/>
            <a:ext cx="3155950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61670" marR="5080" indent="-649605">
              <a:spcBef>
                <a:spcPts val="100"/>
              </a:spcBef>
            </a:pPr>
            <a:r>
              <a:rPr sz="2100" b="1" kern="0" spc="-10" dirty="0">
                <a:solidFill>
                  <a:srgbClr val="FFFFFF"/>
                </a:solidFill>
                <a:latin typeface="Trebuchet MS"/>
                <a:cs typeface="Trebuchet MS"/>
              </a:rPr>
              <a:t>Statewide</a:t>
            </a:r>
            <a:r>
              <a:rPr sz="2100" b="1" kern="0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b="1" kern="0" spc="-25" dirty="0">
                <a:solidFill>
                  <a:srgbClr val="FFFFFF"/>
                </a:solidFill>
                <a:latin typeface="Trebuchet MS"/>
                <a:cs typeface="Trebuchet MS"/>
              </a:rPr>
              <a:t>Transportation </a:t>
            </a:r>
            <a:r>
              <a:rPr sz="2100" b="1" kern="0" dirty="0">
                <a:solidFill>
                  <a:srgbClr val="FFFFFF"/>
                </a:solidFill>
                <a:latin typeface="Trebuchet MS"/>
                <a:cs typeface="Trebuchet MS"/>
              </a:rPr>
              <a:t>&amp;</a:t>
            </a:r>
            <a:r>
              <a:rPr sz="2100" b="1" kern="0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b="1" kern="0" spc="-35" dirty="0">
                <a:solidFill>
                  <a:srgbClr val="FFFFFF"/>
                </a:solidFill>
                <a:latin typeface="Trebuchet MS"/>
                <a:cs typeface="Trebuchet MS"/>
              </a:rPr>
              <a:t>Transit</a:t>
            </a:r>
            <a:r>
              <a:rPr sz="2100" b="1" kern="0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b="1" kern="0" spc="-10" dirty="0">
                <a:solidFill>
                  <a:srgbClr val="FFFFFF"/>
                </a:solidFill>
                <a:latin typeface="Trebuchet MS"/>
                <a:cs typeface="Trebuchet MS"/>
              </a:rPr>
              <a:t>Plans</a:t>
            </a:r>
            <a:endParaRPr sz="21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204233" y="5434586"/>
            <a:ext cx="181165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100" b="1" kern="0" dirty="0">
                <a:solidFill>
                  <a:srgbClr val="FFFFFF"/>
                </a:solidFill>
                <a:latin typeface="Trebuchet MS"/>
                <a:cs typeface="Trebuchet MS"/>
              </a:rPr>
              <a:t>Regional</a:t>
            </a:r>
            <a:r>
              <a:rPr sz="2100" b="1" kern="0" spc="-1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b="1" kern="0" spc="-10" dirty="0">
                <a:solidFill>
                  <a:srgbClr val="FFFFFF"/>
                </a:solidFill>
                <a:latin typeface="Trebuchet MS"/>
                <a:cs typeface="Trebuchet MS"/>
              </a:rPr>
              <a:t>Plans</a:t>
            </a:r>
            <a:endParaRPr sz="21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227597" y="5397475"/>
            <a:ext cx="159893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100" b="1" kern="0" spc="-10" dirty="0">
                <a:solidFill>
                  <a:srgbClr val="FFFFFF"/>
                </a:solidFill>
                <a:latin typeface="Trebuchet MS"/>
                <a:cs typeface="Trebuchet MS"/>
              </a:rPr>
              <a:t>10-</a:t>
            </a:r>
            <a:r>
              <a:rPr sz="2100" b="1" kern="0" spc="-25" dirty="0">
                <a:solidFill>
                  <a:srgbClr val="FFFFFF"/>
                </a:solidFill>
                <a:latin typeface="Trebuchet MS"/>
                <a:cs typeface="Trebuchet MS"/>
              </a:rPr>
              <a:t>Year</a:t>
            </a:r>
            <a:r>
              <a:rPr sz="2100" b="1" kern="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b="1" kern="0" spc="-20" dirty="0">
                <a:solidFill>
                  <a:srgbClr val="FFFFFF"/>
                </a:solidFill>
                <a:latin typeface="Trebuchet MS"/>
                <a:cs typeface="Trebuchet MS"/>
              </a:rPr>
              <a:t>Plan</a:t>
            </a:r>
            <a:endParaRPr sz="21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321342" y="5397488"/>
            <a:ext cx="143764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100" b="1" kern="0" spc="-10" dirty="0">
                <a:solidFill>
                  <a:srgbClr val="FFFFFF"/>
                </a:solidFill>
                <a:latin typeface="Trebuchet MS"/>
                <a:cs typeface="Trebuchet MS"/>
              </a:rPr>
              <a:t>4-</a:t>
            </a:r>
            <a:r>
              <a:rPr sz="2100" b="1" kern="0" spc="-25" dirty="0">
                <a:solidFill>
                  <a:srgbClr val="FFFFFF"/>
                </a:solidFill>
                <a:latin typeface="Trebuchet MS"/>
                <a:cs typeface="Trebuchet MS"/>
              </a:rPr>
              <a:t>Year</a:t>
            </a:r>
            <a:r>
              <a:rPr sz="2100" b="1" kern="0" spc="-114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b="1" kern="0" spc="-20" dirty="0">
                <a:solidFill>
                  <a:srgbClr val="FFFFFF"/>
                </a:solidFill>
                <a:latin typeface="Trebuchet MS"/>
                <a:cs typeface="Trebuchet MS"/>
              </a:rPr>
              <a:t>STIP</a:t>
            </a:r>
            <a:endParaRPr sz="21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240647" y="6107038"/>
            <a:ext cx="6268085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2045335" algn="l"/>
                <a:tab pos="2408555" algn="l"/>
              </a:tabLst>
            </a:pPr>
            <a:r>
              <a:rPr sz="1900" b="1" kern="0" dirty="0">
                <a:solidFill>
                  <a:srgbClr val="E47200"/>
                </a:solidFill>
                <a:latin typeface="Trebuchet MS"/>
                <a:cs typeface="Trebuchet MS"/>
              </a:rPr>
              <a:t>Data</a:t>
            </a:r>
            <a:r>
              <a:rPr sz="1900" b="1" kern="0" spc="-60" dirty="0">
                <a:solidFill>
                  <a:srgbClr val="E47200"/>
                </a:solidFill>
                <a:latin typeface="Trebuchet MS"/>
                <a:cs typeface="Trebuchet MS"/>
              </a:rPr>
              <a:t> </a:t>
            </a:r>
            <a:r>
              <a:rPr sz="1900" b="1" kern="0" spc="-10" dirty="0">
                <a:solidFill>
                  <a:srgbClr val="E47200"/>
                </a:solidFill>
                <a:latin typeface="Trebuchet MS"/>
                <a:cs typeface="Trebuchet MS"/>
              </a:rPr>
              <a:t>Integration</a:t>
            </a:r>
            <a:r>
              <a:rPr sz="1900" b="1" kern="0" dirty="0">
                <a:solidFill>
                  <a:srgbClr val="E47200"/>
                </a:solidFill>
                <a:latin typeface="Trebuchet MS"/>
                <a:cs typeface="Trebuchet MS"/>
              </a:rPr>
              <a:t>	</a:t>
            </a:r>
            <a:r>
              <a:rPr sz="1900" b="1" kern="0" spc="-50" dirty="0">
                <a:solidFill>
                  <a:srgbClr val="E47200"/>
                </a:solidFill>
                <a:latin typeface="Trebuchet MS"/>
                <a:cs typeface="Trebuchet MS"/>
              </a:rPr>
              <a:t>●</a:t>
            </a:r>
            <a:r>
              <a:rPr sz="1900" b="1" kern="0" dirty="0">
                <a:solidFill>
                  <a:srgbClr val="E47200"/>
                </a:solidFill>
                <a:latin typeface="Trebuchet MS"/>
                <a:cs typeface="Trebuchet MS"/>
              </a:rPr>
              <a:t>	Stakeholder</a:t>
            </a:r>
            <a:r>
              <a:rPr sz="1900" b="1" kern="0" spc="-55" dirty="0">
                <a:solidFill>
                  <a:srgbClr val="E47200"/>
                </a:solidFill>
                <a:latin typeface="Trebuchet MS"/>
                <a:cs typeface="Trebuchet MS"/>
              </a:rPr>
              <a:t> </a:t>
            </a:r>
            <a:r>
              <a:rPr sz="1900" b="1" kern="0" dirty="0">
                <a:solidFill>
                  <a:srgbClr val="E47200"/>
                </a:solidFill>
                <a:latin typeface="Trebuchet MS"/>
                <a:cs typeface="Trebuchet MS"/>
              </a:rPr>
              <a:t>and</a:t>
            </a:r>
            <a:r>
              <a:rPr sz="1900" b="1" kern="0" spc="-55" dirty="0">
                <a:solidFill>
                  <a:srgbClr val="E47200"/>
                </a:solidFill>
                <a:latin typeface="Trebuchet MS"/>
                <a:cs typeface="Trebuchet MS"/>
              </a:rPr>
              <a:t> </a:t>
            </a:r>
            <a:r>
              <a:rPr sz="1900" b="1" kern="0" spc="-10" dirty="0">
                <a:solidFill>
                  <a:srgbClr val="E47200"/>
                </a:solidFill>
                <a:latin typeface="Trebuchet MS"/>
                <a:cs typeface="Trebuchet MS"/>
              </a:rPr>
              <a:t>Community</a:t>
            </a:r>
            <a:r>
              <a:rPr sz="1900" b="1" kern="0" spc="-50" dirty="0">
                <a:solidFill>
                  <a:srgbClr val="E47200"/>
                </a:solidFill>
                <a:latin typeface="Trebuchet MS"/>
                <a:cs typeface="Trebuchet MS"/>
              </a:rPr>
              <a:t> </a:t>
            </a:r>
            <a:r>
              <a:rPr sz="1900" b="1" kern="0" spc="-10" dirty="0">
                <a:solidFill>
                  <a:srgbClr val="E47200"/>
                </a:solidFill>
                <a:latin typeface="Trebuchet MS"/>
                <a:cs typeface="Trebuchet MS"/>
              </a:rPr>
              <a:t>Input</a:t>
            </a:r>
            <a:endParaRPr sz="19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6374" y="1934279"/>
            <a:ext cx="3829050" cy="2799715"/>
            <a:chOff x="24" y="1934278"/>
            <a:chExt cx="3829050" cy="2799715"/>
          </a:xfrm>
        </p:grpSpPr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" y="1934278"/>
              <a:ext cx="2161823" cy="279965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67149" y="1942392"/>
              <a:ext cx="2161823" cy="279057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8924" y="-71049"/>
            <a:ext cx="11778298" cy="1217508"/>
          </a:xfrm>
          <a:prstGeom prst="rect">
            <a:avLst/>
          </a:prstGeom>
        </p:spPr>
        <p:txBody>
          <a:bodyPr vert="horz" wrap="square" lIns="0" tIns="352293" rIns="0" bIns="0" rtlCol="0">
            <a:spAutoFit/>
          </a:bodyPr>
          <a:lstStyle/>
          <a:p>
            <a:pPr marL="7480300">
              <a:spcBef>
                <a:spcPts val="100"/>
              </a:spcBef>
            </a:pPr>
            <a:r>
              <a:rPr spc="-10" dirty="0"/>
              <a:t>Policy</a:t>
            </a:r>
            <a:r>
              <a:rPr spc="-150" dirty="0"/>
              <a:t> </a:t>
            </a:r>
            <a:r>
              <a:rPr dirty="0"/>
              <a:t>Directive</a:t>
            </a:r>
            <a:r>
              <a:rPr spc="-145" dirty="0"/>
              <a:t> </a:t>
            </a:r>
            <a:r>
              <a:rPr dirty="0"/>
              <a:t>(PD)</a:t>
            </a:r>
            <a:r>
              <a:rPr spc="-145" dirty="0"/>
              <a:t> </a:t>
            </a:r>
            <a:r>
              <a:rPr spc="-25" dirty="0"/>
              <a:t>14</a:t>
            </a:r>
          </a:p>
          <a:p>
            <a:pPr marL="3689350">
              <a:spcBef>
                <a:spcPts val="30"/>
              </a:spcBef>
            </a:pPr>
            <a:r>
              <a:rPr sz="2400" dirty="0"/>
              <a:t>Guiding</a:t>
            </a:r>
            <a:r>
              <a:rPr sz="2400" spc="-85" dirty="0"/>
              <a:t> </a:t>
            </a:r>
            <a:r>
              <a:rPr sz="2400" spc="-10" dirty="0"/>
              <a:t>Principles</a:t>
            </a:r>
            <a:r>
              <a:rPr sz="2400" spc="-80" dirty="0"/>
              <a:t> </a:t>
            </a:r>
            <a:r>
              <a:rPr sz="2400" dirty="0"/>
              <a:t>for</a:t>
            </a:r>
            <a:r>
              <a:rPr sz="2400" spc="-80" dirty="0"/>
              <a:t> </a:t>
            </a:r>
            <a:r>
              <a:rPr sz="2400" dirty="0"/>
              <a:t>Plan</a:t>
            </a:r>
            <a:r>
              <a:rPr sz="2400" spc="-85" dirty="0"/>
              <a:t> </a:t>
            </a:r>
            <a:r>
              <a:rPr sz="2400" spc="-10" dirty="0"/>
              <a:t>Development</a:t>
            </a:r>
            <a:r>
              <a:rPr sz="2400" spc="-80" dirty="0"/>
              <a:t> </a:t>
            </a:r>
            <a:r>
              <a:rPr sz="2400" dirty="0"/>
              <a:t>&amp;</a:t>
            </a:r>
            <a:r>
              <a:rPr sz="2400" spc="-80" dirty="0"/>
              <a:t> </a:t>
            </a:r>
            <a:r>
              <a:rPr sz="2400" spc="-10" dirty="0"/>
              <a:t>Implementation</a:t>
            </a:r>
            <a:endParaRPr sz="24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6487" y="1505886"/>
            <a:ext cx="842359" cy="112835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403485" y="1655181"/>
            <a:ext cx="1669414" cy="836294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marL="12700" marR="5080" indent="494030" algn="r">
              <a:lnSpc>
                <a:spcPts val="2050"/>
              </a:lnSpc>
              <a:spcBef>
                <a:spcPts val="360"/>
              </a:spcBef>
            </a:pPr>
            <a:r>
              <a:rPr sz="1900" b="1" kern="0" spc="-10" dirty="0">
                <a:solidFill>
                  <a:srgbClr val="E47200"/>
                </a:solidFill>
                <a:latin typeface="Trebuchet MS"/>
                <a:cs typeface="Trebuchet MS"/>
              </a:rPr>
              <a:t>Advancing </a:t>
            </a:r>
            <a:r>
              <a:rPr sz="1900" b="1" kern="0" spc="-30" dirty="0">
                <a:solidFill>
                  <a:srgbClr val="E47200"/>
                </a:solidFill>
                <a:latin typeface="Trebuchet MS"/>
                <a:cs typeface="Trebuchet MS"/>
              </a:rPr>
              <a:t>Transportation</a:t>
            </a:r>
            <a:endParaRPr sz="19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R="5080" algn="r">
              <a:lnSpc>
                <a:spcPts val="2025"/>
              </a:lnSpc>
            </a:pPr>
            <a:r>
              <a:rPr sz="1900" b="1" kern="0" spc="-10" dirty="0">
                <a:solidFill>
                  <a:srgbClr val="E47200"/>
                </a:solidFill>
                <a:latin typeface="Trebuchet MS"/>
                <a:cs typeface="Trebuchet MS"/>
              </a:rPr>
              <a:t>Safety</a:t>
            </a:r>
            <a:endParaRPr sz="19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174657" y="1600200"/>
            <a:ext cx="9011285" cy="944489"/>
          </a:xfrm>
          <a:prstGeom prst="rect">
            <a:avLst/>
          </a:prstGeom>
          <a:solidFill>
            <a:srgbClr val="E47200"/>
          </a:solidFill>
        </p:spPr>
        <p:txBody>
          <a:bodyPr vert="horz" wrap="square" lIns="0" tIns="66675" rIns="0" bIns="0" rtlCol="0">
            <a:spAutoFit/>
          </a:bodyPr>
          <a:lstStyle/>
          <a:p>
            <a:pPr marL="114300" marR="833119">
              <a:spcBef>
                <a:spcPts val="525"/>
              </a:spcBef>
            </a:pPr>
            <a:r>
              <a:rPr sz="1900" kern="0" dirty="0">
                <a:solidFill>
                  <a:srgbClr val="FFFFFF"/>
                </a:solidFill>
                <a:latin typeface="Trebuchet MS"/>
                <a:cs typeface="Trebuchet MS"/>
              </a:rPr>
              <a:t>No</a:t>
            </a:r>
            <a:r>
              <a:rPr sz="1900" kern="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900" kern="0" dirty="0">
                <a:solidFill>
                  <a:srgbClr val="FFFFFF"/>
                </a:solidFill>
                <a:latin typeface="Trebuchet MS"/>
                <a:cs typeface="Trebuchet MS"/>
              </a:rPr>
              <a:t>matter</a:t>
            </a:r>
            <a:r>
              <a:rPr sz="1900" kern="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900" kern="0" dirty="0">
                <a:solidFill>
                  <a:srgbClr val="FFFFFF"/>
                </a:solidFill>
                <a:latin typeface="Trebuchet MS"/>
                <a:cs typeface="Trebuchet MS"/>
              </a:rPr>
              <a:t>where</a:t>
            </a:r>
            <a:r>
              <a:rPr sz="1900" kern="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900" kern="0" dirty="0">
                <a:solidFill>
                  <a:srgbClr val="FFFFFF"/>
                </a:solidFill>
                <a:latin typeface="Trebuchet MS"/>
                <a:cs typeface="Trebuchet MS"/>
              </a:rPr>
              <a:t>you’re</a:t>
            </a:r>
            <a:r>
              <a:rPr sz="1900" kern="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900" kern="0" dirty="0">
                <a:solidFill>
                  <a:srgbClr val="FFFFFF"/>
                </a:solidFill>
                <a:latin typeface="Trebuchet MS"/>
                <a:cs typeface="Trebuchet MS"/>
              </a:rPr>
              <a:t>going</a:t>
            </a:r>
            <a:r>
              <a:rPr sz="1900" kern="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900" kern="0" dirty="0">
                <a:solidFill>
                  <a:srgbClr val="FFFFFF"/>
                </a:solidFill>
                <a:latin typeface="Trebuchet MS"/>
                <a:cs typeface="Trebuchet MS"/>
              </a:rPr>
              <a:t>or</a:t>
            </a:r>
            <a:r>
              <a:rPr sz="1900" kern="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900" kern="0" dirty="0">
                <a:solidFill>
                  <a:srgbClr val="FFFFFF"/>
                </a:solidFill>
                <a:latin typeface="Trebuchet MS"/>
                <a:cs typeface="Trebuchet MS"/>
              </a:rPr>
              <a:t>how</a:t>
            </a:r>
            <a:r>
              <a:rPr sz="1900" kern="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900" kern="0" dirty="0">
                <a:solidFill>
                  <a:srgbClr val="FFFFFF"/>
                </a:solidFill>
                <a:latin typeface="Trebuchet MS"/>
                <a:cs typeface="Trebuchet MS"/>
              </a:rPr>
              <a:t>you’re</a:t>
            </a:r>
            <a:r>
              <a:rPr sz="1900" kern="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900" kern="0" dirty="0">
                <a:solidFill>
                  <a:srgbClr val="FFFFFF"/>
                </a:solidFill>
                <a:latin typeface="Trebuchet MS"/>
                <a:cs typeface="Trebuchet MS"/>
              </a:rPr>
              <a:t>getting</a:t>
            </a:r>
            <a:r>
              <a:rPr sz="1900" kern="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900" kern="0" dirty="0">
                <a:solidFill>
                  <a:srgbClr val="FFFFFF"/>
                </a:solidFill>
                <a:latin typeface="Trebuchet MS"/>
                <a:cs typeface="Trebuchet MS"/>
              </a:rPr>
              <a:t>there,</a:t>
            </a:r>
            <a:r>
              <a:rPr sz="1900" kern="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900" kern="0" dirty="0">
                <a:solidFill>
                  <a:srgbClr val="FFFFFF"/>
                </a:solidFill>
                <a:latin typeface="Trebuchet MS"/>
                <a:cs typeface="Trebuchet MS"/>
              </a:rPr>
              <a:t>Colorado</a:t>
            </a:r>
            <a:r>
              <a:rPr sz="1900" kern="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900" kern="0" spc="-25" dirty="0">
                <a:solidFill>
                  <a:srgbClr val="FFFFFF"/>
                </a:solidFill>
                <a:latin typeface="Trebuchet MS"/>
                <a:cs typeface="Trebuchet MS"/>
              </a:rPr>
              <a:t>is </a:t>
            </a:r>
            <a:r>
              <a:rPr sz="1900" kern="0" dirty="0">
                <a:solidFill>
                  <a:srgbClr val="FFFFFF"/>
                </a:solidFill>
                <a:latin typeface="Trebuchet MS"/>
                <a:cs typeface="Trebuchet MS"/>
              </a:rPr>
              <a:t>committed</a:t>
            </a:r>
            <a:r>
              <a:rPr sz="1900" kern="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900" kern="0" dirty="0">
                <a:solidFill>
                  <a:srgbClr val="FFFFFF"/>
                </a:solidFill>
                <a:latin typeface="Trebuchet MS"/>
                <a:cs typeface="Trebuchet MS"/>
              </a:rPr>
              <a:t>to</a:t>
            </a:r>
            <a:r>
              <a:rPr sz="1900" kern="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900" kern="0" dirty="0">
                <a:solidFill>
                  <a:srgbClr val="FFFFFF"/>
                </a:solidFill>
                <a:latin typeface="Trebuchet MS"/>
                <a:cs typeface="Trebuchet MS"/>
              </a:rPr>
              <a:t>providing</a:t>
            </a:r>
            <a:r>
              <a:rPr sz="1900" kern="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900" kern="0" dirty="0">
                <a:solidFill>
                  <a:srgbClr val="FFFFFF"/>
                </a:solidFill>
                <a:latin typeface="Trebuchet MS"/>
                <a:cs typeface="Trebuchet MS"/>
              </a:rPr>
              <a:t>you</a:t>
            </a:r>
            <a:r>
              <a:rPr sz="1900" kern="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900" kern="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900" kern="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900" kern="0" dirty="0">
                <a:solidFill>
                  <a:srgbClr val="FFFFFF"/>
                </a:solidFill>
                <a:latin typeface="Trebuchet MS"/>
                <a:cs typeface="Trebuchet MS"/>
              </a:rPr>
              <a:t>safe</a:t>
            </a:r>
            <a:r>
              <a:rPr sz="1900" kern="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900" kern="0" dirty="0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sz="1900" kern="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900" kern="0" dirty="0">
                <a:solidFill>
                  <a:srgbClr val="FFFFFF"/>
                </a:solidFill>
                <a:latin typeface="Trebuchet MS"/>
                <a:cs typeface="Trebuchet MS"/>
              </a:rPr>
              <a:t>efficient</a:t>
            </a:r>
            <a:r>
              <a:rPr sz="1900" kern="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900" kern="0" spc="-10" dirty="0">
                <a:solidFill>
                  <a:srgbClr val="FFFFFF"/>
                </a:solidFill>
                <a:latin typeface="Trebuchet MS"/>
                <a:cs typeface="Trebuchet MS"/>
              </a:rPr>
              <a:t>transportation</a:t>
            </a:r>
            <a:r>
              <a:rPr sz="1900" kern="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900" kern="0" dirty="0">
                <a:solidFill>
                  <a:srgbClr val="FFFFFF"/>
                </a:solidFill>
                <a:latin typeface="Trebuchet MS"/>
                <a:cs typeface="Trebuchet MS"/>
              </a:rPr>
              <a:t>network</a:t>
            </a:r>
            <a:r>
              <a:rPr sz="1900" kern="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900" kern="0" spc="-25" dirty="0">
                <a:solidFill>
                  <a:srgbClr val="FFFFFF"/>
                </a:solidFill>
                <a:latin typeface="Trebuchet MS"/>
                <a:cs typeface="Trebuchet MS"/>
              </a:rPr>
              <a:t>so </a:t>
            </a:r>
            <a:r>
              <a:rPr sz="1900" kern="0" dirty="0">
                <a:solidFill>
                  <a:srgbClr val="FFFFFF"/>
                </a:solidFill>
                <a:latin typeface="Trebuchet MS"/>
                <a:cs typeface="Trebuchet MS"/>
              </a:rPr>
              <a:t>you</a:t>
            </a:r>
            <a:r>
              <a:rPr sz="1900" kern="0" spc="-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900" kern="0" dirty="0">
                <a:solidFill>
                  <a:srgbClr val="FFFFFF"/>
                </a:solidFill>
                <a:latin typeface="Trebuchet MS"/>
                <a:cs typeface="Trebuchet MS"/>
              </a:rPr>
              <a:t>arrive</a:t>
            </a:r>
            <a:r>
              <a:rPr sz="1900" kern="0" spc="-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900" kern="0" dirty="0">
                <a:solidFill>
                  <a:srgbClr val="FFFFFF"/>
                </a:solidFill>
                <a:latin typeface="Trebuchet MS"/>
                <a:cs typeface="Trebuchet MS"/>
              </a:rPr>
              <a:t>at</a:t>
            </a:r>
            <a:r>
              <a:rPr sz="1900" kern="0" spc="-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900" kern="0" dirty="0">
                <a:solidFill>
                  <a:srgbClr val="FFFFFF"/>
                </a:solidFill>
                <a:latin typeface="Trebuchet MS"/>
                <a:cs typeface="Trebuchet MS"/>
              </a:rPr>
              <a:t>your</a:t>
            </a:r>
            <a:r>
              <a:rPr sz="1900" kern="0" spc="-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900" kern="0" spc="-10" dirty="0">
                <a:solidFill>
                  <a:srgbClr val="FFFFFF"/>
                </a:solidFill>
                <a:latin typeface="Trebuchet MS"/>
                <a:cs typeface="Trebuchet MS"/>
              </a:rPr>
              <a:t>destination</a:t>
            </a:r>
            <a:r>
              <a:rPr sz="1900" kern="0" spc="-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900" kern="0" spc="-10" dirty="0">
                <a:solidFill>
                  <a:srgbClr val="FFFFFF"/>
                </a:solidFill>
                <a:latin typeface="Trebuchet MS"/>
                <a:cs typeface="Trebuchet MS"/>
              </a:rPr>
              <a:t>safely.</a:t>
            </a:r>
            <a:endParaRPr sz="19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2781" y="3256758"/>
            <a:ext cx="780471" cy="1174901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510441" y="3607196"/>
            <a:ext cx="1587500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900" b="1" kern="0" dirty="0">
                <a:solidFill>
                  <a:srgbClr val="2C6781"/>
                </a:solidFill>
                <a:latin typeface="Trebuchet MS"/>
                <a:cs typeface="Trebuchet MS"/>
              </a:rPr>
              <a:t>Fix</a:t>
            </a:r>
            <a:r>
              <a:rPr sz="1900" b="1" kern="0" spc="-55" dirty="0">
                <a:solidFill>
                  <a:srgbClr val="2C6781"/>
                </a:solidFill>
                <a:latin typeface="Trebuchet MS"/>
                <a:cs typeface="Trebuchet MS"/>
              </a:rPr>
              <a:t> </a:t>
            </a:r>
            <a:r>
              <a:rPr sz="1900" b="1" kern="0" dirty="0">
                <a:solidFill>
                  <a:srgbClr val="2C6781"/>
                </a:solidFill>
                <a:latin typeface="Trebuchet MS"/>
                <a:cs typeface="Trebuchet MS"/>
              </a:rPr>
              <a:t>Our</a:t>
            </a:r>
            <a:r>
              <a:rPr sz="1900" b="1" kern="0" spc="-45" dirty="0">
                <a:solidFill>
                  <a:srgbClr val="2C6781"/>
                </a:solidFill>
                <a:latin typeface="Trebuchet MS"/>
                <a:cs typeface="Trebuchet MS"/>
              </a:rPr>
              <a:t> </a:t>
            </a:r>
            <a:r>
              <a:rPr sz="1900" b="1" kern="0" spc="-10" dirty="0">
                <a:solidFill>
                  <a:srgbClr val="2C6781"/>
                </a:solidFill>
                <a:latin typeface="Trebuchet MS"/>
                <a:cs typeface="Trebuchet MS"/>
              </a:rPr>
              <a:t>Roads</a:t>
            </a:r>
            <a:endParaRPr sz="19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174491" y="3322299"/>
            <a:ext cx="9011285" cy="798294"/>
          </a:xfrm>
          <a:prstGeom prst="rect">
            <a:avLst/>
          </a:prstGeom>
          <a:solidFill>
            <a:srgbClr val="2C6781"/>
          </a:solidFill>
        </p:spPr>
        <p:txBody>
          <a:bodyPr vert="horz" wrap="square" lIns="0" tIns="211454" rIns="0" bIns="0" rtlCol="0">
            <a:spAutoFit/>
          </a:bodyPr>
          <a:lstStyle/>
          <a:p>
            <a:pPr marL="114300" marR="1774189">
              <a:spcBef>
                <a:spcPts val="1664"/>
              </a:spcBef>
            </a:pPr>
            <a:r>
              <a:rPr sz="1900" kern="0" spc="-10" dirty="0">
                <a:solidFill>
                  <a:srgbClr val="FFFFFF"/>
                </a:solidFill>
                <a:latin typeface="Trebuchet MS"/>
                <a:cs typeface="Trebuchet MS"/>
              </a:rPr>
              <a:t>Prioritize</a:t>
            </a:r>
            <a:r>
              <a:rPr sz="1900" kern="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900" kern="0" dirty="0">
                <a:solidFill>
                  <a:srgbClr val="FFFFFF"/>
                </a:solidFill>
                <a:latin typeface="Trebuchet MS"/>
                <a:cs typeface="Trebuchet MS"/>
              </a:rPr>
              <a:t>strategic</a:t>
            </a:r>
            <a:r>
              <a:rPr sz="1900" kern="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900" kern="0" dirty="0">
                <a:solidFill>
                  <a:srgbClr val="FFFFFF"/>
                </a:solidFill>
                <a:latin typeface="Trebuchet MS"/>
                <a:cs typeface="Trebuchet MS"/>
              </a:rPr>
              <a:t>investments</a:t>
            </a:r>
            <a:r>
              <a:rPr sz="1900" kern="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900" kern="0" dirty="0">
                <a:solidFill>
                  <a:srgbClr val="FFFFFF"/>
                </a:solidFill>
                <a:latin typeface="Trebuchet MS"/>
                <a:cs typeface="Trebuchet MS"/>
              </a:rPr>
              <a:t>in</a:t>
            </a:r>
            <a:r>
              <a:rPr sz="1900" kern="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900" kern="0" dirty="0">
                <a:solidFill>
                  <a:srgbClr val="FFFFFF"/>
                </a:solidFill>
                <a:latin typeface="Trebuchet MS"/>
                <a:cs typeface="Trebuchet MS"/>
              </a:rPr>
              <a:t>Colorado's</a:t>
            </a:r>
            <a:r>
              <a:rPr sz="1900" kern="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900" kern="0" dirty="0">
                <a:solidFill>
                  <a:srgbClr val="FFFFFF"/>
                </a:solidFill>
                <a:latin typeface="Trebuchet MS"/>
                <a:cs typeface="Trebuchet MS"/>
              </a:rPr>
              <a:t>highways</a:t>
            </a:r>
            <a:r>
              <a:rPr sz="1900" kern="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900" kern="0" dirty="0">
                <a:solidFill>
                  <a:srgbClr val="FFFFFF"/>
                </a:solidFill>
                <a:latin typeface="Trebuchet MS"/>
                <a:cs typeface="Trebuchet MS"/>
              </a:rPr>
              <a:t>to</a:t>
            </a:r>
            <a:r>
              <a:rPr sz="1900" kern="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900" kern="0" spc="-10" dirty="0">
                <a:solidFill>
                  <a:srgbClr val="FFFFFF"/>
                </a:solidFill>
                <a:latin typeface="Trebuchet MS"/>
                <a:cs typeface="Trebuchet MS"/>
              </a:rPr>
              <a:t>improve </a:t>
            </a:r>
            <a:r>
              <a:rPr sz="1900" kern="0" dirty="0">
                <a:solidFill>
                  <a:srgbClr val="FFFFFF"/>
                </a:solidFill>
                <a:latin typeface="Trebuchet MS"/>
                <a:cs typeface="Trebuchet MS"/>
              </a:rPr>
              <a:t>infrastructure</a:t>
            </a:r>
            <a:r>
              <a:rPr sz="1900" kern="0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900" kern="0" spc="-10" dirty="0">
                <a:solidFill>
                  <a:srgbClr val="FFFFFF"/>
                </a:solidFill>
                <a:latin typeface="Trebuchet MS"/>
                <a:cs typeface="Trebuchet MS"/>
              </a:rPr>
              <a:t>conditions.</a:t>
            </a:r>
            <a:endParaRPr sz="19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403573" y="5018858"/>
            <a:ext cx="1669414" cy="1110560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marL="12700" marR="5080" indent="367030" algn="r">
              <a:lnSpc>
                <a:spcPts val="2050"/>
              </a:lnSpc>
              <a:spcBef>
                <a:spcPts val="360"/>
              </a:spcBef>
            </a:pPr>
            <a:r>
              <a:rPr sz="1900" b="1" kern="0" spc="-10" dirty="0">
                <a:solidFill>
                  <a:srgbClr val="798536"/>
                </a:solidFill>
                <a:latin typeface="Trebuchet MS"/>
                <a:cs typeface="Trebuchet MS"/>
              </a:rPr>
              <a:t>Sustainably Increase </a:t>
            </a:r>
            <a:r>
              <a:rPr sz="1900" b="1" kern="0" spc="-30" dirty="0">
                <a:solidFill>
                  <a:srgbClr val="798536"/>
                </a:solidFill>
                <a:latin typeface="Trebuchet MS"/>
                <a:cs typeface="Trebuchet MS"/>
              </a:rPr>
              <a:t>Transportation</a:t>
            </a:r>
            <a:endParaRPr sz="19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R="5080" algn="r">
              <a:lnSpc>
                <a:spcPts val="2025"/>
              </a:lnSpc>
            </a:pPr>
            <a:r>
              <a:rPr sz="1900" b="1" kern="0" spc="-10" dirty="0">
                <a:solidFill>
                  <a:srgbClr val="798536"/>
                </a:solidFill>
                <a:latin typeface="Trebuchet MS"/>
                <a:cs typeface="Trebuchet MS"/>
              </a:rPr>
              <a:t>Choice</a:t>
            </a:r>
            <a:endParaRPr sz="19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174657" y="5044399"/>
            <a:ext cx="9011285" cy="798294"/>
          </a:xfrm>
          <a:prstGeom prst="rect">
            <a:avLst/>
          </a:prstGeom>
          <a:solidFill>
            <a:srgbClr val="798536"/>
          </a:solidFill>
        </p:spPr>
        <p:txBody>
          <a:bodyPr vert="horz" wrap="square" lIns="0" tIns="211454" rIns="0" bIns="0" rtlCol="0">
            <a:spAutoFit/>
          </a:bodyPr>
          <a:lstStyle/>
          <a:p>
            <a:pPr marL="114300" marR="1485265">
              <a:spcBef>
                <a:spcPts val="1664"/>
              </a:spcBef>
            </a:pPr>
            <a:r>
              <a:rPr sz="1900" kern="0" dirty="0">
                <a:solidFill>
                  <a:srgbClr val="FFFFFF"/>
                </a:solidFill>
                <a:latin typeface="Trebuchet MS"/>
                <a:cs typeface="Trebuchet MS"/>
              </a:rPr>
              <a:t>Provide</a:t>
            </a:r>
            <a:r>
              <a:rPr sz="1900" kern="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900" kern="0" dirty="0">
                <a:solidFill>
                  <a:srgbClr val="FFFFFF"/>
                </a:solidFill>
                <a:latin typeface="Trebuchet MS"/>
                <a:cs typeface="Trebuchet MS"/>
              </a:rPr>
              <a:t>alternatives</a:t>
            </a:r>
            <a:r>
              <a:rPr sz="1900" kern="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900" kern="0" dirty="0">
                <a:solidFill>
                  <a:srgbClr val="FFFFFF"/>
                </a:solidFill>
                <a:latin typeface="Trebuchet MS"/>
                <a:cs typeface="Trebuchet MS"/>
              </a:rPr>
              <a:t>to</a:t>
            </a:r>
            <a:r>
              <a:rPr sz="1900" kern="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900" kern="0" dirty="0">
                <a:solidFill>
                  <a:srgbClr val="FFFFFF"/>
                </a:solidFill>
                <a:latin typeface="Trebuchet MS"/>
                <a:cs typeface="Trebuchet MS"/>
              </a:rPr>
              <a:t>single</a:t>
            </a:r>
            <a:r>
              <a:rPr sz="1900" kern="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900" kern="0" dirty="0">
                <a:solidFill>
                  <a:srgbClr val="FFFFFF"/>
                </a:solidFill>
                <a:latin typeface="Trebuchet MS"/>
                <a:cs typeface="Trebuchet MS"/>
              </a:rPr>
              <a:t>occupancy</a:t>
            </a:r>
            <a:r>
              <a:rPr sz="1900" kern="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900" kern="0" dirty="0">
                <a:solidFill>
                  <a:srgbClr val="FFFFFF"/>
                </a:solidFill>
                <a:latin typeface="Trebuchet MS"/>
                <a:cs typeface="Trebuchet MS"/>
              </a:rPr>
              <a:t>vehicle</a:t>
            </a:r>
            <a:r>
              <a:rPr sz="1900" kern="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900" kern="0" dirty="0">
                <a:solidFill>
                  <a:srgbClr val="FFFFFF"/>
                </a:solidFill>
                <a:latin typeface="Trebuchet MS"/>
                <a:cs typeface="Trebuchet MS"/>
              </a:rPr>
              <a:t>travel</a:t>
            </a:r>
            <a:r>
              <a:rPr sz="1900" kern="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900" kern="0" dirty="0">
                <a:solidFill>
                  <a:srgbClr val="FFFFFF"/>
                </a:solidFill>
                <a:latin typeface="Trebuchet MS"/>
                <a:cs typeface="Trebuchet MS"/>
              </a:rPr>
              <a:t>that</a:t>
            </a:r>
            <a:r>
              <a:rPr sz="1900" kern="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900" kern="0" spc="-10" dirty="0">
                <a:solidFill>
                  <a:srgbClr val="FFFFFF"/>
                </a:solidFill>
                <a:latin typeface="Trebuchet MS"/>
                <a:cs typeface="Trebuchet MS"/>
              </a:rPr>
              <a:t>increase </a:t>
            </a:r>
            <a:r>
              <a:rPr sz="1900" kern="0" dirty="0">
                <a:solidFill>
                  <a:srgbClr val="FFFFFF"/>
                </a:solidFill>
                <a:latin typeface="Trebuchet MS"/>
                <a:cs typeface="Trebuchet MS"/>
              </a:rPr>
              <a:t>choices</a:t>
            </a:r>
            <a:r>
              <a:rPr sz="1900" kern="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900" kern="0" dirty="0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sz="1900" kern="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900" kern="0" dirty="0">
                <a:solidFill>
                  <a:srgbClr val="FFFFFF"/>
                </a:solidFill>
                <a:latin typeface="Trebuchet MS"/>
                <a:cs typeface="Trebuchet MS"/>
              </a:rPr>
              <a:t>reduce</a:t>
            </a:r>
            <a:r>
              <a:rPr sz="1900" kern="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900" kern="0" dirty="0">
                <a:solidFill>
                  <a:srgbClr val="FFFFFF"/>
                </a:solidFill>
                <a:latin typeface="Trebuchet MS"/>
                <a:cs typeface="Trebuchet MS"/>
              </a:rPr>
              <a:t>air</a:t>
            </a:r>
            <a:r>
              <a:rPr sz="1900" kern="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900" kern="0" dirty="0">
                <a:solidFill>
                  <a:srgbClr val="FFFFFF"/>
                </a:solidFill>
                <a:latin typeface="Trebuchet MS"/>
                <a:cs typeface="Trebuchet MS"/>
              </a:rPr>
              <a:t>pollution</a:t>
            </a:r>
            <a:r>
              <a:rPr sz="1900" kern="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900" kern="0" dirty="0">
                <a:solidFill>
                  <a:srgbClr val="FFFFFF"/>
                </a:solidFill>
                <a:latin typeface="Trebuchet MS"/>
                <a:cs typeface="Trebuchet MS"/>
              </a:rPr>
              <a:t>from</a:t>
            </a:r>
            <a:r>
              <a:rPr sz="1900" kern="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900" kern="0" spc="-10" dirty="0">
                <a:solidFill>
                  <a:srgbClr val="FFFFFF"/>
                </a:solidFill>
                <a:latin typeface="Trebuchet MS"/>
                <a:cs typeface="Trebuchet MS"/>
              </a:rPr>
              <a:t>transportation.</a:t>
            </a:r>
            <a:endParaRPr sz="19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61253" y="5195302"/>
            <a:ext cx="1020320" cy="1003593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8924" y="-71049"/>
            <a:ext cx="11778298" cy="863858"/>
          </a:xfrm>
          <a:prstGeom prst="rect">
            <a:avLst/>
          </a:prstGeom>
        </p:spPr>
        <p:txBody>
          <a:bodyPr vert="horz" wrap="square" lIns="0" tIns="367823" rIns="0" bIns="0" rtlCol="0">
            <a:spAutoFit/>
          </a:bodyPr>
          <a:lstStyle/>
          <a:p>
            <a:pPr marL="3973829">
              <a:spcBef>
                <a:spcPts val="100"/>
              </a:spcBef>
            </a:pPr>
            <a:r>
              <a:rPr spc="-35" dirty="0"/>
              <a:t>Transportation</a:t>
            </a:r>
            <a:r>
              <a:rPr spc="-145" dirty="0"/>
              <a:t> </a:t>
            </a:r>
            <a:r>
              <a:rPr spc="-10" dirty="0"/>
              <a:t>Funding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6564349" y="3401375"/>
            <a:ext cx="4405630" cy="2342515"/>
            <a:chOff x="6557999" y="3401374"/>
            <a:chExt cx="4405630" cy="2342515"/>
          </a:xfrm>
        </p:grpSpPr>
        <p:sp>
          <p:nvSpPr>
            <p:cNvPr id="4" name="object 4"/>
            <p:cNvSpPr/>
            <p:nvPr/>
          </p:nvSpPr>
          <p:spPr>
            <a:xfrm>
              <a:off x="6570687" y="3414077"/>
              <a:ext cx="4380865" cy="2329815"/>
            </a:xfrm>
            <a:custGeom>
              <a:avLst/>
              <a:gdLst/>
              <a:ahLst/>
              <a:cxnLst/>
              <a:rect l="l" t="t" r="r" b="b"/>
              <a:pathLst>
                <a:path w="4380865" h="2329815">
                  <a:moveTo>
                    <a:pt x="4380293" y="1357414"/>
                  </a:moveTo>
                  <a:lnTo>
                    <a:pt x="2327808" y="1357414"/>
                  </a:lnTo>
                  <a:lnTo>
                    <a:pt x="2563888" y="1121333"/>
                  </a:lnTo>
                  <a:lnTo>
                    <a:pt x="2376995" y="1121333"/>
                  </a:lnTo>
                  <a:lnTo>
                    <a:pt x="2376995" y="971473"/>
                  </a:lnTo>
                  <a:lnTo>
                    <a:pt x="4380217" y="971473"/>
                  </a:lnTo>
                  <a:lnTo>
                    <a:pt x="4380217" y="0"/>
                  </a:lnTo>
                  <a:lnTo>
                    <a:pt x="0" y="0"/>
                  </a:lnTo>
                  <a:lnTo>
                    <a:pt x="0" y="971473"/>
                  </a:lnTo>
                  <a:lnTo>
                    <a:pt x="2003221" y="971473"/>
                  </a:lnTo>
                  <a:lnTo>
                    <a:pt x="2003221" y="1121333"/>
                  </a:lnTo>
                  <a:lnTo>
                    <a:pt x="1816341" y="1121333"/>
                  </a:lnTo>
                  <a:lnTo>
                    <a:pt x="2052421" y="1357414"/>
                  </a:lnTo>
                  <a:lnTo>
                    <a:pt x="0" y="1357414"/>
                  </a:lnTo>
                  <a:lnTo>
                    <a:pt x="0" y="2329421"/>
                  </a:lnTo>
                  <a:lnTo>
                    <a:pt x="4380293" y="2329421"/>
                  </a:lnTo>
                  <a:lnTo>
                    <a:pt x="4380293" y="1357414"/>
                  </a:lnTo>
                  <a:close/>
                </a:path>
              </a:pathLst>
            </a:custGeom>
            <a:solidFill>
              <a:srgbClr val="798536"/>
            </a:solidFill>
          </p:spPr>
          <p:txBody>
            <a:bodyPr wrap="square" lIns="0" tIns="0" rIns="0" bIns="0" rtlCol="0"/>
            <a:lstStyle/>
            <a:p>
              <a:endParaRPr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6570699" y="3414074"/>
              <a:ext cx="4380230" cy="1495425"/>
            </a:xfrm>
            <a:custGeom>
              <a:avLst/>
              <a:gdLst/>
              <a:ahLst/>
              <a:cxnLst/>
              <a:rect l="l" t="t" r="r" b="b"/>
              <a:pathLst>
                <a:path w="4380230" h="1495425">
                  <a:moveTo>
                    <a:pt x="4380214" y="971472"/>
                  </a:moveTo>
                  <a:lnTo>
                    <a:pt x="2376994" y="971472"/>
                  </a:lnTo>
                  <a:lnTo>
                    <a:pt x="2376994" y="1121326"/>
                  </a:lnTo>
                  <a:lnTo>
                    <a:pt x="2563882" y="1121326"/>
                  </a:lnTo>
                  <a:lnTo>
                    <a:pt x="2190107" y="1495101"/>
                  </a:lnTo>
                  <a:lnTo>
                    <a:pt x="1816331" y="1121326"/>
                  </a:lnTo>
                  <a:lnTo>
                    <a:pt x="2003219" y="1121326"/>
                  </a:lnTo>
                  <a:lnTo>
                    <a:pt x="2003219" y="971472"/>
                  </a:lnTo>
                  <a:lnTo>
                    <a:pt x="0" y="971472"/>
                  </a:lnTo>
                  <a:lnTo>
                    <a:pt x="0" y="0"/>
                  </a:lnTo>
                  <a:lnTo>
                    <a:pt x="4380214" y="0"/>
                  </a:lnTo>
                  <a:lnTo>
                    <a:pt x="4380214" y="971472"/>
                  </a:lnTo>
                  <a:close/>
                </a:path>
              </a:pathLst>
            </a:custGeom>
            <a:ln w="253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6570699" y="3414074"/>
              <a:ext cx="4380230" cy="971550"/>
            </a:xfrm>
            <a:custGeom>
              <a:avLst/>
              <a:gdLst/>
              <a:ahLst/>
              <a:cxnLst/>
              <a:rect l="l" t="t" r="r" b="b"/>
              <a:pathLst>
                <a:path w="4380230" h="971550">
                  <a:moveTo>
                    <a:pt x="4380214" y="971471"/>
                  </a:moveTo>
                  <a:lnTo>
                    <a:pt x="0" y="971471"/>
                  </a:lnTo>
                  <a:lnTo>
                    <a:pt x="0" y="0"/>
                  </a:lnTo>
                  <a:lnTo>
                    <a:pt x="4380214" y="0"/>
                  </a:lnTo>
                  <a:lnTo>
                    <a:pt x="4380214" y="971471"/>
                  </a:lnTo>
                  <a:close/>
                </a:path>
              </a:pathLst>
            </a:custGeom>
            <a:solidFill>
              <a:srgbClr val="798536"/>
            </a:solidFill>
          </p:spPr>
          <p:txBody>
            <a:bodyPr wrap="square" lIns="0" tIns="0" rIns="0" bIns="0" rtlCol="0"/>
            <a:lstStyle/>
            <a:p>
              <a:endParaRPr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6570699" y="3414074"/>
              <a:ext cx="4380230" cy="971550"/>
            </a:xfrm>
            <a:custGeom>
              <a:avLst/>
              <a:gdLst/>
              <a:ahLst/>
              <a:cxnLst/>
              <a:rect l="l" t="t" r="r" b="b"/>
              <a:pathLst>
                <a:path w="4380230" h="971550">
                  <a:moveTo>
                    <a:pt x="0" y="0"/>
                  </a:moveTo>
                  <a:lnTo>
                    <a:pt x="4380214" y="0"/>
                  </a:lnTo>
                  <a:lnTo>
                    <a:pt x="4380214" y="971471"/>
                  </a:lnTo>
                  <a:lnTo>
                    <a:pt x="0" y="971471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7147532" y="3689651"/>
            <a:ext cx="3237865" cy="18916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spcBef>
                <a:spcPts val="100"/>
              </a:spcBef>
            </a:pPr>
            <a:r>
              <a:rPr sz="2300" b="1" kern="0" spc="-10" dirty="0">
                <a:solidFill>
                  <a:srgbClr val="FFFFFF"/>
                </a:solidFill>
                <a:latin typeface="Trebuchet MS"/>
                <a:cs typeface="Trebuchet MS"/>
              </a:rPr>
              <a:t>Policy:</a:t>
            </a:r>
            <a:r>
              <a:rPr sz="2300" b="1" kern="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300" kern="0" dirty="0">
                <a:solidFill>
                  <a:srgbClr val="FFFFFF"/>
                </a:solidFill>
                <a:latin typeface="Trebuchet MS"/>
                <a:cs typeface="Trebuchet MS"/>
              </a:rPr>
              <a:t>TPR</a:t>
            </a:r>
            <a:r>
              <a:rPr sz="2300" kern="0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300" kern="0" spc="-10" dirty="0">
                <a:solidFill>
                  <a:srgbClr val="FFFFFF"/>
                </a:solidFill>
                <a:latin typeface="Trebuchet MS"/>
                <a:cs typeface="Trebuchet MS"/>
              </a:rPr>
              <a:t>Vision/Goals</a:t>
            </a:r>
            <a:endParaRPr sz="23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endParaRPr sz="23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>
              <a:spcBef>
                <a:spcPts val="1345"/>
              </a:spcBef>
            </a:pPr>
            <a:endParaRPr sz="23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635" algn="ctr">
              <a:lnSpc>
                <a:spcPts val="2620"/>
              </a:lnSpc>
            </a:pPr>
            <a:r>
              <a:rPr sz="2300" b="1" kern="0" dirty="0">
                <a:solidFill>
                  <a:srgbClr val="FFFFFF"/>
                </a:solidFill>
                <a:latin typeface="Trebuchet MS"/>
                <a:cs typeface="Trebuchet MS"/>
              </a:rPr>
              <a:t>Project</a:t>
            </a:r>
            <a:r>
              <a:rPr sz="2300" b="1" kern="0" spc="-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300" b="1" kern="0" spc="-10" dirty="0">
                <a:solidFill>
                  <a:srgbClr val="FFFFFF"/>
                </a:solidFill>
                <a:latin typeface="Trebuchet MS"/>
                <a:cs typeface="Trebuchet MS"/>
              </a:rPr>
              <a:t>Identification:</a:t>
            </a:r>
            <a:endParaRPr sz="23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algn="ctr">
              <a:lnSpc>
                <a:spcPts val="2620"/>
              </a:lnSpc>
            </a:pPr>
            <a:r>
              <a:rPr sz="2300" kern="0" dirty="0">
                <a:solidFill>
                  <a:srgbClr val="FFFFFF"/>
                </a:solidFill>
                <a:latin typeface="Trebuchet MS"/>
                <a:cs typeface="Trebuchet MS"/>
              </a:rPr>
              <a:t>TPR</a:t>
            </a:r>
            <a:r>
              <a:rPr sz="2300" kern="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300" kern="0" spc="-10" dirty="0">
                <a:solidFill>
                  <a:srgbClr val="FFFFFF"/>
                </a:solidFill>
                <a:latin typeface="Trebuchet MS"/>
                <a:cs typeface="Trebuchet MS"/>
              </a:rPr>
              <a:t>Priorities</a:t>
            </a:r>
            <a:endParaRPr sz="23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6564266" y="2099962"/>
            <a:ext cx="4406265" cy="1520825"/>
            <a:chOff x="6557915" y="2099961"/>
            <a:chExt cx="4406265" cy="1520825"/>
          </a:xfrm>
        </p:grpSpPr>
        <p:sp>
          <p:nvSpPr>
            <p:cNvPr id="10" name="object 10"/>
            <p:cNvSpPr/>
            <p:nvPr/>
          </p:nvSpPr>
          <p:spPr>
            <a:xfrm>
              <a:off x="6570615" y="2112661"/>
              <a:ext cx="4380865" cy="1495425"/>
            </a:xfrm>
            <a:custGeom>
              <a:avLst/>
              <a:gdLst/>
              <a:ahLst/>
              <a:cxnLst/>
              <a:rect l="l" t="t" r="r" b="b"/>
              <a:pathLst>
                <a:path w="4380865" h="1495425">
                  <a:moveTo>
                    <a:pt x="2190149" y="1495199"/>
                  </a:moveTo>
                  <a:lnTo>
                    <a:pt x="1816349" y="1121399"/>
                  </a:lnTo>
                  <a:lnTo>
                    <a:pt x="2003249" y="1121399"/>
                  </a:lnTo>
                  <a:lnTo>
                    <a:pt x="2003249" y="778460"/>
                  </a:lnTo>
                  <a:lnTo>
                    <a:pt x="0" y="778460"/>
                  </a:lnTo>
                  <a:lnTo>
                    <a:pt x="0" y="0"/>
                  </a:lnTo>
                  <a:lnTo>
                    <a:pt x="4380299" y="0"/>
                  </a:lnTo>
                  <a:lnTo>
                    <a:pt x="4380299" y="778460"/>
                  </a:lnTo>
                  <a:lnTo>
                    <a:pt x="2377049" y="778460"/>
                  </a:lnTo>
                  <a:lnTo>
                    <a:pt x="2377049" y="1121399"/>
                  </a:lnTo>
                  <a:lnTo>
                    <a:pt x="2563949" y="1121399"/>
                  </a:lnTo>
                  <a:lnTo>
                    <a:pt x="2190149" y="1495199"/>
                  </a:lnTo>
                  <a:close/>
                </a:path>
              </a:pathLst>
            </a:custGeom>
            <a:solidFill>
              <a:srgbClr val="798536"/>
            </a:solidFill>
          </p:spPr>
          <p:txBody>
            <a:bodyPr wrap="square" lIns="0" tIns="0" rIns="0" bIns="0" rtlCol="0"/>
            <a:lstStyle/>
            <a:p>
              <a:endParaRPr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6570615" y="2112661"/>
              <a:ext cx="4380865" cy="1495425"/>
            </a:xfrm>
            <a:custGeom>
              <a:avLst/>
              <a:gdLst/>
              <a:ahLst/>
              <a:cxnLst/>
              <a:rect l="l" t="t" r="r" b="b"/>
              <a:pathLst>
                <a:path w="4380865" h="1495425">
                  <a:moveTo>
                    <a:pt x="4380299" y="778460"/>
                  </a:moveTo>
                  <a:lnTo>
                    <a:pt x="2377049" y="778460"/>
                  </a:lnTo>
                  <a:lnTo>
                    <a:pt x="2377049" y="1121399"/>
                  </a:lnTo>
                  <a:lnTo>
                    <a:pt x="2563949" y="1121399"/>
                  </a:lnTo>
                  <a:lnTo>
                    <a:pt x="2190149" y="1495199"/>
                  </a:lnTo>
                  <a:lnTo>
                    <a:pt x="1816349" y="1121399"/>
                  </a:lnTo>
                  <a:lnTo>
                    <a:pt x="2003249" y="1121399"/>
                  </a:lnTo>
                  <a:lnTo>
                    <a:pt x="2003249" y="778460"/>
                  </a:lnTo>
                  <a:lnTo>
                    <a:pt x="0" y="778460"/>
                  </a:lnTo>
                  <a:lnTo>
                    <a:pt x="0" y="0"/>
                  </a:lnTo>
                  <a:lnTo>
                    <a:pt x="4380299" y="0"/>
                  </a:lnTo>
                  <a:lnTo>
                    <a:pt x="4380299" y="778460"/>
                  </a:lnTo>
                  <a:close/>
                </a:path>
              </a:pathLst>
            </a:custGeom>
            <a:ln w="253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6570700" y="2112659"/>
              <a:ext cx="4380865" cy="971550"/>
            </a:xfrm>
            <a:custGeom>
              <a:avLst/>
              <a:gdLst/>
              <a:ahLst/>
              <a:cxnLst/>
              <a:rect l="l" t="t" r="r" b="b"/>
              <a:pathLst>
                <a:path w="4380865" h="971550">
                  <a:moveTo>
                    <a:pt x="4380299" y="971399"/>
                  </a:moveTo>
                  <a:lnTo>
                    <a:pt x="0" y="971399"/>
                  </a:lnTo>
                  <a:lnTo>
                    <a:pt x="0" y="0"/>
                  </a:lnTo>
                  <a:lnTo>
                    <a:pt x="4380299" y="0"/>
                  </a:lnTo>
                  <a:lnTo>
                    <a:pt x="4380299" y="9713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6577050" y="2112660"/>
            <a:ext cx="4380865" cy="848309"/>
          </a:xfrm>
          <a:prstGeom prst="rect">
            <a:avLst/>
          </a:prstGeom>
          <a:ln w="38099">
            <a:solidFill>
              <a:srgbClr val="7A8636"/>
            </a:solidFill>
          </a:ln>
        </p:spPr>
        <p:txBody>
          <a:bodyPr vert="horz" wrap="square" lIns="0" tIns="128905" rIns="0" bIns="0" rtlCol="0">
            <a:spAutoFit/>
          </a:bodyPr>
          <a:lstStyle/>
          <a:p>
            <a:pPr marL="975994" marR="918210" indent="-52069">
              <a:lnSpc>
                <a:spcPts val="2810"/>
              </a:lnSpc>
              <a:spcBef>
                <a:spcPts val="1015"/>
              </a:spcBef>
            </a:pPr>
            <a:r>
              <a:rPr sz="2600" b="1" kern="0" dirty="0">
                <a:solidFill>
                  <a:srgbClr val="798536"/>
                </a:solidFill>
                <a:latin typeface="Trebuchet MS"/>
                <a:cs typeface="Trebuchet MS"/>
              </a:rPr>
              <a:t>OTHER</a:t>
            </a:r>
            <a:r>
              <a:rPr sz="2600" b="1" kern="0" spc="-25" dirty="0">
                <a:solidFill>
                  <a:srgbClr val="798536"/>
                </a:solidFill>
                <a:latin typeface="Trebuchet MS"/>
                <a:cs typeface="Trebuchet MS"/>
              </a:rPr>
              <a:t> </a:t>
            </a:r>
            <a:r>
              <a:rPr sz="2600" b="1" kern="0" spc="-10" dirty="0">
                <a:solidFill>
                  <a:srgbClr val="798536"/>
                </a:solidFill>
                <a:latin typeface="Trebuchet MS"/>
                <a:cs typeface="Trebuchet MS"/>
              </a:rPr>
              <a:t>FUNDING OPPORTUNITIES</a:t>
            </a:r>
            <a:endParaRPr sz="26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1341254" y="3401277"/>
            <a:ext cx="4406265" cy="2342515"/>
            <a:chOff x="1334903" y="3401276"/>
            <a:chExt cx="4406265" cy="2342515"/>
          </a:xfrm>
        </p:grpSpPr>
        <p:sp>
          <p:nvSpPr>
            <p:cNvPr id="15" name="object 15"/>
            <p:cNvSpPr/>
            <p:nvPr/>
          </p:nvSpPr>
          <p:spPr>
            <a:xfrm>
              <a:off x="1347597" y="3413988"/>
              <a:ext cx="4380865" cy="2329815"/>
            </a:xfrm>
            <a:custGeom>
              <a:avLst/>
              <a:gdLst/>
              <a:ahLst/>
              <a:cxnLst/>
              <a:rect l="l" t="t" r="r" b="b"/>
              <a:pathLst>
                <a:path w="4380865" h="2329815">
                  <a:moveTo>
                    <a:pt x="4380382" y="1357515"/>
                  </a:moveTo>
                  <a:lnTo>
                    <a:pt x="2327833" y="1357515"/>
                  </a:lnTo>
                  <a:lnTo>
                    <a:pt x="2563952" y="1121397"/>
                  </a:lnTo>
                  <a:lnTo>
                    <a:pt x="2377046" y="1121397"/>
                  </a:lnTo>
                  <a:lnTo>
                    <a:pt x="2377046" y="971537"/>
                  </a:lnTo>
                  <a:lnTo>
                    <a:pt x="4380306" y="971537"/>
                  </a:lnTo>
                  <a:lnTo>
                    <a:pt x="4380306" y="0"/>
                  </a:lnTo>
                  <a:lnTo>
                    <a:pt x="0" y="0"/>
                  </a:lnTo>
                  <a:lnTo>
                    <a:pt x="0" y="971537"/>
                  </a:lnTo>
                  <a:lnTo>
                    <a:pt x="2003247" y="971537"/>
                  </a:lnTo>
                  <a:lnTo>
                    <a:pt x="2003247" y="1121397"/>
                  </a:lnTo>
                  <a:lnTo>
                    <a:pt x="1816354" y="1121397"/>
                  </a:lnTo>
                  <a:lnTo>
                    <a:pt x="2052472" y="1357515"/>
                  </a:lnTo>
                  <a:lnTo>
                    <a:pt x="88" y="1357515"/>
                  </a:lnTo>
                  <a:lnTo>
                    <a:pt x="88" y="2329510"/>
                  </a:lnTo>
                  <a:lnTo>
                    <a:pt x="4380382" y="2329510"/>
                  </a:lnTo>
                  <a:lnTo>
                    <a:pt x="4380382" y="1357515"/>
                  </a:lnTo>
                  <a:close/>
                </a:path>
              </a:pathLst>
            </a:custGeom>
            <a:solidFill>
              <a:srgbClr val="2C6781"/>
            </a:solidFill>
          </p:spPr>
          <p:txBody>
            <a:bodyPr wrap="square" lIns="0" tIns="0" rIns="0" bIns="0" rtlCol="0"/>
            <a:lstStyle/>
            <a:p>
              <a:endParaRPr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1347603" y="3413976"/>
              <a:ext cx="4380865" cy="1495425"/>
            </a:xfrm>
            <a:custGeom>
              <a:avLst/>
              <a:gdLst/>
              <a:ahLst/>
              <a:cxnLst/>
              <a:rect l="l" t="t" r="r" b="b"/>
              <a:pathLst>
                <a:path w="4380865" h="1495425">
                  <a:moveTo>
                    <a:pt x="4380299" y="971536"/>
                  </a:moveTo>
                  <a:lnTo>
                    <a:pt x="2377049" y="971536"/>
                  </a:lnTo>
                  <a:lnTo>
                    <a:pt x="2377049" y="1121399"/>
                  </a:lnTo>
                  <a:lnTo>
                    <a:pt x="2563949" y="1121399"/>
                  </a:lnTo>
                  <a:lnTo>
                    <a:pt x="2190149" y="1495199"/>
                  </a:lnTo>
                  <a:lnTo>
                    <a:pt x="1816349" y="1121399"/>
                  </a:lnTo>
                  <a:lnTo>
                    <a:pt x="2003249" y="1121399"/>
                  </a:lnTo>
                  <a:lnTo>
                    <a:pt x="2003249" y="971536"/>
                  </a:lnTo>
                  <a:lnTo>
                    <a:pt x="0" y="971536"/>
                  </a:lnTo>
                  <a:lnTo>
                    <a:pt x="0" y="0"/>
                  </a:lnTo>
                  <a:lnTo>
                    <a:pt x="4380299" y="0"/>
                  </a:lnTo>
                  <a:lnTo>
                    <a:pt x="4380299" y="971536"/>
                  </a:lnTo>
                  <a:close/>
                </a:path>
              </a:pathLst>
            </a:custGeom>
            <a:ln w="253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1347688" y="3414074"/>
              <a:ext cx="4380865" cy="971550"/>
            </a:xfrm>
            <a:custGeom>
              <a:avLst/>
              <a:gdLst/>
              <a:ahLst/>
              <a:cxnLst/>
              <a:rect l="l" t="t" r="r" b="b"/>
              <a:pathLst>
                <a:path w="4380865" h="971550">
                  <a:moveTo>
                    <a:pt x="4380299" y="971399"/>
                  </a:moveTo>
                  <a:lnTo>
                    <a:pt x="0" y="971399"/>
                  </a:lnTo>
                  <a:lnTo>
                    <a:pt x="0" y="0"/>
                  </a:lnTo>
                  <a:lnTo>
                    <a:pt x="4380299" y="0"/>
                  </a:lnTo>
                  <a:lnTo>
                    <a:pt x="4380299" y="971399"/>
                  </a:lnTo>
                  <a:close/>
                </a:path>
              </a:pathLst>
            </a:custGeom>
            <a:solidFill>
              <a:srgbClr val="2C6781"/>
            </a:solidFill>
          </p:spPr>
          <p:txBody>
            <a:bodyPr wrap="square" lIns="0" tIns="0" rIns="0" bIns="0" rtlCol="0"/>
            <a:lstStyle/>
            <a:p>
              <a:endParaRPr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1922567" y="3531881"/>
            <a:ext cx="3241675" cy="2081980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12700" marR="5080" algn="ctr">
              <a:lnSpc>
                <a:spcPts val="2480"/>
              </a:lnSpc>
              <a:spcBef>
                <a:spcPts val="415"/>
              </a:spcBef>
            </a:pPr>
            <a:r>
              <a:rPr sz="2300" b="1" kern="0" dirty="0">
                <a:solidFill>
                  <a:srgbClr val="FFFFFF"/>
                </a:solidFill>
                <a:latin typeface="Trebuchet MS"/>
                <a:cs typeface="Trebuchet MS"/>
              </a:rPr>
              <a:t>Policy:</a:t>
            </a:r>
            <a:r>
              <a:rPr sz="2300" b="1" kern="0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300" kern="0" dirty="0">
                <a:solidFill>
                  <a:srgbClr val="FFFFFF"/>
                </a:solidFill>
                <a:latin typeface="Trebuchet MS"/>
                <a:cs typeface="Trebuchet MS"/>
              </a:rPr>
              <a:t>PD</a:t>
            </a:r>
            <a:r>
              <a:rPr sz="2300" kern="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300" kern="0" dirty="0">
                <a:solidFill>
                  <a:srgbClr val="FFFFFF"/>
                </a:solidFill>
                <a:latin typeface="Trebuchet MS"/>
                <a:cs typeface="Trebuchet MS"/>
              </a:rPr>
              <a:t>14</a:t>
            </a:r>
            <a:r>
              <a:rPr sz="2300" kern="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300" kern="0" dirty="0">
                <a:solidFill>
                  <a:srgbClr val="FFFFFF"/>
                </a:solidFill>
                <a:latin typeface="Trebuchet MS"/>
                <a:cs typeface="Trebuchet MS"/>
              </a:rPr>
              <a:t>&amp;</a:t>
            </a:r>
            <a:r>
              <a:rPr sz="2300" kern="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300" kern="0" spc="-10" dirty="0">
                <a:solidFill>
                  <a:srgbClr val="FFFFFF"/>
                </a:solidFill>
                <a:latin typeface="Trebuchet MS"/>
                <a:cs typeface="Trebuchet MS"/>
              </a:rPr>
              <a:t>Regional Needs</a:t>
            </a:r>
            <a:endParaRPr sz="23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endParaRPr sz="23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>
              <a:spcBef>
                <a:spcPts val="70"/>
              </a:spcBef>
            </a:pPr>
            <a:endParaRPr sz="23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635" algn="ctr">
              <a:lnSpc>
                <a:spcPts val="2620"/>
              </a:lnSpc>
              <a:spcBef>
                <a:spcPts val="5"/>
              </a:spcBef>
            </a:pPr>
            <a:r>
              <a:rPr sz="2300" b="1" kern="0" dirty="0">
                <a:solidFill>
                  <a:srgbClr val="FFFFFF"/>
                </a:solidFill>
                <a:latin typeface="Trebuchet MS"/>
                <a:cs typeface="Trebuchet MS"/>
              </a:rPr>
              <a:t>Project</a:t>
            </a:r>
            <a:r>
              <a:rPr sz="2300" b="1" kern="0" spc="-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300" b="1" kern="0" spc="-10" dirty="0">
                <a:solidFill>
                  <a:srgbClr val="FFFFFF"/>
                </a:solidFill>
                <a:latin typeface="Trebuchet MS"/>
                <a:cs typeface="Trebuchet MS"/>
              </a:rPr>
              <a:t>Identification:</a:t>
            </a:r>
            <a:endParaRPr sz="23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635" algn="ctr">
              <a:lnSpc>
                <a:spcPts val="2620"/>
              </a:lnSpc>
            </a:pPr>
            <a:r>
              <a:rPr sz="2300" kern="0" spc="-10" dirty="0">
                <a:solidFill>
                  <a:srgbClr val="FFFFFF"/>
                </a:solidFill>
                <a:latin typeface="Trebuchet MS"/>
                <a:cs typeface="Trebuchet MS"/>
              </a:rPr>
              <a:t>10-</a:t>
            </a:r>
            <a:r>
              <a:rPr sz="2300" kern="0" spc="-45" dirty="0">
                <a:solidFill>
                  <a:srgbClr val="FFFFFF"/>
                </a:solidFill>
                <a:latin typeface="Trebuchet MS"/>
                <a:cs typeface="Trebuchet MS"/>
              </a:rPr>
              <a:t>Year</a:t>
            </a:r>
            <a:r>
              <a:rPr sz="2300" kern="0" spc="-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300" kern="0" spc="-20" dirty="0">
                <a:solidFill>
                  <a:srgbClr val="FFFFFF"/>
                </a:solidFill>
                <a:latin typeface="Trebuchet MS"/>
                <a:cs typeface="Trebuchet MS"/>
              </a:rPr>
              <a:t>Plan</a:t>
            </a:r>
            <a:endParaRPr sz="23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1341254" y="2100058"/>
            <a:ext cx="4406265" cy="1520825"/>
            <a:chOff x="1334903" y="2100057"/>
            <a:chExt cx="4406265" cy="1520825"/>
          </a:xfrm>
        </p:grpSpPr>
        <p:sp>
          <p:nvSpPr>
            <p:cNvPr id="20" name="object 20"/>
            <p:cNvSpPr/>
            <p:nvPr/>
          </p:nvSpPr>
          <p:spPr>
            <a:xfrm>
              <a:off x="1347603" y="2112757"/>
              <a:ext cx="4380865" cy="1495425"/>
            </a:xfrm>
            <a:custGeom>
              <a:avLst/>
              <a:gdLst/>
              <a:ahLst/>
              <a:cxnLst/>
              <a:rect l="l" t="t" r="r" b="b"/>
              <a:pathLst>
                <a:path w="4380865" h="1495425">
                  <a:moveTo>
                    <a:pt x="2190149" y="1495199"/>
                  </a:moveTo>
                  <a:lnTo>
                    <a:pt x="1816349" y="1121399"/>
                  </a:lnTo>
                  <a:lnTo>
                    <a:pt x="2003249" y="1121399"/>
                  </a:lnTo>
                  <a:lnTo>
                    <a:pt x="2003249" y="971536"/>
                  </a:lnTo>
                  <a:lnTo>
                    <a:pt x="0" y="971536"/>
                  </a:lnTo>
                  <a:lnTo>
                    <a:pt x="0" y="0"/>
                  </a:lnTo>
                  <a:lnTo>
                    <a:pt x="4380299" y="0"/>
                  </a:lnTo>
                  <a:lnTo>
                    <a:pt x="4380299" y="971536"/>
                  </a:lnTo>
                  <a:lnTo>
                    <a:pt x="2377049" y="971536"/>
                  </a:lnTo>
                  <a:lnTo>
                    <a:pt x="2377049" y="1121399"/>
                  </a:lnTo>
                  <a:lnTo>
                    <a:pt x="2563949" y="1121399"/>
                  </a:lnTo>
                  <a:lnTo>
                    <a:pt x="2190149" y="1495199"/>
                  </a:lnTo>
                  <a:close/>
                </a:path>
              </a:pathLst>
            </a:custGeom>
            <a:solidFill>
              <a:srgbClr val="2C6781"/>
            </a:solidFill>
          </p:spPr>
          <p:txBody>
            <a:bodyPr wrap="square" lIns="0" tIns="0" rIns="0" bIns="0" rtlCol="0"/>
            <a:lstStyle/>
            <a:p>
              <a:endParaRPr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1347603" y="2112757"/>
              <a:ext cx="4380865" cy="1495425"/>
            </a:xfrm>
            <a:custGeom>
              <a:avLst/>
              <a:gdLst/>
              <a:ahLst/>
              <a:cxnLst/>
              <a:rect l="l" t="t" r="r" b="b"/>
              <a:pathLst>
                <a:path w="4380865" h="1495425">
                  <a:moveTo>
                    <a:pt x="4380299" y="971536"/>
                  </a:moveTo>
                  <a:lnTo>
                    <a:pt x="2377049" y="971536"/>
                  </a:lnTo>
                  <a:lnTo>
                    <a:pt x="2377049" y="1121399"/>
                  </a:lnTo>
                  <a:lnTo>
                    <a:pt x="2563949" y="1121399"/>
                  </a:lnTo>
                  <a:lnTo>
                    <a:pt x="2190149" y="1495199"/>
                  </a:lnTo>
                  <a:lnTo>
                    <a:pt x="1816349" y="1121399"/>
                  </a:lnTo>
                  <a:lnTo>
                    <a:pt x="2003249" y="1121399"/>
                  </a:lnTo>
                  <a:lnTo>
                    <a:pt x="2003249" y="971536"/>
                  </a:lnTo>
                  <a:lnTo>
                    <a:pt x="0" y="971536"/>
                  </a:lnTo>
                  <a:lnTo>
                    <a:pt x="0" y="0"/>
                  </a:lnTo>
                  <a:lnTo>
                    <a:pt x="4380299" y="0"/>
                  </a:lnTo>
                  <a:lnTo>
                    <a:pt x="4380299" y="971536"/>
                  </a:lnTo>
                  <a:close/>
                </a:path>
              </a:pathLst>
            </a:custGeom>
            <a:ln w="253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1347688" y="2112755"/>
              <a:ext cx="4380865" cy="971550"/>
            </a:xfrm>
            <a:custGeom>
              <a:avLst/>
              <a:gdLst/>
              <a:ahLst/>
              <a:cxnLst/>
              <a:rect l="l" t="t" r="r" b="b"/>
              <a:pathLst>
                <a:path w="4380865" h="971550">
                  <a:moveTo>
                    <a:pt x="4380299" y="971399"/>
                  </a:moveTo>
                  <a:lnTo>
                    <a:pt x="0" y="971399"/>
                  </a:lnTo>
                  <a:lnTo>
                    <a:pt x="0" y="0"/>
                  </a:lnTo>
                  <a:lnTo>
                    <a:pt x="4380299" y="0"/>
                  </a:lnTo>
                  <a:lnTo>
                    <a:pt x="4380299" y="9713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1354039" y="2112755"/>
            <a:ext cx="4380865" cy="848309"/>
          </a:xfrm>
          <a:prstGeom prst="rect">
            <a:avLst/>
          </a:prstGeom>
          <a:ln w="38099">
            <a:solidFill>
              <a:srgbClr val="2C6781"/>
            </a:solidFill>
          </a:ln>
        </p:spPr>
        <p:txBody>
          <a:bodyPr vert="horz" wrap="square" lIns="0" tIns="128905" rIns="0" bIns="0" rtlCol="0">
            <a:spAutoFit/>
          </a:bodyPr>
          <a:lstStyle/>
          <a:p>
            <a:pPr marL="1358265" marR="1021715" indent="-330835">
              <a:lnSpc>
                <a:spcPts val="2810"/>
              </a:lnSpc>
              <a:spcBef>
                <a:spcPts val="1015"/>
              </a:spcBef>
            </a:pPr>
            <a:r>
              <a:rPr sz="2600" b="1" kern="0" dirty="0">
                <a:solidFill>
                  <a:srgbClr val="2C6781"/>
                </a:solidFill>
                <a:latin typeface="Trebuchet MS"/>
                <a:cs typeface="Trebuchet MS"/>
              </a:rPr>
              <a:t>CDOT</a:t>
            </a:r>
            <a:r>
              <a:rPr sz="2600" b="1" kern="0" spc="-65" dirty="0">
                <a:solidFill>
                  <a:srgbClr val="2C6781"/>
                </a:solidFill>
                <a:latin typeface="Trebuchet MS"/>
                <a:cs typeface="Trebuchet MS"/>
              </a:rPr>
              <a:t> </a:t>
            </a:r>
            <a:r>
              <a:rPr sz="2600" b="1" kern="0" spc="-10" dirty="0">
                <a:solidFill>
                  <a:srgbClr val="2C6781"/>
                </a:solidFill>
                <a:latin typeface="Trebuchet MS"/>
                <a:cs typeface="Trebuchet MS"/>
              </a:rPr>
              <a:t>FUNDING PRIORITIES</a:t>
            </a:r>
            <a:endParaRPr sz="26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24" name="object 24"/>
          <p:cNvSpPr txBox="1">
            <a:spLocks noGrp="1"/>
          </p:cNvSpPr>
          <p:nvPr>
            <p:ph type="sldNum" sz="quarter" idx="7"/>
          </p:nvPr>
        </p:nvSpPr>
        <p:spPr>
          <a:xfrm>
            <a:off x="11237792" y="6437204"/>
            <a:ext cx="334994" cy="187872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203200">
              <a:spcBef>
                <a:spcPts val="25"/>
              </a:spcBef>
            </a:pPr>
            <a:fld id="{81D60167-4931-47E6-BA6A-407CBD079E47}" type="slidenum">
              <a:rPr kern="0" spc="-50" dirty="0"/>
              <a:pPr marL="203200">
                <a:spcBef>
                  <a:spcPts val="25"/>
                </a:spcBef>
              </a:pPr>
              <a:t>23</a:t>
            </a:fld>
            <a:endParaRPr kern="0" spc="-5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79466" y="110948"/>
            <a:ext cx="7646034" cy="8655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ts val="3304"/>
              </a:lnSpc>
              <a:spcBef>
                <a:spcPts val="100"/>
              </a:spcBef>
            </a:pPr>
            <a:r>
              <a:rPr sz="2900" dirty="0"/>
              <a:t>Region</a:t>
            </a:r>
            <a:r>
              <a:rPr sz="2900" spc="-85" dirty="0"/>
              <a:t> </a:t>
            </a:r>
            <a:r>
              <a:rPr sz="2900" dirty="0"/>
              <a:t>4</a:t>
            </a:r>
            <a:r>
              <a:rPr sz="2900" spc="-85" dirty="0"/>
              <a:t> </a:t>
            </a:r>
            <a:r>
              <a:rPr sz="2900" dirty="0"/>
              <a:t>Strategic</a:t>
            </a:r>
            <a:r>
              <a:rPr sz="2900" spc="-85" dirty="0"/>
              <a:t> </a:t>
            </a:r>
            <a:r>
              <a:rPr sz="2900" dirty="0"/>
              <a:t>Highway</a:t>
            </a:r>
            <a:r>
              <a:rPr sz="2900" spc="-85" dirty="0"/>
              <a:t> </a:t>
            </a:r>
            <a:r>
              <a:rPr sz="2900" dirty="0"/>
              <a:t>Safety</a:t>
            </a:r>
            <a:r>
              <a:rPr sz="2900" spc="-85" dirty="0"/>
              <a:t> </a:t>
            </a:r>
            <a:r>
              <a:rPr sz="2900" dirty="0"/>
              <a:t>Plan</a:t>
            </a:r>
            <a:r>
              <a:rPr sz="2900" spc="-85" dirty="0"/>
              <a:t> </a:t>
            </a:r>
            <a:r>
              <a:rPr sz="2900" spc="-10" dirty="0"/>
              <a:t>(SHSP)</a:t>
            </a:r>
            <a:endParaRPr sz="2900"/>
          </a:p>
          <a:p>
            <a:pPr marR="5080" algn="r">
              <a:lnSpc>
                <a:spcPts val="3304"/>
              </a:lnSpc>
            </a:pPr>
            <a:r>
              <a:rPr sz="2900" dirty="0"/>
              <a:t>Workshop</a:t>
            </a:r>
            <a:r>
              <a:rPr sz="2900" spc="-195" dirty="0"/>
              <a:t> </a:t>
            </a:r>
            <a:r>
              <a:rPr sz="2900" spc="-10" dirty="0"/>
              <a:t>Results</a:t>
            </a:r>
            <a:endParaRPr sz="2900"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11237792" y="6437204"/>
            <a:ext cx="334994" cy="187872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203200">
              <a:spcBef>
                <a:spcPts val="25"/>
              </a:spcBef>
            </a:pPr>
            <a:fld id="{81D60167-4931-47E6-BA6A-407CBD079E47}" type="slidenum">
              <a:rPr kern="0" spc="-50" dirty="0"/>
              <a:pPr marL="203200">
                <a:spcBef>
                  <a:spcPts val="25"/>
                </a:spcBef>
              </a:pPr>
              <a:t>24</a:t>
            </a:fld>
            <a:endParaRPr kern="0" spc="-50" dirty="0"/>
          </a:p>
        </p:txBody>
      </p:sp>
      <p:sp>
        <p:nvSpPr>
          <p:cNvPr id="3" name="object 3"/>
          <p:cNvSpPr txBox="1"/>
          <p:nvPr/>
        </p:nvSpPr>
        <p:spPr>
          <a:xfrm>
            <a:off x="495151" y="1476394"/>
            <a:ext cx="10548620" cy="5043047"/>
          </a:xfrm>
          <a:prstGeom prst="rect">
            <a:avLst/>
          </a:prstGeom>
        </p:spPr>
        <p:txBody>
          <a:bodyPr vert="horz" wrap="square" lIns="0" tIns="81915" rIns="0" bIns="0" rtlCol="0">
            <a:spAutoFit/>
          </a:bodyPr>
          <a:lstStyle/>
          <a:p>
            <a:pPr marL="25400">
              <a:spcBef>
                <a:spcPts val="645"/>
              </a:spcBef>
            </a:pPr>
            <a:r>
              <a:rPr sz="24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Region</a:t>
            </a:r>
            <a:r>
              <a:rPr sz="2400" kern="0" spc="-9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4</a:t>
            </a:r>
            <a:r>
              <a:rPr sz="2400" kern="0" spc="-9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Strategic</a:t>
            </a:r>
            <a:r>
              <a:rPr sz="2400" kern="0" spc="-9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Highway</a:t>
            </a:r>
            <a:r>
              <a:rPr sz="2400" kern="0" spc="-9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Safety</a:t>
            </a:r>
            <a:r>
              <a:rPr sz="2400" kern="0" spc="-8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Plan</a:t>
            </a:r>
            <a:r>
              <a:rPr sz="2400" kern="0" spc="-9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Key</a:t>
            </a:r>
            <a:r>
              <a:rPr sz="2400" kern="0" spc="-1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Takeaways:</a:t>
            </a:r>
            <a:endParaRPr sz="24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368300" marR="5080" indent="-356235">
              <a:lnSpc>
                <a:spcPts val="2480"/>
              </a:lnSpc>
              <a:spcBef>
                <a:spcPts val="844"/>
              </a:spcBef>
              <a:buSzPct val="78260"/>
              <a:buFont typeface="Arial"/>
              <a:buAutoNum type="arabicPeriod"/>
              <a:tabLst>
                <a:tab pos="368300" algn="l"/>
              </a:tabLst>
            </a:pPr>
            <a:r>
              <a:rPr sz="23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Safety</a:t>
            </a:r>
            <a:r>
              <a:rPr sz="2300" b="1" kern="0" spc="-5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3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Culture</a:t>
            </a:r>
            <a:r>
              <a:rPr sz="2300" b="1" kern="0" spc="-4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3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-</a:t>
            </a:r>
            <a:r>
              <a:rPr sz="2300" kern="0" spc="-5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3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foster</a:t>
            </a:r>
            <a:r>
              <a:rPr sz="2300" kern="0" spc="-5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3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collaboration</a:t>
            </a:r>
            <a:r>
              <a:rPr sz="2300" kern="0" spc="-5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3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with</a:t>
            </a:r>
            <a:r>
              <a:rPr sz="2300" kern="0" spc="-5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3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DICs,</a:t>
            </a:r>
            <a:r>
              <a:rPr sz="2300" kern="0" spc="-5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3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advance</a:t>
            </a:r>
            <a:r>
              <a:rPr sz="2300" kern="0" spc="-5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3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safe-</a:t>
            </a:r>
            <a:r>
              <a:rPr sz="23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first</a:t>
            </a:r>
            <a:r>
              <a:rPr sz="2300" kern="0" spc="-5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3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initiatives, </a:t>
            </a:r>
            <a:r>
              <a:rPr sz="23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identify</a:t>
            </a:r>
            <a:r>
              <a:rPr sz="2300" kern="0" spc="-6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3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policy</a:t>
            </a:r>
            <a:r>
              <a:rPr sz="2300" kern="0" spc="-6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3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changes,</a:t>
            </a:r>
            <a:r>
              <a:rPr sz="2300" kern="0" spc="-6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3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infrastructure</a:t>
            </a:r>
            <a:r>
              <a:rPr sz="2300" kern="0" spc="-6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3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demetrimes</a:t>
            </a:r>
            <a:r>
              <a:rPr sz="2300" kern="0" spc="-6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3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local</a:t>
            </a:r>
            <a:r>
              <a:rPr sz="2300" kern="0" spc="-6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3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safety</a:t>
            </a:r>
            <a:r>
              <a:rPr sz="2300" kern="0" spc="-6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3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culture</a:t>
            </a:r>
            <a:endParaRPr sz="23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368300" marR="124460" indent="-356235">
              <a:lnSpc>
                <a:spcPts val="2480"/>
              </a:lnSpc>
              <a:spcBef>
                <a:spcPts val="5"/>
              </a:spcBef>
              <a:buSzPct val="78260"/>
              <a:buFont typeface="Arial"/>
              <a:buAutoNum type="arabicPeriod"/>
              <a:tabLst>
                <a:tab pos="368300" algn="l"/>
              </a:tabLst>
            </a:pPr>
            <a:r>
              <a:rPr sz="2300" b="1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Infrastructure</a:t>
            </a:r>
            <a:r>
              <a:rPr sz="2300" b="1" kern="0" spc="-5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3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-</a:t>
            </a:r>
            <a:r>
              <a:rPr sz="2300" kern="0" spc="-6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3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infrastructure</a:t>
            </a:r>
            <a:r>
              <a:rPr sz="2300" kern="0" spc="-6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3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misalignment,</a:t>
            </a:r>
            <a:r>
              <a:rPr sz="2300" kern="0" spc="-6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3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need</a:t>
            </a:r>
            <a:r>
              <a:rPr sz="2300" kern="0" spc="-6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3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to</a:t>
            </a:r>
            <a:r>
              <a:rPr sz="2300" kern="0" spc="-6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3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prioritize</a:t>
            </a:r>
            <a:r>
              <a:rPr sz="2300" kern="0" spc="-6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3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safety</a:t>
            </a:r>
            <a:r>
              <a:rPr sz="2300" kern="0" spc="-6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300" kern="0" spc="-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in </a:t>
            </a:r>
            <a:r>
              <a:rPr sz="23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engineering,</a:t>
            </a:r>
            <a:r>
              <a:rPr sz="2300" kern="0" spc="-10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3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roadway</a:t>
            </a:r>
            <a:r>
              <a:rPr sz="2300" kern="0" spc="-10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3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conditions</a:t>
            </a:r>
            <a:r>
              <a:rPr sz="2300" kern="0" spc="-10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3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and</a:t>
            </a:r>
            <a:r>
              <a:rPr sz="2300" kern="0" spc="-10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3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navigation,</a:t>
            </a:r>
            <a:r>
              <a:rPr sz="2300" kern="0" spc="-10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3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work</a:t>
            </a:r>
            <a:r>
              <a:rPr sz="2300" kern="0" spc="-10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3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zone</a:t>
            </a:r>
            <a:r>
              <a:rPr sz="2300" kern="0" spc="-10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300" kern="0" spc="-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safety,</a:t>
            </a:r>
            <a:r>
              <a:rPr sz="2300" kern="0" spc="-10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3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historical </a:t>
            </a:r>
            <a:r>
              <a:rPr sz="23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disinvestment</a:t>
            </a:r>
            <a:r>
              <a:rPr sz="2300" kern="0" spc="-6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3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in</a:t>
            </a:r>
            <a:r>
              <a:rPr sz="2300" kern="0" spc="-5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3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DICs,</a:t>
            </a:r>
            <a:r>
              <a:rPr sz="2300" kern="0" spc="-5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3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adequate</a:t>
            </a:r>
            <a:r>
              <a:rPr sz="2300" kern="0" spc="-5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3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design</a:t>
            </a:r>
            <a:r>
              <a:rPr sz="2300" kern="0" spc="-5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3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for</a:t>
            </a:r>
            <a:r>
              <a:rPr sz="2300" kern="0" spc="-5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3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rural</a:t>
            </a:r>
            <a:r>
              <a:rPr sz="2300" kern="0" spc="-5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3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roadways</a:t>
            </a:r>
            <a:endParaRPr sz="23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368300" marR="37465" indent="-356235">
              <a:lnSpc>
                <a:spcPts val="2480"/>
              </a:lnSpc>
              <a:spcBef>
                <a:spcPts val="15"/>
              </a:spcBef>
              <a:buSzPct val="78260"/>
              <a:buFont typeface="Arial"/>
              <a:buAutoNum type="arabicPeriod"/>
              <a:tabLst>
                <a:tab pos="368300" algn="l"/>
              </a:tabLst>
            </a:pPr>
            <a:r>
              <a:rPr sz="2300" b="1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Collaboration</a:t>
            </a:r>
            <a:r>
              <a:rPr sz="2300" b="1" kern="0" spc="-6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3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and</a:t>
            </a:r>
            <a:r>
              <a:rPr sz="2300" b="1" kern="0" spc="-5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300" b="1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Stakeholder</a:t>
            </a:r>
            <a:r>
              <a:rPr sz="2300" b="1" kern="0" spc="-5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3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Engagement</a:t>
            </a:r>
            <a:r>
              <a:rPr sz="2300" b="1" kern="0" spc="-4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3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-</a:t>
            </a:r>
            <a:r>
              <a:rPr sz="2300" kern="0" spc="-5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3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align</a:t>
            </a:r>
            <a:r>
              <a:rPr sz="2300" kern="0" spc="-6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3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state</a:t>
            </a:r>
            <a:r>
              <a:rPr sz="2300" kern="0" spc="-5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3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and</a:t>
            </a:r>
            <a:r>
              <a:rPr sz="2300" kern="0" spc="-5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3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local</a:t>
            </a:r>
            <a:r>
              <a:rPr sz="2300" kern="0" spc="-6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3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agencies, </a:t>
            </a:r>
            <a:r>
              <a:rPr sz="23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bring</a:t>
            </a:r>
            <a:r>
              <a:rPr sz="2300" kern="0" spc="-6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3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in</a:t>
            </a:r>
            <a:r>
              <a:rPr sz="2300" kern="0" spc="-5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3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community</a:t>
            </a:r>
            <a:r>
              <a:rPr sz="2300" kern="0" spc="-6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3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to</a:t>
            </a:r>
            <a:r>
              <a:rPr sz="2300" kern="0" spc="-5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3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advocate</a:t>
            </a:r>
            <a:r>
              <a:rPr sz="2300" kern="0" spc="-6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3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for</a:t>
            </a:r>
            <a:r>
              <a:rPr sz="2300" kern="0" spc="-5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3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safety</a:t>
            </a:r>
            <a:r>
              <a:rPr sz="2300" kern="0" spc="-6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3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initiatives,</a:t>
            </a:r>
            <a:r>
              <a:rPr sz="2300" kern="0" spc="-5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3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CSP</a:t>
            </a:r>
            <a:r>
              <a:rPr sz="2300" kern="0" spc="-9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3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as</a:t>
            </a:r>
            <a:r>
              <a:rPr sz="2300" kern="0" spc="-5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3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</a:t>
            </a:r>
            <a:r>
              <a:rPr sz="2300" kern="0" spc="-6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3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strong</a:t>
            </a:r>
            <a:r>
              <a:rPr sz="2300" kern="0" spc="-5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3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partner</a:t>
            </a:r>
            <a:endParaRPr sz="23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368300" marR="1368425" indent="-356235">
              <a:lnSpc>
                <a:spcPts val="2480"/>
              </a:lnSpc>
              <a:spcBef>
                <a:spcPts val="5"/>
              </a:spcBef>
              <a:buSzPct val="78260"/>
              <a:buFont typeface="Arial"/>
              <a:buAutoNum type="arabicPeriod"/>
              <a:tabLst>
                <a:tab pos="368300" algn="l"/>
              </a:tabLst>
            </a:pPr>
            <a:r>
              <a:rPr sz="2300" b="1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Enforcement</a:t>
            </a:r>
            <a:r>
              <a:rPr sz="2300" b="1" kern="0" spc="-7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3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-</a:t>
            </a:r>
            <a:r>
              <a:rPr sz="2300" kern="0" spc="-8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3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explore</a:t>
            </a:r>
            <a:r>
              <a:rPr sz="2300" kern="0" spc="-8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3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speed</a:t>
            </a:r>
            <a:r>
              <a:rPr sz="2300" kern="0" spc="-8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3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cameras</a:t>
            </a:r>
            <a:r>
              <a:rPr sz="2300" kern="0" spc="-8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3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use,</a:t>
            </a:r>
            <a:r>
              <a:rPr sz="2300" kern="0" spc="-8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3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culturally</a:t>
            </a:r>
            <a:r>
              <a:rPr sz="2300" kern="0" spc="-8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3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sensitive communication</a:t>
            </a:r>
            <a:r>
              <a:rPr sz="2300" kern="0" spc="-114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3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around</a:t>
            </a:r>
            <a:r>
              <a:rPr sz="2300" kern="0" spc="-114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3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enforcement,</a:t>
            </a:r>
            <a:r>
              <a:rPr sz="2300" kern="0" spc="-1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3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workforce</a:t>
            </a:r>
            <a:r>
              <a:rPr sz="2300" kern="0" spc="-114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3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shortage,</a:t>
            </a:r>
            <a:r>
              <a:rPr sz="2300" kern="0" spc="-114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3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targeted enforcement/education</a:t>
            </a:r>
            <a:endParaRPr sz="23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368300" marR="180340" indent="-356235">
              <a:lnSpc>
                <a:spcPts val="2480"/>
              </a:lnSpc>
              <a:spcBef>
                <a:spcPts val="15"/>
              </a:spcBef>
              <a:buSzPct val="78260"/>
              <a:buFont typeface="Arial"/>
              <a:buAutoNum type="arabicPeriod"/>
              <a:tabLst>
                <a:tab pos="368300" algn="l"/>
              </a:tabLst>
            </a:pPr>
            <a:r>
              <a:rPr sz="23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Safety</a:t>
            </a:r>
            <a:r>
              <a:rPr sz="2300" b="1" kern="0" spc="-5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3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Planning</a:t>
            </a:r>
            <a:r>
              <a:rPr sz="2300" b="1" kern="0" spc="-5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3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-</a:t>
            </a:r>
            <a:r>
              <a:rPr sz="2300" b="1" kern="0" spc="-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3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Success</a:t>
            </a:r>
            <a:r>
              <a:rPr sz="2300" kern="0" spc="-5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3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in</a:t>
            </a:r>
            <a:r>
              <a:rPr sz="2300" kern="0" spc="-5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3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local</a:t>
            </a:r>
            <a:r>
              <a:rPr sz="2300" kern="0" spc="-5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3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safety</a:t>
            </a:r>
            <a:r>
              <a:rPr sz="2300" kern="0" spc="-5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3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plans,</a:t>
            </a:r>
            <a:r>
              <a:rPr sz="2300" kern="0" spc="-5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3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need</a:t>
            </a:r>
            <a:r>
              <a:rPr sz="2300" kern="0" spc="-5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3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for</a:t>
            </a:r>
            <a:r>
              <a:rPr sz="2300" kern="0" spc="-5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3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work</a:t>
            </a:r>
            <a:r>
              <a:rPr sz="2300" kern="0" spc="-5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3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zone</a:t>
            </a:r>
            <a:r>
              <a:rPr sz="2300" kern="0" spc="-5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3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planning </a:t>
            </a:r>
            <a:r>
              <a:rPr sz="23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and</a:t>
            </a:r>
            <a:r>
              <a:rPr sz="2300" kern="0" spc="-9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3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infrastructure</a:t>
            </a:r>
            <a:r>
              <a:rPr sz="2300" kern="0" spc="-8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3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protection,</a:t>
            </a:r>
            <a:r>
              <a:rPr sz="2300" kern="0" spc="-9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3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need</a:t>
            </a:r>
            <a:r>
              <a:rPr sz="2300" kern="0" spc="-8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3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emphasis</a:t>
            </a:r>
            <a:r>
              <a:rPr sz="2300" kern="0" spc="-9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3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on</a:t>
            </a:r>
            <a:r>
              <a:rPr sz="2300" kern="0" spc="-8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3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multimodal</a:t>
            </a:r>
            <a:r>
              <a:rPr sz="2300" kern="0" spc="-9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3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safety</a:t>
            </a:r>
            <a:endParaRPr sz="23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368300" marR="1014094" indent="-356235">
              <a:lnSpc>
                <a:spcPts val="2480"/>
              </a:lnSpc>
              <a:spcBef>
                <a:spcPts val="5"/>
              </a:spcBef>
              <a:buSzPct val="78260"/>
              <a:buFont typeface="Arial"/>
              <a:buAutoNum type="arabicPeriod"/>
              <a:tabLst>
                <a:tab pos="368300" algn="l"/>
              </a:tabLst>
            </a:pPr>
            <a:r>
              <a:rPr sz="23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Risky</a:t>
            </a:r>
            <a:r>
              <a:rPr sz="2300" b="1" kern="0" spc="-8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3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Behaviors</a:t>
            </a:r>
            <a:r>
              <a:rPr sz="2300" b="1" kern="0" spc="-6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3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-</a:t>
            </a:r>
            <a:r>
              <a:rPr sz="2300" kern="0" spc="-7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3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distracted</a:t>
            </a:r>
            <a:r>
              <a:rPr sz="2300" kern="0" spc="-8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3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driving,</a:t>
            </a:r>
            <a:r>
              <a:rPr sz="2300" kern="0" spc="-7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3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impaired</a:t>
            </a:r>
            <a:r>
              <a:rPr sz="2300" kern="0" spc="-8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3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and</a:t>
            </a:r>
            <a:r>
              <a:rPr sz="2300" kern="0" spc="-7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3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aggressive</a:t>
            </a:r>
            <a:r>
              <a:rPr sz="2300" kern="0" spc="-8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3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driving, </a:t>
            </a:r>
            <a:r>
              <a:rPr sz="23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perception</a:t>
            </a:r>
            <a:r>
              <a:rPr sz="2300" kern="0" spc="-7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3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on</a:t>
            </a:r>
            <a:r>
              <a:rPr sz="2300" kern="0" spc="-7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300" kern="0" spc="-2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invincibility,</a:t>
            </a:r>
            <a:r>
              <a:rPr sz="2300" kern="0" spc="-7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3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and</a:t>
            </a:r>
            <a:r>
              <a:rPr sz="2300" kern="0" spc="-7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3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vehicle</a:t>
            </a:r>
            <a:r>
              <a:rPr sz="2300" kern="0" spc="-7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3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design/speed</a:t>
            </a:r>
            <a:endParaRPr sz="23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8924" y="-71049"/>
            <a:ext cx="11778298" cy="1018869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2588895" marR="5080" indent="4262755">
              <a:lnSpc>
                <a:spcPts val="3820"/>
              </a:lnSpc>
              <a:spcBef>
                <a:spcPts val="345"/>
              </a:spcBef>
            </a:pPr>
            <a:r>
              <a:rPr sz="3300" dirty="0"/>
              <a:t>Common</a:t>
            </a:r>
            <a:r>
              <a:rPr sz="3300" spc="-155" dirty="0"/>
              <a:t> </a:t>
            </a:r>
            <a:r>
              <a:rPr sz="3300" dirty="0"/>
              <a:t>Themes</a:t>
            </a:r>
            <a:r>
              <a:rPr sz="3300" spc="-85" dirty="0"/>
              <a:t> </a:t>
            </a:r>
            <a:r>
              <a:rPr sz="3300" spc="-10" dirty="0"/>
              <a:t>from</a:t>
            </a:r>
            <a:r>
              <a:rPr sz="3300" spc="-240" dirty="0"/>
              <a:t> </a:t>
            </a:r>
            <a:r>
              <a:rPr sz="3300" spc="-25" dirty="0"/>
              <a:t>All </a:t>
            </a:r>
            <a:r>
              <a:rPr sz="3300" dirty="0"/>
              <a:t>Strategic</a:t>
            </a:r>
            <a:r>
              <a:rPr sz="3300" spc="-100" dirty="0"/>
              <a:t> </a:t>
            </a:r>
            <a:r>
              <a:rPr sz="3300" dirty="0"/>
              <a:t>Highway</a:t>
            </a:r>
            <a:r>
              <a:rPr sz="3300" spc="-95" dirty="0"/>
              <a:t> </a:t>
            </a:r>
            <a:r>
              <a:rPr sz="3300" dirty="0"/>
              <a:t>Safety</a:t>
            </a:r>
            <a:r>
              <a:rPr sz="3300" spc="-95" dirty="0"/>
              <a:t> </a:t>
            </a:r>
            <a:r>
              <a:rPr sz="3300" dirty="0"/>
              <a:t>Plan</a:t>
            </a:r>
            <a:r>
              <a:rPr sz="3300" spc="-100" dirty="0"/>
              <a:t> </a:t>
            </a:r>
            <a:r>
              <a:rPr sz="3300" dirty="0"/>
              <a:t>(SHSP)</a:t>
            </a:r>
            <a:r>
              <a:rPr sz="3300" spc="-95" dirty="0"/>
              <a:t> </a:t>
            </a:r>
            <a:r>
              <a:rPr sz="3300" spc="-10" dirty="0"/>
              <a:t>Workshop</a:t>
            </a:r>
            <a:r>
              <a:rPr sz="3600" spc="-10" dirty="0"/>
              <a:t>s</a:t>
            </a:r>
            <a:endParaRPr sz="36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52254" y="1356001"/>
            <a:ext cx="8954939" cy="518319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11237792" y="6437204"/>
            <a:ext cx="334994" cy="187872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203200">
              <a:spcBef>
                <a:spcPts val="25"/>
              </a:spcBef>
            </a:pPr>
            <a:fld id="{81D60167-4931-47E6-BA6A-407CBD079E47}" type="slidenum">
              <a:rPr kern="0" spc="-50" dirty="0"/>
              <a:pPr marL="203200">
                <a:spcBef>
                  <a:spcPts val="25"/>
                </a:spcBef>
              </a:pPr>
              <a:t>25</a:t>
            </a:fld>
            <a:endParaRPr kern="0" spc="-5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79216" y="1407121"/>
            <a:ext cx="10805795" cy="2634696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 marR="5080">
              <a:lnSpc>
                <a:spcPts val="2590"/>
              </a:lnSpc>
              <a:spcBef>
                <a:spcPts val="425"/>
              </a:spcBef>
            </a:pP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Additional</a:t>
            </a:r>
            <a:r>
              <a:rPr sz="2400" kern="0" spc="-10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feedback</a:t>
            </a:r>
            <a:r>
              <a:rPr sz="2400" kern="0" spc="-10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and</a:t>
            </a:r>
            <a:r>
              <a:rPr sz="2400" kern="0" spc="-10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questions</a:t>
            </a:r>
            <a:r>
              <a:rPr sz="2400" kern="0" spc="-10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regarding</a:t>
            </a:r>
            <a:r>
              <a:rPr sz="2400" kern="0" spc="-10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SHSP</a:t>
            </a:r>
            <a:r>
              <a:rPr sz="2400" kern="0" spc="-14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can</a:t>
            </a:r>
            <a:r>
              <a:rPr sz="2400" kern="0" spc="-10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be</a:t>
            </a:r>
            <a:r>
              <a:rPr sz="2400" kern="0" spc="-10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received</a:t>
            </a:r>
            <a:r>
              <a:rPr sz="2400" kern="0" spc="-10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through</a:t>
            </a:r>
            <a:r>
              <a:rPr sz="2400" kern="0" spc="-10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spc="-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the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following</a:t>
            </a:r>
            <a:r>
              <a:rPr sz="2400" kern="0" spc="-14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methods:</a:t>
            </a:r>
            <a:endParaRPr sz="24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>
              <a:spcBef>
                <a:spcPts val="1680"/>
              </a:spcBef>
            </a:pPr>
            <a:endParaRPr sz="24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621665" indent="-389255">
              <a:spcBef>
                <a:spcPts val="5"/>
              </a:spcBef>
              <a:buSzPct val="79166"/>
              <a:buFont typeface="Arial"/>
              <a:buChar char="•"/>
              <a:tabLst>
                <a:tab pos="621665" algn="l"/>
              </a:tabLst>
            </a:pPr>
            <a:r>
              <a:rPr sz="24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Project</a:t>
            </a:r>
            <a:r>
              <a:rPr sz="2400" kern="0" spc="-1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spc="-5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Team</a:t>
            </a:r>
            <a:r>
              <a:rPr sz="2400" kern="0" spc="-10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email:</a:t>
            </a:r>
            <a:r>
              <a:rPr sz="2400" kern="0" spc="-8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u="heavy" kern="0" spc="-10" dirty="0">
                <a:solidFill>
                  <a:srgbClr val="EE7320"/>
                </a:solidFill>
                <a:uFill>
                  <a:solidFill>
                    <a:srgbClr val="EE7320"/>
                  </a:solidFill>
                </a:uFill>
                <a:latin typeface="Trebuchet MS"/>
                <a:cs typeface="Trebuchet MS"/>
                <a:hlinkClick r:id="rId2"/>
              </a:rPr>
              <a:t>shsp@state.co.us</a:t>
            </a:r>
            <a:endParaRPr sz="24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>
              <a:spcBef>
                <a:spcPts val="1714"/>
              </a:spcBef>
              <a:buFont typeface="Arial"/>
              <a:buChar char="•"/>
            </a:pPr>
            <a:endParaRPr sz="24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621665" indent="-389255">
              <a:buSzPct val="79166"/>
              <a:buFont typeface="Arial"/>
              <a:buChar char="•"/>
              <a:tabLst>
                <a:tab pos="621665" algn="l"/>
              </a:tabLst>
            </a:pP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Online</a:t>
            </a:r>
            <a:r>
              <a:rPr sz="2400" kern="0" spc="-6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engagement</a:t>
            </a:r>
            <a:r>
              <a:rPr sz="2400" kern="0" spc="-6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platform:</a:t>
            </a:r>
            <a:r>
              <a:rPr sz="2400"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u="heavy" kern="0" spc="-25" dirty="0">
                <a:solidFill>
                  <a:srgbClr val="EE7320"/>
                </a:solidFill>
                <a:uFill>
                  <a:solidFill>
                    <a:srgbClr val="EE7320"/>
                  </a:solidFill>
                </a:uFill>
                <a:latin typeface="Trebuchet MS"/>
                <a:cs typeface="Trebuchet MS"/>
                <a:hlinkClick r:id="rId3"/>
              </a:rPr>
              <a:t>https://cdot-</a:t>
            </a:r>
            <a:r>
              <a:rPr sz="2400" u="heavy" kern="0" spc="-10" dirty="0">
                <a:solidFill>
                  <a:srgbClr val="EE7320"/>
                </a:solidFill>
                <a:uFill>
                  <a:solidFill>
                    <a:srgbClr val="EE7320"/>
                  </a:solidFill>
                </a:uFill>
                <a:latin typeface="Trebuchet MS"/>
                <a:cs typeface="Trebuchet MS"/>
                <a:hlinkClick r:id="rId3"/>
              </a:rPr>
              <a:t>shsp.mysocialpinpoint.com</a:t>
            </a:r>
            <a:endParaRPr sz="24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10897" y="2134675"/>
            <a:ext cx="1145383" cy="116126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48924" y="-71049"/>
            <a:ext cx="11778298" cy="973466"/>
          </a:xfrm>
          <a:prstGeom prst="rect">
            <a:avLst/>
          </a:prstGeom>
        </p:spPr>
        <p:txBody>
          <a:bodyPr vert="horz" wrap="square" lIns="0" tIns="476371" rIns="0" bIns="0" rtlCol="0">
            <a:spAutoFit/>
          </a:bodyPr>
          <a:lstStyle/>
          <a:p>
            <a:pPr marL="4940300">
              <a:spcBef>
                <a:spcPts val="100"/>
              </a:spcBef>
            </a:pPr>
            <a:r>
              <a:rPr dirty="0"/>
              <a:t>Additional</a:t>
            </a:r>
            <a:r>
              <a:rPr spc="-165" dirty="0"/>
              <a:t> </a:t>
            </a:r>
            <a:r>
              <a:rPr dirty="0"/>
              <a:t>Information</a:t>
            </a:r>
            <a:r>
              <a:rPr spc="-160" dirty="0"/>
              <a:t> </a:t>
            </a:r>
            <a:r>
              <a:rPr dirty="0"/>
              <a:t>and</a:t>
            </a:r>
            <a:r>
              <a:rPr spc="-165" dirty="0"/>
              <a:t> </a:t>
            </a:r>
            <a:r>
              <a:rPr spc="-10" dirty="0"/>
              <a:t>Resources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8924" y="-71049"/>
            <a:ext cx="11778298" cy="863858"/>
          </a:xfrm>
          <a:prstGeom prst="rect">
            <a:avLst/>
          </a:prstGeom>
        </p:spPr>
        <p:txBody>
          <a:bodyPr vert="horz" wrap="square" lIns="0" tIns="367823" rIns="0" bIns="0" rtlCol="0">
            <a:spAutoFit/>
          </a:bodyPr>
          <a:lstStyle/>
          <a:p>
            <a:pPr marL="22225">
              <a:spcBef>
                <a:spcPts val="100"/>
              </a:spcBef>
            </a:pPr>
            <a:r>
              <a:rPr dirty="0"/>
              <a:t>Additional</a:t>
            </a:r>
            <a:r>
              <a:rPr spc="-150" dirty="0"/>
              <a:t> </a:t>
            </a:r>
            <a:r>
              <a:rPr dirty="0"/>
              <a:t>Data</a:t>
            </a:r>
            <a:r>
              <a:rPr spc="-150" dirty="0"/>
              <a:t> </a:t>
            </a:r>
            <a:r>
              <a:rPr spc="-10" dirty="0"/>
              <a:t>Request:</a:t>
            </a:r>
            <a:r>
              <a:rPr spc="-150" dirty="0"/>
              <a:t> </a:t>
            </a:r>
            <a:r>
              <a:rPr dirty="0"/>
              <a:t>Wildlife</a:t>
            </a:r>
            <a:r>
              <a:rPr spc="-150" dirty="0"/>
              <a:t> </a:t>
            </a:r>
            <a:r>
              <a:rPr dirty="0"/>
              <a:t>Crash</a:t>
            </a:r>
            <a:r>
              <a:rPr spc="-145" dirty="0"/>
              <a:t> </a:t>
            </a:r>
            <a:r>
              <a:rPr spc="-20" dirty="0"/>
              <a:t>Data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84537" y="1223423"/>
            <a:ext cx="7232440" cy="54102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11237792" y="6437204"/>
            <a:ext cx="334994" cy="187872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3825">
              <a:spcBef>
                <a:spcPts val="25"/>
              </a:spcBef>
            </a:pPr>
            <a:fld id="{81D60167-4931-47E6-BA6A-407CBD079E47}" type="slidenum">
              <a:rPr kern="0" spc="-25" dirty="0"/>
              <a:pPr marL="123825">
                <a:spcBef>
                  <a:spcPts val="25"/>
                </a:spcBef>
              </a:pPr>
              <a:t>27</a:t>
            </a:fld>
            <a:endParaRPr kern="0" spc="-25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8924" y="-71049"/>
            <a:ext cx="11778298" cy="863858"/>
          </a:xfrm>
          <a:prstGeom prst="rect">
            <a:avLst/>
          </a:prstGeom>
        </p:spPr>
        <p:txBody>
          <a:bodyPr vert="horz" wrap="square" lIns="0" tIns="367823" rIns="0" bIns="0" rtlCol="0">
            <a:spAutoFit/>
          </a:bodyPr>
          <a:lstStyle/>
          <a:p>
            <a:pPr marL="5449570">
              <a:spcBef>
                <a:spcPts val="100"/>
              </a:spcBef>
            </a:pPr>
            <a:r>
              <a:rPr dirty="0"/>
              <a:t>Data</a:t>
            </a:r>
            <a:r>
              <a:rPr spc="-90" dirty="0"/>
              <a:t> </a:t>
            </a:r>
            <a:r>
              <a:rPr spc="-10" dirty="0"/>
              <a:t>Visualizer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064664" y="1304454"/>
            <a:ext cx="2813685" cy="37338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1300"/>
              </a:lnSpc>
              <a:spcBef>
                <a:spcPts val="260"/>
              </a:spcBef>
            </a:pPr>
            <a:r>
              <a:rPr sz="1200" u="heavy" kern="0" spc="-10" dirty="0">
                <a:solidFill>
                  <a:srgbClr val="1967D1"/>
                </a:solidFill>
                <a:uFill>
                  <a:solidFill>
                    <a:srgbClr val="1967D1"/>
                  </a:solidFill>
                </a:uFill>
                <a:latin typeface="Trebuchet MS"/>
                <a:cs typeface="Trebuchet MS"/>
                <a:hlinkClick r:id="rId2"/>
              </a:rPr>
              <a:t>https://experience.arcgis.com/experien</a:t>
            </a:r>
            <a:r>
              <a:rPr sz="1200" kern="0" spc="-10" dirty="0">
                <a:solidFill>
                  <a:srgbClr val="1967D1"/>
                </a:solidFill>
                <a:latin typeface="Trebuchet MS"/>
                <a:cs typeface="Trebuchet MS"/>
              </a:rPr>
              <a:t> </a:t>
            </a:r>
            <a:r>
              <a:rPr sz="1200" u="heavy" kern="0" spc="-10" dirty="0">
                <a:solidFill>
                  <a:srgbClr val="1967D1"/>
                </a:solidFill>
                <a:uFill>
                  <a:solidFill>
                    <a:srgbClr val="1967D1"/>
                  </a:solidFill>
                </a:uFill>
                <a:latin typeface="Trebuchet MS"/>
                <a:cs typeface="Trebuchet MS"/>
                <a:hlinkClick r:id="rId2"/>
              </a:rPr>
              <a:t>ce/c9ec4c30351143caaa995b6ad5ce5f44</a:t>
            </a:r>
            <a:endParaRPr sz="12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59849" y="1260763"/>
            <a:ext cx="8315000" cy="5460686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xfrm>
            <a:off x="11237792" y="6437204"/>
            <a:ext cx="334994" cy="187872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3825">
              <a:spcBef>
                <a:spcPts val="25"/>
              </a:spcBef>
            </a:pPr>
            <a:fld id="{81D60167-4931-47E6-BA6A-407CBD079E47}" type="slidenum">
              <a:rPr kern="0" spc="-25" dirty="0"/>
              <a:pPr marL="123825">
                <a:spcBef>
                  <a:spcPts val="25"/>
                </a:spcBef>
              </a:pPr>
              <a:t>28</a:t>
            </a:fld>
            <a:endParaRPr kern="0" spc="-25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28675" y="2067224"/>
            <a:ext cx="3744595" cy="3721100"/>
          </a:xfrm>
          <a:custGeom>
            <a:avLst/>
            <a:gdLst/>
            <a:ahLst/>
            <a:cxnLst/>
            <a:rect l="l" t="t" r="r" b="b"/>
            <a:pathLst>
              <a:path w="3744595" h="3721100">
                <a:moveTo>
                  <a:pt x="2118232" y="12699"/>
                </a:moveTo>
                <a:lnTo>
                  <a:pt x="1633706" y="12699"/>
                </a:lnTo>
                <a:lnTo>
                  <a:pt x="1680733" y="0"/>
                </a:lnTo>
                <a:lnTo>
                  <a:pt x="2069427" y="0"/>
                </a:lnTo>
                <a:lnTo>
                  <a:pt x="2118232" y="12699"/>
                </a:lnTo>
                <a:close/>
              </a:path>
              <a:path w="3744595" h="3721100">
                <a:moveTo>
                  <a:pt x="2249453" y="3682999"/>
                </a:moveTo>
                <a:lnTo>
                  <a:pt x="1494846" y="3682999"/>
                </a:lnTo>
                <a:lnTo>
                  <a:pt x="1185679" y="3594099"/>
                </a:lnTo>
                <a:lnTo>
                  <a:pt x="1143424" y="3568699"/>
                </a:lnTo>
                <a:lnTo>
                  <a:pt x="1101691" y="3555999"/>
                </a:lnTo>
                <a:lnTo>
                  <a:pt x="1060495" y="3530599"/>
                </a:lnTo>
                <a:lnTo>
                  <a:pt x="1019850" y="3517899"/>
                </a:lnTo>
                <a:lnTo>
                  <a:pt x="979772" y="3492499"/>
                </a:lnTo>
                <a:lnTo>
                  <a:pt x="901372" y="3441699"/>
                </a:lnTo>
                <a:lnTo>
                  <a:pt x="863080" y="3428999"/>
                </a:lnTo>
                <a:lnTo>
                  <a:pt x="825413" y="3403599"/>
                </a:lnTo>
                <a:lnTo>
                  <a:pt x="788385" y="3378199"/>
                </a:lnTo>
                <a:lnTo>
                  <a:pt x="752012" y="3352799"/>
                </a:lnTo>
                <a:lnTo>
                  <a:pt x="716308" y="3314699"/>
                </a:lnTo>
                <a:lnTo>
                  <a:pt x="681288" y="3289299"/>
                </a:lnTo>
                <a:lnTo>
                  <a:pt x="646967" y="3263899"/>
                </a:lnTo>
                <a:lnTo>
                  <a:pt x="613358" y="3238499"/>
                </a:lnTo>
                <a:lnTo>
                  <a:pt x="580478" y="3200399"/>
                </a:lnTo>
                <a:lnTo>
                  <a:pt x="548340" y="3174999"/>
                </a:lnTo>
                <a:lnTo>
                  <a:pt x="516959" y="3136899"/>
                </a:lnTo>
                <a:lnTo>
                  <a:pt x="486350" y="3111499"/>
                </a:lnTo>
                <a:lnTo>
                  <a:pt x="456528" y="3073399"/>
                </a:lnTo>
                <a:lnTo>
                  <a:pt x="427508" y="3035299"/>
                </a:lnTo>
                <a:lnTo>
                  <a:pt x="399303" y="3009899"/>
                </a:lnTo>
                <a:lnTo>
                  <a:pt x="371929" y="2971799"/>
                </a:lnTo>
                <a:lnTo>
                  <a:pt x="345401" y="2933699"/>
                </a:lnTo>
                <a:lnTo>
                  <a:pt x="319733" y="2895599"/>
                </a:lnTo>
                <a:lnTo>
                  <a:pt x="294940" y="2857499"/>
                </a:lnTo>
                <a:lnTo>
                  <a:pt x="271037" y="2819399"/>
                </a:lnTo>
                <a:lnTo>
                  <a:pt x="248038" y="2781299"/>
                </a:lnTo>
                <a:lnTo>
                  <a:pt x="225958" y="2743199"/>
                </a:lnTo>
                <a:lnTo>
                  <a:pt x="204812" y="2705099"/>
                </a:lnTo>
                <a:lnTo>
                  <a:pt x="184614" y="2666999"/>
                </a:lnTo>
                <a:lnTo>
                  <a:pt x="165379" y="2616199"/>
                </a:lnTo>
                <a:lnTo>
                  <a:pt x="147122" y="2578099"/>
                </a:lnTo>
                <a:lnTo>
                  <a:pt x="129858" y="2539999"/>
                </a:lnTo>
                <a:lnTo>
                  <a:pt x="113601" y="2501899"/>
                </a:lnTo>
                <a:lnTo>
                  <a:pt x="98366" y="2451099"/>
                </a:lnTo>
                <a:lnTo>
                  <a:pt x="84168" y="2412999"/>
                </a:lnTo>
                <a:lnTo>
                  <a:pt x="71021" y="2362199"/>
                </a:lnTo>
                <a:lnTo>
                  <a:pt x="58940" y="2324099"/>
                </a:lnTo>
                <a:lnTo>
                  <a:pt x="47940" y="2273299"/>
                </a:lnTo>
                <a:lnTo>
                  <a:pt x="38035" y="2235199"/>
                </a:lnTo>
                <a:lnTo>
                  <a:pt x="29240" y="2184399"/>
                </a:lnTo>
                <a:lnTo>
                  <a:pt x="21571" y="2133599"/>
                </a:lnTo>
                <a:lnTo>
                  <a:pt x="15041" y="2095499"/>
                </a:lnTo>
                <a:lnTo>
                  <a:pt x="9665" y="2044699"/>
                </a:lnTo>
                <a:lnTo>
                  <a:pt x="5459" y="1993899"/>
                </a:lnTo>
                <a:lnTo>
                  <a:pt x="2436" y="1955799"/>
                </a:lnTo>
                <a:lnTo>
                  <a:pt x="611" y="1904999"/>
                </a:lnTo>
                <a:lnTo>
                  <a:pt x="0" y="1854199"/>
                </a:lnTo>
                <a:lnTo>
                  <a:pt x="611" y="1803399"/>
                </a:lnTo>
                <a:lnTo>
                  <a:pt x="2436" y="1765299"/>
                </a:lnTo>
                <a:lnTo>
                  <a:pt x="5459" y="1714499"/>
                </a:lnTo>
                <a:lnTo>
                  <a:pt x="9665" y="1663699"/>
                </a:lnTo>
                <a:lnTo>
                  <a:pt x="15041" y="1612899"/>
                </a:lnTo>
                <a:lnTo>
                  <a:pt x="21571" y="1574799"/>
                </a:lnTo>
                <a:lnTo>
                  <a:pt x="29240" y="1523999"/>
                </a:lnTo>
                <a:lnTo>
                  <a:pt x="38035" y="1485899"/>
                </a:lnTo>
                <a:lnTo>
                  <a:pt x="47940" y="1435099"/>
                </a:lnTo>
                <a:lnTo>
                  <a:pt x="58940" y="1384299"/>
                </a:lnTo>
                <a:lnTo>
                  <a:pt x="71021" y="1346199"/>
                </a:lnTo>
                <a:lnTo>
                  <a:pt x="84168" y="1308099"/>
                </a:lnTo>
                <a:lnTo>
                  <a:pt x="98366" y="1257299"/>
                </a:lnTo>
                <a:lnTo>
                  <a:pt x="113601" y="1219199"/>
                </a:lnTo>
                <a:lnTo>
                  <a:pt x="129858" y="1168399"/>
                </a:lnTo>
                <a:lnTo>
                  <a:pt x="147122" y="1130299"/>
                </a:lnTo>
                <a:lnTo>
                  <a:pt x="165379" y="1092199"/>
                </a:lnTo>
                <a:lnTo>
                  <a:pt x="184614" y="1054099"/>
                </a:lnTo>
                <a:lnTo>
                  <a:pt x="204812" y="1003299"/>
                </a:lnTo>
                <a:lnTo>
                  <a:pt x="225958" y="965199"/>
                </a:lnTo>
                <a:lnTo>
                  <a:pt x="248038" y="927099"/>
                </a:lnTo>
                <a:lnTo>
                  <a:pt x="271037" y="888999"/>
                </a:lnTo>
                <a:lnTo>
                  <a:pt x="294940" y="850899"/>
                </a:lnTo>
                <a:lnTo>
                  <a:pt x="319733" y="812799"/>
                </a:lnTo>
                <a:lnTo>
                  <a:pt x="345401" y="774699"/>
                </a:lnTo>
                <a:lnTo>
                  <a:pt x="371929" y="736599"/>
                </a:lnTo>
                <a:lnTo>
                  <a:pt x="399303" y="711199"/>
                </a:lnTo>
                <a:lnTo>
                  <a:pt x="427508" y="673099"/>
                </a:lnTo>
                <a:lnTo>
                  <a:pt x="456528" y="634999"/>
                </a:lnTo>
                <a:lnTo>
                  <a:pt x="486350" y="609599"/>
                </a:lnTo>
                <a:lnTo>
                  <a:pt x="516959" y="571499"/>
                </a:lnTo>
                <a:lnTo>
                  <a:pt x="548340" y="533399"/>
                </a:lnTo>
                <a:lnTo>
                  <a:pt x="580478" y="507999"/>
                </a:lnTo>
                <a:lnTo>
                  <a:pt x="613358" y="482599"/>
                </a:lnTo>
                <a:lnTo>
                  <a:pt x="646967" y="444499"/>
                </a:lnTo>
                <a:lnTo>
                  <a:pt x="681288" y="419099"/>
                </a:lnTo>
                <a:lnTo>
                  <a:pt x="716308" y="393699"/>
                </a:lnTo>
                <a:lnTo>
                  <a:pt x="752012" y="368299"/>
                </a:lnTo>
                <a:lnTo>
                  <a:pt x="788385" y="342899"/>
                </a:lnTo>
                <a:lnTo>
                  <a:pt x="825413" y="317499"/>
                </a:lnTo>
                <a:lnTo>
                  <a:pt x="863080" y="292099"/>
                </a:lnTo>
                <a:lnTo>
                  <a:pt x="901372" y="266699"/>
                </a:lnTo>
                <a:lnTo>
                  <a:pt x="979772" y="215899"/>
                </a:lnTo>
                <a:lnTo>
                  <a:pt x="1019850" y="203199"/>
                </a:lnTo>
                <a:lnTo>
                  <a:pt x="1101691" y="152399"/>
                </a:lnTo>
                <a:lnTo>
                  <a:pt x="1185679" y="126999"/>
                </a:lnTo>
                <a:lnTo>
                  <a:pt x="1228442" y="101599"/>
                </a:lnTo>
                <a:lnTo>
                  <a:pt x="1494846" y="25399"/>
                </a:lnTo>
                <a:lnTo>
                  <a:pt x="1540748" y="25399"/>
                </a:lnTo>
                <a:lnTo>
                  <a:pt x="1587040" y="12699"/>
                </a:lnTo>
                <a:lnTo>
                  <a:pt x="2166786" y="12699"/>
                </a:lnTo>
                <a:lnTo>
                  <a:pt x="2543352" y="114299"/>
                </a:lnTo>
                <a:lnTo>
                  <a:pt x="2588590" y="139699"/>
                </a:lnTo>
                <a:lnTo>
                  <a:pt x="2633344" y="152399"/>
                </a:lnTo>
                <a:lnTo>
                  <a:pt x="2677590" y="177799"/>
                </a:lnTo>
                <a:lnTo>
                  <a:pt x="2721304" y="190499"/>
                </a:lnTo>
                <a:lnTo>
                  <a:pt x="2807046" y="241299"/>
                </a:lnTo>
                <a:lnTo>
                  <a:pt x="2890383" y="292099"/>
                </a:lnTo>
                <a:lnTo>
                  <a:pt x="2931091" y="317499"/>
                </a:lnTo>
                <a:lnTo>
                  <a:pt x="2971129" y="342899"/>
                </a:lnTo>
                <a:lnTo>
                  <a:pt x="3010472" y="380999"/>
                </a:lnTo>
                <a:lnTo>
                  <a:pt x="3049098" y="406399"/>
                </a:lnTo>
                <a:lnTo>
                  <a:pt x="3086983" y="444499"/>
                </a:lnTo>
                <a:lnTo>
                  <a:pt x="3124103" y="469899"/>
                </a:lnTo>
                <a:lnTo>
                  <a:pt x="3160437" y="507999"/>
                </a:lnTo>
                <a:lnTo>
                  <a:pt x="3195959" y="533399"/>
                </a:lnTo>
                <a:lnTo>
                  <a:pt x="3230555" y="571499"/>
                </a:lnTo>
                <a:lnTo>
                  <a:pt x="3264115" y="609599"/>
                </a:lnTo>
                <a:lnTo>
                  <a:pt x="3296629" y="647699"/>
                </a:lnTo>
                <a:lnTo>
                  <a:pt x="3328090" y="685799"/>
                </a:lnTo>
                <a:lnTo>
                  <a:pt x="3358486" y="723899"/>
                </a:lnTo>
                <a:lnTo>
                  <a:pt x="3387808" y="761999"/>
                </a:lnTo>
                <a:lnTo>
                  <a:pt x="3416046" y="800099"/>
                </a:lnTo>
                <a:lnTo>
                  <a:pt x="3443192" y="838199"/>
                </a:lnTo>
                <a:lnTo>
                  <a:pt x="3469234" y="888999"/>
                </a:lnTo>
                <a:lnTo>
                  <a:pt x="3494164" y="927099"/>
                </a:lnTo>
                <a:lnTo>
                  <a:pt x="3517972" y="965199"/>
                </a:lnTo>
                <a:lnTo>
                  <a:pt x="3540649" y="1015999"/>
                </a:lnTo>
                <a:lnTo>
                  <a:pt x="3562184" y="1054099"/>
                </a:lnTo>
                <a:lnTo>
                  <a:pt x="3582567" y="1104899"/>
                </a:lnTo>
                <a:lnTo>
                  <a:pt x="3601791" y="1142999"/>
                </a:lnTo>
                <a:lnTo>
                  <a:pt x="3619843" y="1193799"/>
                </a:lnTo>
                <a:lnTo>
                  <a:pt x="3636716" y="1231899"/>
                </a:lnTo>
                <a:lnTo>
                  <a:pt x="3652400" y="1282699"/>
                </a:lnTo>
                <a:lnTo>
                  <a:pt x="3666884" y="1320799"/>
                </a:lnTo>
                <a:lnTo>
                  <a:pt x="3680159" y="1371599"/>
                </a:lnTo>
                <a:lnTo>
                  <a:pt x="3692215" y="1422399"/>
                </a:lnTo>
                <a:lnTo>
                  <a:pt x="3703044" y="1460499"/>
                </a:lnTo>
                <a:lnTo>
                  <a:pt x="3712634" y="1511299"/>
                </a:lnTo>
                <a:lnTo>
                  <a:pt x="3720977" y="1562099"/>
                </a:lnTo>
                <a:lnTo>
                  <a:pt x="3728063" y="1612899"/>
                </a:lnTo>
                <a:lnTo>
                  <a:pt x="3733883" y="1663699"/>
                </a:lnTo>
                <a:lnTo>
                  <a:pt x="3738426" y="1714499"/>
                </a:lnTo>
                <a:lnTo>
                  <a:pt x="3741682" y="1752599"/>
                </a:lnTo>
                <a:lnTo>
                  <a:pt x="3743644" y="1803399"/>
                </a:lnTo>
                <a:lnTo>
                  <a:pt x="3744299" y="1854199"/>
                </a:lnTo>
                <a:lnTo>
                  <a:pt x="3743688" y="1904999"/>
                </a:lnTo>
                <a:lnTo>
                  <a:pt x="3741863" y="1955799"/>
                </a:lnTo>
                <a:lnTo>
                  <a:pt x="3738840" y="1993899"/>
                </a:lnTo>
                <a:lnTo>
                  <a:pt x="3734634" y="2044699"/>
                </a:lnTo>
                <a:lnTo>
                  <a:pt x="3729258" y="2095499"/>
                </a:lnTo>
                <a:lnTo>
                  <a:pt x="3722728" y="2133599"/>
                </a:lnTo>
                <a:lnTo>
                  <a:pt x="3715059" y="2184399"/>
                </a:lnTo>
                <a:lnTo>
                  <a:pt x="3706264" y="2235199"/>
                </a:lnTo>
                <a:lnTo>
                  <a:pt x="3696359" y="2273299"/>
                </a:lnTo>
                <a:lnTo>
                  <a:pt x="3685359" y="2324099"/>
                </a:lnTo>
                <a:lnTo>
                  <a:pt x="3673278" y="2362199"/>
                </a:lnTo>
                <a:lnTo>
                  <a:pt x="3660131" y="2412999"/>
                </a:lnTo>
                <a:lnTo>
                  <a:pt x="3645933" y="2451099"/>
                </a:lnTo>
                <a:lnTo>
                  <a:pt x="3630698" y="2501899"/>
                </a:lnTo>
                <a:lnTo>
                  <a:pt x="3614441" y="2539999"/>
                </a:lnTo>
                <a:lnTo>
                  <a:pt x="3597177" y="2578099"/>
                </a:lnTo>
                <a:lnTo>
                  <a:pt x="3578920" y="2616199"/>
                </a:lnTo>
                <a:lnTo>
                  <a:pt x="3559685" y="2666999"/>
                </a:lnTo>
                <a:lnTo>
                  <a:pt x="3539487" y="2705099"/>
                </a:lnTo>
                <a:lnTo>
                  <a:pt x="3518341" y="2743199"/>
                </a:lnTo>
                <a:lnTo>
                  <a:pt x="3496261" y="2781299"/>
                </a:lnTo>
                <a:lnTo>
                  <a:pt x="3473262" y="2819399"/>
                </a:lnTo>
                <a:lnTo>
                  <a:pt x="3449359" y="2857499"/>
                </a:lnTo>
                <a:lnTo>
                  <a:pt x="3424566" y="2895599"/>
                </a:lnTo>
                <a:lnTo>
                  <a:pt x="3398898" y="2933699"/>
                </a:lnTo>
                <a:lnTo>
                  <a:pt x="3372370" y="2971799"/>
                </a:lnTo>
                <a:lnTo>
                  <a:pt x="3344996" y="3009899"/>
                </a:lnTo>
                <a:lnTo>
                  <a:pt x="3316791" y="3035299"/>
                </a:lnTo>
                <a:lnTo>
                  <a:pt x="3287771" y="3073399"/>
                </a:lnTo>
                <a:lnTo>
                  <a:pt x="3257949" y="3111499"/>
                </a:lnTo>
                <a:lnTo>
                  <a:pt x="3227340" y="3136899"/>
                </a:lnTo>
                <a:lnTo>
                  <a:pt x="3195959" y="3174999"/>
                </a:lnTo>
                <a:lnTo>
                  <a:pt x="3163821" y="3200399"/>
                </a:lnTo>
                <a:lnTo>
                  <a:pt x="3130941" y="3238499"/>
                </a:lnTo>
                <a:lnTo>
                  <a:pt x="3097332" y="3263899"/>
                </a:lnTo>
                <a:lnTo>
                  <a:pt x="3063011" y="3289299"/>
                </a:lnTo>
                <a:lnTo>
                  <a:pt x="3027991" y="3314699"/>
                </a:lnTo>
                <a:lnTo>
                  <a:pt x="2992287" y="3352799"/>
                </a:lnTo>
                <a:lnTo>
                  <a:pt x="2955914" y="3378199"/>
                </a:lnTo>
                <a:lnTo>
                  <a:pt x="2918886" y="3403599"/>
                </a:lnTo>
                <a:lnTo>
                  <a:pt x="2881219" y="3428999"/>
                </a:lnTo>
                <a:lnTo>
                  <a:pt x="2842927" y="3441699"/>
                </a:lnTo>
                <a:lnTo>
                  <a:pt x="2764527" y="3492499"/>
                </a:lnTo>
                <a:lnTo>
                  <a:pt x="2724449" y="3517899"/>
                </a:lnTo>
                <a:lnTo>
                  <a:pt x="2683804" y="3530599"/>
                </a:lnTo>
                <a:lnTo>
                  <a:pt x="2642608" y="3555999"/>
                </a:lnTo>
                <a:lnTo>
                  <a:pt x="2600875" y="3568699"/>
                </a:lnTo>
                <a:lnTo>
                  <a:pt x="2558620" y="3594099"/>
                </a:lnTo>
                <a:lnTo>
                  <a:pt x="2249453" y="3682999"/>
                </a:lnTo>
                <a:close/>
              </a:path>
              <a:path w="3744595" h="3721100">
                <a:moveTo>
                  <a:pt x="2110593" y="3708399"/>
                </a:moveTo>
                <a:lnTo>
                  <a:pt x="1633706" y="3708399"/>
                </a:lnTo>
                <a:lnTo>
                  <a:pt x="1540748" y="3682999"/>
                </a:lnTo>
                <a:lnTo>
                  <a:pt x="2203551" y="3682999"/>
                </a:lnTo>
                <a:lnTo>
                  <a:pt x="2110593" y="3708399"/>
                </a:lnTo>
                <a:close/>
              </a:path>
              <a:path w="3744595" h="3721100">
                <a:moveTo>
                  <a:pt x="1968490" y="3721099"/>
                </a:moveTo>
                <a:lnTo>
                  <a:pt x="1775809" y="3721099"/>
                </a:lnTo>
                <a:lnTo>
                  <a:pt x="1728106" y="3708399"/>
                </a:lnTo>
                <a:lnTo>
                  <a:pt x="2016193" y="3708399"/>
                </a:lnTo>
                <a:lnTo>
                  <a:pt x="1968490" y="3721099"/>
                </a:lnTo>
                <a:close/>
              </a:path>
            </a:pathLst>
          </a:custGeom>
          <a:solidFill>
            <a:srgbClr val="2C6781">
              <a:alpha val="16078"/>
            </a:srgbClr>
          </a:solidFill>
        </p:spPr>
        <p:txBody>
          <a:bodyPr wrap="square" lIns="0" tIns="0" rIns="0" bIns="0" rtlCol="0"/>
          <a:lstStyle/>
          <a:p>
            <a:endParaRPr kern="0">
              <a:solidFill>
                <a:sysClr val="windowText" lastClr="000000"/>
              </a:solidFill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84894" y="3379179"/>
            <a:ext cx="7630159" cy="1104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3950"/>
              </a:lnSpc>
              <a:spcBef>
                <a:spcPts val="100"/>
              </a:spcBef>
            </a:pPr>
            <a:r>
              <a:rPr sz="3300" dirty="0">
                <a:solidFill>
                  <a:srgbClr val="19196C"/>
                </a:solidFill>
              </a:rPr>
              <a:t>Upper</a:t>
            </a:r>
            <a:r>
              <a:rPr sz="3300" spc="-120" dirty="0">
                <a:solidFill>
                  <a:srgbClr val="19196C"/>
                </a:solidFill>
              </a:rPr>
              <a:t> </a:t>
            </a:r>
            <a:r>
              <a:rPr sz="3300" dirty="0">
                <a:solidFill>
                  <a:srgbClr val="19196C"/>
                </a:solidFill>
              </a:rPr>
              <a:t>Front</a:t>
            </a:r>
            <a:r>
              <a:rPr sz="3300" spc="-110" dirty="0">
                <a:solidFill>
                  <a:srgbClr val="19196C"/>
                </a:solidFill>
              </a:rPr>
              <a:t> </a:t>
            </a:r>
            <a:r>
              <a:rPr sz="3300" spc="-20" dirty="0">
                <a:solidFill>
                  <a:srgbClr val="19196C"/>
                </a:solidFill>
              </a:rPr>
              <a:t>Range</a:t>
            </a:r>
            <a:endParaRPr sz="3300"/>
          </a:p>
          <a:p>
            <a:pPr algn="ctr">
              <a:lnSpc>
                <a:spcPts val="4550"/>
              </a:lnSpc>
            </a:pPr>
            <a:r>
              <a:rPr sz="3800" b="1" dirty="0">
                <a:solidFill>
                  <a:srgbClr val="19196C"/>
                </a:solidFill>
              </a:rPr>
              <a:t>VISION,</a:t>
            </a:r>
            <a:r>
              <a:rPr sz="3800" b="1" spc="-100" dirty="0">
                <a:solidFill>
                  <a:srgbClr val="19196C"/>
                </a:solidFill>
              </a:rPr>
              <a:t> </a:t>
            </a:r>
            <a:r>
              <a:rPr sz="3800" b="1" dirty="0">
                <a:solidFill>
                  <a:srgbClr val="19196C"/>
                </a:solidFill>
              </a:rPr>
              <a:t>GOALS,</a:t>
            </a:r>
            <a:r>
              <a:rPr sz="3800" b="1" spc="-95" dirty="0">
                <a:solidFill>
                  <a:srgbClr val="19196C"/>
                </a:solidFill>
              </a:rPr>
              <a:t> </a:t>
            </a:r>
            <a:r>
              <a:rPr sz="3800" b="1" dirty="0">
                <a:solidFill>
                  <a:srgbClr val="19196C"/>
                </a:solidFill>
              </a:rPr>
              <a:t>and</a:t>
            </a:r>
            <a:r>
              <a:rPr sz="3800" b="1" spc="-95" dirty="0">
                <a:solidFill>
                  <a:srgbClr val="19196C"/>
                </a:solidFill>
              </a:rPr>
              <a:t> </a:t>
            </a:r>
            <a:r>
              <a:rPr sz="3800" b="1" dirty="0">
                <a:solidFill>
                  <a:srgbClr val="19196C"/>
                </a:solidFill>
              </a:rPr>
              <a:t>FOCUS</a:t>
            </a:r>
            <a:r>
              <a:rPr sz="3800" b="1" spc="-290" dirty="0">
                <a:solidFill>
                  <a:srgbClr val="19196C"/>
                </a:solidFill>
              </a:rPr>
              <a:t> </a:t>
            </a:r>
            <a:r>
              <a:rPr sz="3800" b="1" spc="-10" dirty="0">
                <a:solidFill>
                  <a:srgbClr val="19196C"/>
                </a:solidFill>
              </a:rPr>
              <a:t>AREAS</a:t>
            </a:r>
            <a:endParaRPr sz="3800"/>
          </a:p>
        </p:txBody>
      </p:sp>
      <p:sp>
        <p:nvSpPr>
          <p:cNvPr id="4" name="object 4"/>
          <p:cNvSpPr txBox="1"/>
          <p:nvPr/>
        </p:nvSpPr>
        <p:spPr>
          <a:xfrm>
            <a:off x="11777851" y="6557547"/>
            <a:ext cx="179705" cy="1560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kern="0" spc="-25" dirty="0">
                <a:solidFill>
                  <a:srgbClr val="888888"/>
                </a:solidFill>
                <a:latin typeface="Calibri"/>
                <a:cs typeface="Calibri"/>
              </a:rPr>
              <a:t>12</a:t>
            </a:r>
            <a:endParaRPr sz="1200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BA88B82C-8F9E-0B8B-6093-BA32FE1843C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4257109"/>
              </p:ext>
            </p:extLst>
          </p:nvPr>
        </p:nvGraphicFramePr>
        <p:xfrm>
          <a:off x="3443288" y="1081474"/>
          <a:ext cx="4810125" cy="57765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4663325" imgH="6034938" progId="Acrobat.Document.DC">
                  <p:embed/>
                </p:oleObj>
              </mc:Choice>
              <mc:Fallback>
                <p:oleObj name="Acrobat Document" r:id="rId2" imgW="4663325" imgH="6034938" progId="Acrobat.Document.DC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EF87975D-C20E-DEB6-56D4-D7DBAFC410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443288" y="1081474"/>
                        <a:ext cx="4810125" cy="57765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A1C21968-7485-E18B-25DD-A57B2398A934}"/>
              </a:ext>
            </a:extLst>
          </p:cNvPr>
          <p:cNvSpPr/>
          <p:nvPr/>
        </p:nvSpPr>
        <p:spPr>
          <a:xfrm>
            <a:off x="2914589" y="133349"/>
            <a:ext cx="60008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Mark Your Calendars</a:t>
            </a:r>
          </a:p>
        </p:txBody>
      </p:sp>
    </p:spTree>
    <p:extLst>
      <p:ext uri="{BB962C8B-B14F-4D97-AF65-F5344CB8AC3E}">
        <p14:creationId xmlns:p14="http://schemas.microsoft.com/office/powerpoint/2010/main" val="32037624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8924" y="-71049"/>
            <a:ext cx="11778298" cy="863858"/>
          </a:xfrm>
          <a:prstGeom prst="rect">
            <a:avLst/>
          </a:prstGeom>
        </p:spPr>
        <p:txBody>
          <a:bodyPr vert="horz" wrap="square" lIns="0" tIns="367823" rIns="0" bIns="0" rtlCol="0">
            <a:spAutoFit/>
          </a:bodyPr>
          <a:lstStyle/>
          <a:p>
            <a:pPr marL="3564254">
              <a:spcBef>
                <a:spcPts val="100"/>
              </a:spcBef>
            </a:pPr>
            <a:r>
              <a:rPr dirty="0"/>
              <a:t>Upper</a:t>
            </a:r>
            <a:r>
              <a:rPr spc="-110" dirty="0"/>
              <a:t> </a:t>
            </a:r>
            <a:r>
              <a:rPr dirty="0"/>
              <a:t>Front</a:t>
            </a:r>
            <a:r>
              <a:rPr spc="-110" dirty="0"/>
              <a:t> </a:t>
            </a:r>
            <a:r>
              <a:rPr dirty="0"/>
              <a:t>Range</a:t>
            </a:r>
            <a:r>
              <a:rPr spc="-105" dirty="0"/>
              <a:t> </a:t>
            </a:r>
            <a:r>
              <a:rPr spc="-10" dirty="0"/>
              <a:t>Vision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11237792" y="6437204"/>
            <a:ext cx="334994" cy="187872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3825">
              <a:spcBef>
                <a:spcPts val="25"/>
              </a:spcBef>
            </a:pPr>
            <a:fld id="{81D60167-4931-47E6-BA6A-407CBD079E47}" type="slidenum">
              <a:rPr kern="0" spc="-25" dirty="0"/>
              <a:pPr marL="123825">
                <a:spcBef>
                  <a:spcPts val="25"/>
                </a:spcBef>
              </a:pPr>
              <a:t>30</a:t>
            </a:fld>
            <a:endParaRPr kern="0" spc="-25" dirty="0"/>
          </a:p>
        </p:txBody>
      </p:sp>
      <p:sp>
        <p:nvSpPr>
          <p:cNvPr id="3" name="object 3"/>
          <p:cNvSpPr txBox="1"/>
          <p:nvPr/>
        </p:nvSpPr>
        <p:spPr>
          <a:xfrm>
            <a:off x="1640376" y="2755392"/>
            <a:ext cx="8568055" cy="22688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100"/>
              </a:spcBef>
            </a:pPr>
            <a:r>
              <a:rPr sz="3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The</a:t>
            </a:r>
            <a:r>
              <a:rPr sz="3200" kern="0" spc="-9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3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Upper</a:t>
            </a:r>
            <a:r>
              <a:rPr sz="3200" kern="0" spc="-9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3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Front</a:t>
            </a:r>
            <a:r>
              <a:rPr sz="3200" kern="0" spc="-9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3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Range</a:t>
            </a:r>
            <a:r>
              <a:rPr sz="3200" kern="0" spc="-14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3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TPR</a:t>
            </a:r>
            <a:r>
              <a:rPr sz="3200" kern="0" spc="-9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3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will</a:t>
            </a:r>
            <a:r>
              <a:rPr sz="3200" kern="0" spc="-9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32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promote </a:t>
            </a:r>
            <a:r>
              <a:rPr sz="3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economic</a:t>
            </a:r>
            <a:r>
              <a:rPr sz="3200" kern="0" spc="-1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3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vitality</a:t>
            </a:r>
            <a:r>
              <a:rPr sz="3200" kern="0" spc="-1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3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and</a:t>
            </a:r>
            <a:r>
              <a:rPr sz="3200" kern="0" spc="-1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3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mobility</a:t>
            </a:r>
            <a:r>
              <a:rPr sz="3200" kern="0" spc="-10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3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for</a:t>
            </a:r>
            <a:r>
              <a:rPr sz="3200" kern="0" spc="-1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3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all</a:t>
            </a:r>
            <a:r>
              <a:rPr sz="3200" kern="0" spc="-1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32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residents </a:t>
            </a:r>
            <a:r>
              <a:rPr sz="3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through</a:t>
            </a:r>
            <a:r>
              <a:rPr sz="3200" kern="0" spc="-1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3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strategic</a:t>
            </a:r>
            <a:r>
              <a:rPr sz="3200" kern="0" spc="-12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3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investments</a:t>
            </a:r>
            <a:r>
              <a:rPr sz="3200" kern="0" spc="-12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3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in</a:t>
            </a:r>
            <a:r>
              <a:rPr sz="3200" kern="0" spc="-12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3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</a:t>
            </a:r>
            <a:r>
              <a:rPr sz="3200" kern="0" spc="-12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32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multimodal transportation</a:t>
            </a:r>
            <a:r>
              <a:rPr sz="3200" kern="0" spc="-14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32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system.</a:t>
            </a:r>
            <a:endParaRPr sz="32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3327" y="284073"/>
            <a:ext cx="826770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Upper</a:t>
            </a:r>
            <a:r>
              <a:rPr sz="3200" kern="0" spc="-1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3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Front</a:t>
            </a:r>
            <a:r>
              <a:rPr sz="3200" kern="0" spc="-10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3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Range</a:t>
            </a:r>
            <a:r>
              <a:rPr sz="3200" kern="0" spc="-10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3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Vision</a:t>
            </a:r>
            <a:r>
              <a:rPr sz="3200" kern="0" spc="-10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3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-</a:t>
            </a:r>
            <a:r>
              <a:rPr sz="3200" kern="0" spc="-1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3200" kern="0" spc="-2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Proposed</a:t>
            </a:r>
            <a:r>
              <a:rPr sz="3200" kern="0" spc="-10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32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Changes</a:t>
            </a:r>
            <a:endParaRPr sz="32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11237792" y="6437204"/>
            <a:ext cx="334994" cy="187872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3825">
              <a:spcBef>
                <a:spcPts val="25"/>
              </a:spcBef>
            </a:pPr>
            <a:fld id="{81D60167-4931-47E6-BA6A-407CBD079E47}" type="slidenum">
              <a:rPr kern="0" spc="-25" dirty="0"/>
              <a:pPr marL="123825">
                <a:spcBef>
                  <a:spcPts val="25"/>
                </a:spcBef>
              </a:pPr>
              <a:t>31</a:t>
            </a:fld>
            <a:endParaRPr kern="0" spc="-25" dirty="0"/>
          </a:p>
        </p:txBody>
      </p:sp>
      <p:sp>
        <p:nvSpPr>
          <p:cNvPr id="3" name="object 3"/>
          <p:cNvSpPr txBox="1"/>
          <p:nvPr/>
        </p:nvSpPr>
        <p:spPr>
          <a:xfrm>
            <a:off x="1815175" y="2955095"/>
            <a:ext cx="8473440" cy="8267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100"/>
              </a:spcBef>
            </a:pPr>
            <a:r>
              <a:rPr sz="24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No</a:t>
            </a:r>
            <a:r>
              <a:rPr sz="2400" b="1"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changes</a:t>
            </a:r>
            <a:r>
              <a:rPr sz="2400" b="1" kern="0" spc="-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were</a:t>
            </a:r>
            <a:r>
              <a:rPr sz="2400" b="1" kern="0" spc="-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made</a:t>
            </a:r>
            <a:r>
              <a:rPr sz="2400" b="1"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to</a:t>
            </a:r>
            <a:r>
              <a:rPr sz="2400" b="1" kern="0" spc="-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the</a:t>
            </a:r>
            <a:r>
              <a:rPr sz="2400" b="1" kern="0" spc="-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2050</a:t>
            </a:r>
            <a:r>
              <a:rPr sz="2400" b="1" kern="0" spc="-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Upper</a:t>
            </a:r>
            <a:r>
              <a:rPr sz="2400" b="1"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Front</a:t>
            </a:r>
            <a:r>
              <a:rPr sz="2400" b="1" kern="0" spc="-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Range</a:t>
            </a:r>
            <a:r>
              <a:rPr sz="2400" b="1" kern="0" spc="-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b="1" kern="0" spc="-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RTP </a:t>
            </a:r>
            <a:r>
              <a:rPr sz="24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Vision</a:t>
            </a:r>
            <a:r>
              <a:rPr sz="2400" b="1" kern="0" spc="-4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based</a:t>
            </a:r>
            <a:r>
              <a:rPr sz="2400" b="1" kern="0" spc="-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on</a:t>
            </a:r>
            <a:r>
              <a:rPr sz="2400" b="1" kern="0" spc="-6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TPR</a:t>
            </a:r>
            <a:r>
              <a:rPr sz="2400" b="1" kern="0" spc="-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Member</a:t>
            </a:r>
            <a:r>
              <a:rPr sz="2400" b="1" kern="0" spc="-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b="1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Survey</a:t>
            </a:r>
            <a:endParaRPr sz="24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8924" y="-71049"/>
            <a:ext cx="11778298" cy="878630"/>
          </a:xfrm>
          <a:prstGeom prst="rect">
            <a:avLst/>
          </a:prstGeom>
        </p:spPr>
        <p:txBody>
          <a:bodyPr vert="horz" wrap="square" lIns="0" tIns="382453" rIns="0" bIns="0" rtlCol="0">
            <a:spAutoFit/>
          </a:bodyPr>
          <a:lstStyle/>
          <a:p>
            <a:pPr marL="834390">
              <a:spcBef>
                <a:spcPts val="100"/>
              </a:spcBef>
            </a:pPr>
            <a:r>
              <a:rPr dirty="0"/>
              <a:t>2045</a:t>
            </a:r>
            <a:r>
              <a:rPr spc="-95" dirty="0"/>
              <a:t> </a:t>
            </a:r>
            <a:r>
              <a:rPr dirty="0"/>
              <a:t>Upper</a:t>
            </a:r>
            <a:r>
              <a:rPr spc="-95" dirty="0"/>
              <a:t> </a:t>
            </a:r>
            <a:r>
              <a:rPr dirty="0"/>
              <a:t>Front</a:t>
            </a:r>
            <a:r>
              <a:rPr spc="-95" dirty="0"/>
              <a:t> </a:t>
            </a:r>
            <a:r>
              <a:rPr dirty="0"/>
              <a:t>Range</a:t>
            </a:r>
            <a:r>
              <a:rPr spc="-95" dirty="0"/>
              <a:t> </a:t>
            </a:r>
            <a:r>
              <a:rPr spc="-10" dirty="0"/>
              <a:t>RTP</a:t>
            </a:r>
            <a:r>
              <a:rPr spc="-150" dirty="0"/>
              <a:t> </a:t>
            </a:r>
            <a:r>
              <a:rPr dirty="0"/>
              <a:t>Goals</a:t>
            </a:r>
            <a:r>
              <a:rPr spc="-95" dirty="0"/>
              <a:t> </a:t>
            </a:r>
            <a:r>
              <a:rPr dirty="0"/>
              <a:t>&amp;</a:t>
            </a:r>
            <a:r>
              <a:rPr spc="-95" dirty="0"/>
              <a:t> </a:t>
            </a:r>
            <a:r>
              <a:rPr dirty="0"/>
              <a:t>Survey</a:t>
            </a:r>
            <a:r>
              <a:rPr spc="-95" dirty="0"/>
              <a:t> </a:t>
            </a:r>
            <a:r>
              <a:rPr spc="-10" dirty="0"/>
              <a:t>Results</a:t>
            </a: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353698" y="1362163"/>
          <a:ext cx="11483972" cy="45218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502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40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40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131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6240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2045</a:t>
                      </a:r>
                      <a:r>
                        <a:rPr sz="1400" b="1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b="1" spc="-2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Goal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787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2C67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400" b="1" spc="-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Modify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787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2C67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400" b="1" spc="-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Delete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787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2C67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No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Change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787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2C67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0845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1400" dirty="0">
                          <a:latin typeface="Trebuchet MS"/>
                          <a:cs typeface="Trebuchet MS"/>
                        </a:rPr>
                        <a:t>Improve</a:t>
                      </a:r>
                      <a:r>
                        <a:rPr sz="1400" spc="-4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b="1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safety</a:t>
                      </a:r>
                      <a:r>
                        <a:rPr sz="1500" b="1" spc="-75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throughout</a:t>
                      </a:r>
                      <a:r>
                        <a:rPr sz="140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the</a:t>
                      </a:r>
                      <a:r>
                        <a:rPr sz="1400" spc="-4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transportation</a:t>
                      </a:r>
                      <a:r>
                        <a:rPr sz="140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10" dirty="0">
                          <a:latin typeface="Trebuchet MS"/>
                          <a:cs typeface="Trebuchet MS"/>
                        </a:rPr>
                        <a:t>system.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8382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1400" b="1" spc="-25" dirty="0">
                          <a:latin typeface="Trebuchet MS"/>
                          <a:cs typeface="Trebuchet MS"/>
                        </a:rPr>
                        <a:t>33%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914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1400" b="1" spc="-25" dirty="0">
                          <a:latin typeface="Trebuchet MS"/>
                          <a:cs typeface="Trebuchet MS"/>
                        </a:rPr>
                        <a:t>66%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914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845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1400" spc="-10" dirty="0">
                          <a:latin typeface="Trebuchet MS"/>
                          <a:cs typeface="Trebuchet MS"/>
                        </a:rPr>
                        <a:t>Provide</a:t>
                      </a:r>
                      <a:r>
                        <a:rPr sz="1400" spc="-3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a</a:t>
                      </a:r>
                      <a:r>
                        <a:rPr sz="1400" spc="-3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multimodal</a:t>
                      </a:r>
                      <a:r>
                        <a:rPr sz="1400" spc="-3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transportation</a:t>
                      </a:r>
                      <a:r>
                        <a:rPr sz="1400" spc="-3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system</a:t>
                      </a:r>
                      <a:r>
                        <a:rPr sz="1400" spc="-3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for</a:t>
                      </a:r>
                      <a:r>
                        <a:rPr sz="1400" spc="-3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the</a:t>
                      </a:r>
                      <a:r>
                        <a:rPr sz="1400" spc="-2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b="1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efficient</a:t>
                      </a:r>
                      <a:r>
                        <a:rPr sz="1500" b="1" spc="-35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b="1" spc="-10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movement</a:t>
                      </a:r>
                      <a:r>
                        <a:rPr sz="1500" b="1" spc="-35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b="1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of</a:t>
                      </a:r>
                      <a:r>
                        <a:rPr sz="1500" b="1" spc="-35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b="1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people</a:t>
                      </a:r>
                      <a:r>
                        <a:rPr sz="1500" b="1" spc="-40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b="1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and</a:t>
                      </a:r>
                      <a:r>
                        <a:rPr sz="1500" b="1" spc="-35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b="1" spc="-10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goods</a:t>
                      </a:r>
                      <a:r>
                        <a:rPr sz="1400" spc="-10" dirty="0">
                          <a:latin typeface="Trebuchet MS"/>
                          <a:cs typeface="Trebuchet MS"/>
                        </a:rPr>
                        <a:t>.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8382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1400" b="1" spc="-25" dirty="0">
                          <a:latin typeface="Trebuchet MS"/>
                          <a:cs typeface="Trebuchet MS"/>
                        </a:rPr>
                        <a:t>33%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914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1400" b="1" spc="-25" dirty="0">
                          <a:latin typeface="Trebuchet MS"/>
                          <a:cs typeface="Trebuchet MS"/>
                        </a:rPr>
                        <a:t>66%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914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4840">
                <a:tc>
                  <a:txBody>
                    <a:bodyPr/>
                    <a:lstStyle/>
                    <a:p>
                      <a:pPr marL="85725" marR="48069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1400" spc="-10" dirty="0">
                          <a:latin typeface="Trebuchet MS"/>
                          <a:cs typeface="Trebuchet MS"/>
                        </a:rPr>
                        <a:t>Preserve</a:t>
                      </a:r>
                      <a:r>
                        <a:rPr sz="1400" spc="-5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the</a:t>
                      </a:r>
                      <a:r>
                        <a:rPr sz="1400" spc="-4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b="1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functional</a:t>
                      </a:r>
                      <a:r>
                        <a:rPr sz="1500" b="1" spc="-55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b="1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integrity</a:t>
                      </a:r>
                      <a:r>
                        <a:rPr sz="1500" b="1" spc="-55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b="1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of</a:t>
                      </a:r>
                      <a:r>
                        <a:rPr sz="1500" b="1" spc="-55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b="1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the</a:t>
                      </a:r>
                      <a:r>
                        <a:rPr sz="1500" b="1" spc="-55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b="1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existing</a:t>
                      </a:r>
                      <a:r>
                        <a:rPr sz="1500" b="1" spc="-55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b="1" spc="-10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transportation</a:t>
                      </a:r>
                      <a:r>
                        <a:rPr sz="1500" b="1" spc="-50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b="1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system</a:t>
                      </a:r>
                      <a:r>
                        <a:rPr sz="1500" b="1" spc="-35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and</a:t>
                      </a:r>
                      <a:r>
                        <a:rPr sz="140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correct</a:t>
                      </a:r>
                      <a:r>
                        <a:rPr sz="140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10" dirty="0">
                          <a:latin typeface="Trebuchet MS"/>
                          <a:cs typeface="Trebuchet MS"/>
                        </a:rPr>
                        <a:t>identified deficiencies.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8382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65"/>
                        </a:spcBef>
                      </a:pPr>
                      <a:r>
                        <a:rPr sz="1400" b="1" spc="-25" dirty="0">
                          <a:latin typeface="Trebuchet MS"/>
                          <a:cs typeface="Trebuchet MS"/>
                        </a:rPr>
                        <a:t>33%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19875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65"/>
                        </a:spcBef>
                      </a:pPr>
                      <a:r>
                        <a:rPr sz="1400" b="1" spc="-25" dirty="0">
                          <a:latin typeface="Trebuchet MS"/>
                          <a:cs typeface="Trebuchet MS"/>
                        </a:rPr>
                        <a:t>66%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19875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0845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1400" dirty="0">
                          <a:latin typeface="Trebuchet MS"/>
                          <a:cs typeface="Trebuchet MS"/>
                        </a:rPr>
                        <a:t>Promote</a:t>
                      </a:r>
                      <a:r>
                        <a:rPr sz="1400" spc="-4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b="1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vibrant</a:t>
                      </a:r>
                      <a:r>
                        <a:rPr sz="1500" b="1" spc="-40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b="1" spc="-10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communities</a:t>
                      </a:r>
                      <a:r>
                        <a:rPr sz="1500" b="1" spc="-55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while</a:t>
                      </a:r>
                      <a:r>
                        <a:rPr sz="1400" spc="-4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preserving</a:t>
                      </a:r>
                      <a:r>
                        <a:rPr sz="1400" spc="-4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farm</a:t>
                      </a:r>
                      <a:r>
                        <a:rPr sz="1400" spc="-4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and</a:t>
                      </a:r>
                      <a:r>
                        <a:rPr sz="1400" spc="-4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forest</a:t>
                      </a:r>
                      <a:r>
                        <a:rPr sz="1400" spc="-4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land,</a:t>
                      </a:r>
                      <a:r>
                        <a:rPr sz="1400" spc="-4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water</a:t>
                      </a:r>
                      <a:r>
                        <a:rPr sz="1400" spc="-4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resources,</a:t>
                      </a:r>
                      <a:r>
                        <a:rPr sz="1400" spc="-4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and</a:t>
                      </a:r>
                      <a:r>
                        <a:rPr sz="1400" spc="-4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air</a:t>
                      </a:r>
                      <a:r>
                        <a:rPr sz="1400" spc="-4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10" dirty="0">
                          <a:latin typeface="Trebuchet MS"/>
                          <a:cs typeface="Trebuchet MS"/>
                        </a:rPr>
                        <a:t>quality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8382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1400" b="1" spc="-25" dirty="0">
                          <a:latin typeface="Trebuchet MS"/>
                          <a:cs typeface="Trebuchet MS"/>
                        </a:rPr>
                        <a:t>33%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914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1400" b="1" spc="-25" dirty="0">
                          <a:latin typeface="Trebuchet MS"/>
                          <a:cs typeface="Trebuchet MS"/>
                        </a:rPr>
                        <a:t>66%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914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4840">
                <a:tc>
                  <a:txBody>
                    <a:bodyPr/>
                    <a:lstStyle/>
                    <a:p>
                      <a:pPr marL="85725" marR="254635">
                        <a:lnSpc>
                          <a:spcPct val="100000"/>
                        </a:lnSpc>
                        <a:spcBef>
                          <a:spcPts val="665"/>
                        </a:spcBef>
                      </a:pPr>
                      <a:r>
                        <a:rPr sz="1400" dirty="0">
                          <a:latin typeface="Trebuchet MS"/>
                          <a:cs typeface="Trebuchet MS"/>
                        </a:rPr>
                        <a:t>Further</a:t>
                      </a:r>
                      <a:r>
                        <a:rPr sz="1400" spc="-3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the</a:t>
                      </a:r>
                      <a:r>
                        <a:rPr sz="1400" spc="-3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creation</a:t>
                      </a:r>
                      <a:r>
                        <a:rPr sz="1400" spc="-3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of</a:t>
                      </a:r>
                      <a:r>
                        <a:rPr sz="1400" spc="-3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natural</a:t>
                      </a:r>
                      <a:r>
                        <a:rPr sz="1400" spc="-3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gas</a:t>
                      </a:r>
                      <a:r>
                        <a:rPr sz="1400" spc="-3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infrastructure</a:t>
                      </a:r>
                      <a:r>
                        <a:rPr sz="1400" spc="-3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and</a:t>
                      </a:r>
                      <a:r>
                        <a:rPr sz="1400" spc="-3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the</a:t>
                      </a:r>
                      <a:r>
                        <a:rPr sz="1400" spc="-3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use</a:t>
                      </a:r>
                      <a:r>
                        <a:rPr sz="1400" spc="-3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of</a:t>
                      </a:r>
                      <a:r>
                        <a:rPr sz="1400" spc="-3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compressed</a:t>
                      </a:r>
                      <a:r>
                        <a:rPr sz="1400" spc="-3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and</a:t>
                      </a:r>
                      <a:r>
                        <a:rPr sz="1400" spc="-3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liquefied</a:t>
                      </a:r>
                      <a:r>
                        <a:rPr sz="1400" spc="-3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natural</a:t>
                      </a:r>
                      <a:r>
                        <a:rPr sz="1400" spc="-3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25" dirty="0">
                          <a:latin typeface="Trebuchet MS"/>
                          <a:cs typeface="Trebuchet MS"/>
                        </a:rPr>
                        <a:t>gas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and</a:t>
                      </a:r>
                      <a:r>
                        <a:rPr sz="1400" spc="-4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b="1" spc="-10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alternative</a:t>
                      </a:r>
                      <a:r>
                        <a:rPr sz="1500" b="1" spc="-35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b="1" spc="-10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transportation</a:t>
                      </a:r>
                      <a:r>
                        <a:rPr sz="1500" b="1" spc="-40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b="1" spc="-10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fuels.</a:t>
                      </a:r>
                      <a:endParaRPr sz="1500">
                        <a:latin typeface="Trebuchet MS"/>
                        <a:cs typeface="Trebuchet MS"/>
                      </a:endParaRPr>
                    </a:p>
                  </a:txBody>
                  <a:tcPr marL="0" marR="0" marT="8445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65"/>
                        </a:spcBef>
                      </a:pPr>
                      <a:r>
                        <a:rPr sz="1400" b="1" spc="-25" dirty="0">
                          <a:latin typeface="Trebuchet MS"/>
                          <a:cs typeface="Trebuchet MS"/>
                        </a:rPr>
                        <a:t>66%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19875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65"/>
                        </a:spcBef>
                      </a:pPr>
                      <a:r>
                        <a:rPr sz="1400" b="1" spc="-25" dirty="0">
                          <a:latin typeface="Trebuchet MS"/>
                          <a:cs typeface="Trebuchet MS"/>
                        </a:rPr>
                        <a:t>33%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19875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0845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1400" dirty="0">
                          <a:latin typeface="Trebuchet MS"/>
                          <a:cs typeface="Trebuchet MS"/>
                        </a:rPr>
                        <a:t>Support</a:t>
                      </a:r>
                      <a:r>
                        <a:rPr sz="140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b="1" spc="-10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mitigation</a:t>
                      </a:r>
                      <a:r>
                        <a:rPr sz="1500" b="1" spc="-60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b="1" spc="-10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strategies</a:t>
                      </a:r>
                      <a:r>
                        <a:rPr sz="1500" b="1" spc="-55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b="1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to</a:t>
                      </a:r>
                      <a:r>
                        <a:rPr sz="1500" b="1" spc="-55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b="1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address</a:t>
                      </a:r>
                      <a:r>
                        <a:rPr sz="1500" b="1" spc="-60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b="1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potential</a:t>
                      </a:r>
                      <a:r>
                        <a:rPr sz="1500" b="1" spc="-55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b="1" spc="-10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natural</a:t>
                      </a:r>
                      <a:r>
                        <a:rPr sz="1500" b="1" spc="-55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b="1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disasters</a:t>
                      </a:r>
                      <a:r>
                        <a:rPr sz="1500" b="1" spc="-40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throughout</a:t>
                      </a:r>
                      <a:r>
                        <a:rPr sz="1400" spc="-5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the</a:t>
                      </a:r>
                      <a:r>
                        <a:rPr sz="1400" spc="-5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10" dirty="0">
                          <a:latin typeface="Trebuchet MS"/>
                          <a:cs typeface="Trebuchet MS"/>
                        </a:rPr>
                        <a:t>region.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8382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1400" b="1" spc="-25" dirty="0">
                          <a:latin typeface="Trebuchet MS"/>
                          <a:cs typeface="Trebuchet MS"/>
                        </a:rPr>
                        <a:t>33%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914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1400" b="1" spc="-25" dirty="0">
                          <a:latin typeface="Trebuchet MS"/>
                          <a:cs typeface="Trebuchet MS"/>
                        </a:rPr>
                        <a:t>66%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914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0845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1400" spc="-10" dirty="0">
                          <a:latin typeface="Trebuchet MS"/>
                          <a:cs typeface="Trebuchet MS"/>
                        </a:rPr>
                        <a:t>Prioritize</a:t>
                      </a:r>
                      <a:r>
                        <a:rPr sz="1400" spc="-4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projects</a:t>
                      </a:r>
                      <a:r>
                        <a:rPr sz="1400" spc="-4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to</a:t>
                      </a:r>
                      <a:r>
                        <a:rPr sz="1400" spc="-3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b="1" spc="-10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anticipate</a:t>
                      </a:r>
                      <a:r>
                        <a:rPr sz="1500" b="1" spc="-45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b="1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and</a:t>
                      </a:r>
                      <a:r>
                        <a:rPr sz="1500" b="1" spc="-45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b="1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utilize</a:t>
                      </a:r>
                      <a:r>
                        <a:rPr sz="1500" b="1" spc="-45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b="1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all</a:t>
                      </a:r>
                      <a:r>
                        <a:rPr sz="1500" b="1" spc="-45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b="1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funding</a:t>
                      </a:r>
                      <a:r>
                        <a:rPr sz="1500" b="1" spc="-40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10" dirty="0">
                          <a:latin typeface="Trebuchet MS"/>
                          <a:cs typeface="Trebuchet MS"/>
                        </a:rPr>
                        <a:t>opportunities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8382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1400" b="1" spc="-25" dirty="0">
                          <a:latin typeface="Trebuchet MS"/>
                          <a:cs typeface="Trebuchet MS"/>
                        </a:rPr>
                        <a:t>33%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914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1400" b="1" spc="-25" dirty="0">
                          <a:latin typeface="Trebuchet MS"/>
                          <a:cs typeface="Trebuchet MS"/>
                        </a:rPr>
                        <a:t>66%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914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0845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1400" dirty="0">
                          <a:latin typeface="Trebuchet MS"/>
                          <a:cs typeface="Trebuchet MS"/>
                        </a:rPr>
                        <a:t>Deliver</a:t>
                      </a:r>
                      <a:r>
                        <a:rPr sz="1400" spc="-4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transportation</a:t>
                      </a:r>
                      <a:r>
                        <a:rPr sz="1400" spc="-4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system</a:t>
                      </a:r>
                      <a:r>
                        <a:rPr sz="1400" spc="-3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investments</a:t>
                      </a:r>
                      <a:r>
                        <a:rPr sz="1400" spc="-2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b="1" spc="-10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cost-</a:t>
                      </a:r>
                      <a:r>
                        <a:rPr sz="1500" b="1" spc="-20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effectively,</a:t>
                      </a:r>
                      <a:r>
                        <a:rPr sz="1500" b="1" spc="-55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incorporating</a:t>
                      </a:r>
                      <a:r>
                        <a:rPr sz="1400" spc="-3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life</a:t>
                      </a:r>
                      <a:r>
                        <a:rPr sz="1400" spc="-4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cycle</a:t>
                      </a:r>
                      <a:r>
                        <a:rPr sz="1400" spc="-3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10" dirty="0">
                          <a:latin typeface="Trebuchet MS"/>
                          <a:cs typeface="Trebuchet MS"/>
                        </a:rPr>
                        <a:t>costs.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8382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1400" b="1" spc="-25" dirty="0">
                          <a:latin typeface="Trebuchet MS"/>
                          <a:cs typeface="Trebuchet MS"/>
                        </a:rPr>
                        <a:t>33%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914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1400" b="1" spc="-25" dirty="0">
                          <a:latin typeface="Trebuchet MS"/>
                          <a:cs typeface="Trebuchet MS"/>
                        </a:rPr>
                        <a:t>66%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914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0845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1500" b="1" spc="-10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Collaborate</a:t>
                      </a:r>
                      <a:r>
                        <a:rPr sz="1500" b="1" spc="-55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b="1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and</a:t>
                      </a:r>
                      <a:r>
                        <a:rPr sz="1500" b="1" spc="-55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b="1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communicate</a:t>
                      </a:r>
                      <a:r>
                        <a:rPr sz="1500" b="1" spc="-55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b="1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with</a:t>
                      </a:r>
                      <a:r>
                        <a:rPr sz="1500" b="1" spc="-55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b="1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other</a:t>
                      </a:r>
                      <a:r>
                        <a:rPr sz="1500" b="1" spc="-55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b="1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agencies</a:t>
                      </a:r>
                      <a:r>
                        <a:rPr sz="1500" b="1" spc="-55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to</a:t>
                      </a:r>
                      <a:r>
                        <a:rPr sz="140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implement</a:t>
                      </a:r>
                      <a:r>
                        <a:rPr sz="140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regional</a:t>
                      </a:r>
                      <a:r>
                        <a:rPr sz="1400" spc="-5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transportation</a:t>
                      </a:r>
                      <a:r>
                        <a:rPr sz="140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10" dirty="0">
                          <a:latin typeface="Trebuchet MS"/>
                          <a:cs typeface="Trebuchet MS"/>
                        </a:rPr>
                        <a:t>priorities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8382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1400" b="1" spc="-25" dirty="0">
                          <a:latin typeface="Trebuchet MS"/>
                          <a:cs typeface="Trebuchet MS"/>
                        </a:rPr>
                        <a:t>33%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914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1400" b="1" spc="-25" dirty="0">
                          <a:latin typeface="Trebuchet MS"/>
                          <a:cs typeface="Trebuchet MS"/>
                        </a:rPr>
                        <a:t>66%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914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8924" y="-71049"/>
            <a:ext cx="11778298" cy="878630"/>
          </a:xfrm>
          <a:prstGeom prst="rect">
            <a:avLst/>
          </a:prstGeom>
        </p:spPr>
        <p:txBody>
          <a:bodyPr vert="horz" wrap="square" lIns="0" tIns="382453" rIns="0" bIns="0" rtlCol="0">
            <a:spAutoFit/>
          </a:bodyPr>
          <a:lstStyle/>
          <a:p>
            <a:pPr marL="834390">
              <a:spcBef>
                <a:spcPts val="100"/>
              </a:spcBef>
            </a:pPr>
            <a:r>
              <a:rPr dirty="0"/>
              <a:t>2045</a:t>
            </a:r>
            <a:r>
              <a:rPr spc="-95" dirty="0"/>
              <a:t> </a:t>
            </a:r>
            <a:r>
              <a:rPr dirty="0"/>
              <a:t>Upper</a:t>
            </a:r>
            <a:r>
              <a:rPr spc="-95" dirty="0"/>
              <a:t> </a:t>
            </a:r>
            <a:r>
              <a:rPr dirty="0"/>
              <a:t>Front</a:t>
            </a:r>
            <a:r>
              <a:rPr spc="-95" dirty="0"/>
              <a:t> </a:t>
            </a:r>
            <a:r>
              <a:rPr dirty="0"/>
              <a:t>Range</a:t>
            </a:r>
            <a:r>
              <a:rPr spc="-95" dirty="0"/>
              <a:t> </a:t>
            </a:r>
            <a:r>
              <a:rPr spc="-10" dirty="0"/>
              <a:t>RTP</a:t>
            </a:r>
            <a:r>
              <a:rPr spc="-150" dirty="0"/>
              <a:t> </a:t>
            </a:r>
            <a:r>
              <a:rPr dirty="0"/>
              <a:t>Goals</a:t>
            </a:r>
            <a:r>
              <a:rPr spc="-95" dirty="0"/>
              <a:t> </a:t>
            </a:r>
            <a:r>
              <a:rPr dirty="0"/>
              <a:t>&amp;</a:t>
            </a:r>
            <a:r>
              <a:rPr spc="-95" dirty="0"/>
              <a:t> </a:t>
            </a:r>
            <a:r>
              <a:rPr dirty="0"/>
              <a:t>Survey</a:t>
            </a:r>
            <a:r>
              <a:rPr spc="-95" dirty="0"/>
              <a:t> </a:t>
            </a:r>
            <a:r>
              <a:rPr spc="-10" dirty="0"/>
              <a:t>Results</a:t>
            </a: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353698" y="1362162"/>
          <a:ext cx="11483972" cy="18427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502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40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40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131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6240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2045</a:t>
                      </a:r>
                      <a:r>
                        <a:rPr sz="1400" b="1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b="1" spc="-2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Goal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787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2C67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400" b="1" spc="-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Modify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787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2C6781"/>
                    </a:solidFill>
                  </a:tcPr>
                </a:tc>
                <a:tc>
                  <a:txBody>
                    <a:bodyPr/>
                    <a:lstStyle/>
                    <a:p>
                      <a:pPr marL="194945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400" b="1" spc="-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Delete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787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2C67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No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Change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787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2C67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0845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1400" dirty="0">
                          <a:latin typeface="Trebuchet MS"/>
                          <a:cs typeface="Trebuchet MS"/>
                        </a:rPr>
                        <a:t>Integrate</a:t>
                      </a:r>
                      <a:r>
                        <a:rPr sz="1400" spc="-4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b="1" spc="-10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transportation</a:t>
                      </a:r>
                      <a:r>
                        <a:rPr sz="1500" b="1" spc="-50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b="1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and</a:t>
                      </a:r>
                      <a:r>
                        <a:rPr sz="1500" b="1" spc="-45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b="1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land</a:t>
                      </a:r>
                      <a:r>
                        <a:rPr sz="1500" b="1" spc="-50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b="1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use</a:t>
                      </a:r>
                      <a:r>
                        <a:rPr sz="1500" b="1" spc="-50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b="1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planning</a:t>
                      </a:r>
                      <a:r>
                        <a:rPr sz="1500" b="1" spc="-50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throughout</a:t>
                      </a:r>
                      <a:r>
                        <a:rPr sz="1400" spc="-4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system</a:t>
                      </a:r>
                      <a:r>
                        <a:rPr sz="1400" spc="-4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design</a:t>
                      </a:r>
                      <a:r>
                        <a:rPr sz="1400" spc="-4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and</a:t>
                      </a:r>
                      <a:r>
                        <a:rPr sz="140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10" dirty="0">
                          <a:latin typeface="Trebuchet MS"/>
                          <a:cs typeface="Trebuchet MS"/>
                        </a:rPr>
                        <a:t>implementation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8382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1400" b="1" spc="-20" dirty="0">
                          <a:latin typeface="Trebuchet MS"/>
                          <a:cs typeface="Trebuchet MS"/>
                        </a:rPr>
                        <a:t>100%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914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4840">
                <a:tc>
                  <a:txBody>
                    <a:bodyPr/>
                    <a:lstStyle/>
                    <a:p>
                      <a:pPr marL="85725" marR="17335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1500" b="1" spc="-10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Coordinate</a:t>
                      </a:r>
                      <a:r>
                        <a:rPr sz="1500" b="1" spc="-55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b="1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projects</a:t>
                      </a:r>
                      <a:r>
                        <a:rPr sz="1500" b="1" spc="-55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b="1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with</a:t>
                      </a:r>
                      <a:r>
                        <a:rPr sz="1500" b="1" spc="-50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b="1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other</a:t>
                      </a:r>
                      <a:r>
                        <a:rPr sz="1500" b="1" spc="-55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b="1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entities</a:t>
                      </a:r>
                      <a:r>
                        <a:rPr sz="1500" b="1" spc="-50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within</a:t>
                      </a:r>
                      <a:r>
                        <a:rPr sz="140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the</a:t>
                      </a:r>
                      <a:r>
                        <a:rPr sz="140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region,</a:t>
                      </a:r>
                      <a:r>
                        <a:rPr sz="140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including</a:t>
                      </a:r>
                      <a:r>
                        <a:rPr sz="140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Rocky</a:t>
                      </a:r>
                      <a:r>
                        <a:rPr sz="140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Mountain</a:t>
                      </a:r>
                      <a:r>
                        <a:rPr sz="140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National</a:t>
                      </a:r>
                      <a:r>
                        <a:rPr sz="140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10" dirty="0">
                          <a:latin typeface="Trebuchet MS"/>
                          <a:cs typeface="Trebuchet MS"/>
                        </a:rPr>
                        <a:t>Park,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adjacent</a:t>
                      </a:r>
                      <a:r>
                        <a:rPr sz="1400" spc="-4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communities,</a:t>
                      </a:r>
                      <a:r>
                        <a:rPr sz="1400" spc="-5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TPRs,</a:t>
                      </a:r>
                      <a:r>
                        <a:rPr sz="1400" spc="-3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and</a:t>
                      </a:r>
                      <a:r>
                        <a:rPr sz="1400" spc="-3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10" dirty="0">
                          <a:latin typeface="Trebuchet MS"/>
                          <a:cs typeface="Trebuchet MS"/>
                        </a:rPr>
                        <a:t>states.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8382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65"/>
                        </a:spcBef>
                      </a:pPr>
                      <a:r>
                        <a:rPr sz="1400" b="1" spc="-25" dirty="0">
                          <a:latin typeface="Trebuchet MS"/>
                          <a:cs typeface="Trebuchet MS"/>
                        </a:rPr>
                        <a:t>33%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19875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65"/>
                        </a:spcBef>
                      </a:pPr>
                      <a:r>
                        <a:rPr sz="1400" b="1" spc="-25" dirty="0">
                          <a:latin typeface="Trebuchet MS"/>
                          <a:cs typeface="Trebuchet MS"/>
                        </a:rPr>
                        <a:t>66%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19875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0845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1500" b="1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Engage</a:t>
                      </a:r>
                      <a:r>
                        <a:rPr sz="1500" b="1" spc="-35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b="1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the</a:t>
                      </a:r>
                      <a:r>
                        <a:rPr sz="1500" b="1" spc="-35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b="1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public</a:t>
                      </a:r>
                      <a:r>
                        <a:rPr sz="1500" b="1" spc="-40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throughout</a:t>
                      </a:r>
                      <a:r>
                        <a:rPr sz="1400" spc="-3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the</a:t>
                      </a:r>
                      <a:r>
                        <a:rPr sz="1400" spc="-3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development</a:t>
                      </a:r>
                      <a:r>
                        <a:rPr sz="1400" spc="-3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of</a:t>
                      </a:r>
                      <a:r>
                        <a:rPr sz="1400" spc="-3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the</a:t>
                      </a:r>
                      <a:r>
                        <a:rPr sz="1400" spc="-3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RTP</a:t>
                      </a:r>
                      <a:r>
                        <a:rPr sz="1400" spc="-5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and</a:t>
                      </a:r>
                      <a:r>
                        <a:rPr sz="1400" spc="-3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its</a:t>
                      </a:r>
                      <a:r>
                        <a:rPr sz="1400" spc="-3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10" dirty="0">
                          <a:latin typeface="Trebuchet MS"/>
                          <a:cs typeface="Trebuchet MS"/>
                        </a:rPr>
                        <a:t>implementation.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8382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1400" b="1" spc="-20" dirty="0">
                          <a:latin typeface="Trebuchet MS"/>
                          <a:cs typeface="Trebuchet MS"/>
                        </a:rPr>
                        <a:t>100%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914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37617" y="2421931"/>
            <a:ext cx="10156190" cy="2360930"/>
            <a:chOff x="1031267" y="2421931"/>
            <a:chExt cx="10156190" cy="2360930"/>
          </a:xfrm>
        </p:grpSpPr>
        <p:sp>
          <p:nvSpPr>
            <p:cNvPr id="3" name="object 3"/>
            <p:cNvSpPr/>
            <p:nvPr/>
          </p:nvSpPr>
          <p:spPr>
            <a:xfrm>
              <a:off x="1031267" y="2871497"/>
              <a:ext cx="1911350" cy="1911350"/>
            </a:xfrm>
            <a:custGeom>
              <a:avLst/>
              <a:gdLst/>
              <a:ahLst/>
              <a:cxnLst/>
              <a:rect l="l" t="t" r="r" b="b"/>
              <a:pathLst>
                <a:path w="1911350" h="1911350">
                  <a:moveTo>
                    <a:pt x="955570" y="1911141"/>
                  </a:moveTo>
                  <a:lnTo>
                    <a:pt x="907878" y="1909972"/>
                  </a:lnTo>
                  <a:lnTo>
                    <a:pt x="860791" y="1906500"/>
                  </a:lnTo>
                  <a:lnTo>
                    <a:pt x="814363" y="1900781"/>
                  </a:lnTo>
                  <a:lnTo>
                    <a:pt x="768651" y="1892868"/>
                  </a:lnTo>
                  <a:lnTo>
                    <a:pt x="723708" y="1882818"/>
                  </a:lnTo>
                  <a:lnTo>
                    <a:pt x="679589" y="1870684"/>
                  </a:lnTo>
                  <a:lnTo>
                    <a:pt x="636349" y="1856521"/>
                  </a:lnTo>
                  <a:lnTo>
                    <a:pt x="594043" y="1840384"/>
                  </a:lnTo>
                  <a:lnTo>
                    <a:pt x="552726" y="1822328"/>
                  </a:lnTo>
                  <a:lnTo>
                    <a:pt x="512452" y="1802408"/>
                  </a:lnTo>
                  <a:lnTo>
                    <a:pt x="473276" y="1780678"/>
                  </a:lnTo>
                  <a:lnTo>
                    <a:pt x="435252" y="1757193"/>
                  </a:lnTo>
                  <a:lnTo>
                    <a:pt x="398436" y="1732008"/>
                  </a:lnTo>
                  <a:lnTo>
                    <a:pt x="362882" y="1705177"/>
                  </a:lnTo>
                  <a:lnTo>
                    <a:pt x="328646" y="1676756"/>
                  </a:lnTo>
                  <a:lnTo>
                    <a:pt x="295781" y="1646799"/>
                  </a:lnTo>
                  <a:lnTo>
                    <a:pt x="264342" y="1615360"/>
                  </a:lnTo>
                  <a:lnTo>
                    <a:pt x="234385" y="1582495"/>
                  </a:lnTo>
                  <a:lnTo>
                    <a:pt x="205964" y="1548259"/>
                  </a:lnTo>
                  <a:lnTo>
                    <a:pt x="179133" y="1512705"/>
                  </a:lnTo>
                  <a:lnTo>
                    <a:pt x="153948" y="1475889"/>
                  </a:lnTo>
                  <a:lnTo>
                    <a:pt x="130463" y="1437865"/>
                  </a:lnTo>
                  <a:lnTo>
                    <a:pt x="108733" y="1398689"/>
                  </a:lnTo>
                  <a:lnTo>
                    <a:pt x="88813" y="1358415"/>
                  </a:lnTo>
                  <a:lnTo>
                    <a:pt x="70757" y="1317098"/>
                  </a:lnTo>
                  <a:lnTo>
                    <a:pt x="54620" y="1274792"/>
                  </a:lnTo>
                  <a:lnTo>
                    <a:pt x="40457" y="1231552"/>
                  </a:lnTo>
                  <a:lnTo>
                    <a:pt x="28323" y="1187433"/>
                  </a:lnTo>
                  <a:lnTo>
                    <a:pt x="18273" y="1142490"/>
                  </a:lnTo>
                  <a:lnTo>
                    <a:pt x="10360" y="1096778"/>
                  </a:lnTo>
                  <a:lnTo>
                    <a:pt x="4641" y="1050350"/>
                  </a:lnTo>
                  <a:lnTo>
                    <a:pt x="1169" y="1003263"/>
                  </a:lnTo>
                  <a:lnTo>
                    <a:pt x="0" y="955570"/>
                  </a:lnTo>
                  <a:lnTo>
                    <a:pt x="1169" y="907878"/>
                  </a:lnTo>
                  <a:lnTo>
                    <a:pt x="4641" y="860791"/>
                  </a:lnTo>
                  <a:lnTo>
                    <a:pt x="10360" y="814363"/>
                  </a:lnTo>
                  <a:lnTo>
                    <a:pt x="18273" y="768651"/>
                  </a:lnTo>
                  <a:lnTo>
                    <a:pt x="28323" y="723708"/>
                  </a:lnTo>
                  <a:lnTo>
                    <a:pt x="40457" y="679589"/>
                  </a:lnTo>
                  <a:lnTo>
                    <a:pt x="54620" y="636349"/>
                  </a:lnTo>
                  <a:lnTo>
                    <a:pt x="70757" y="594043"/>
                  </a:lnTo>
                  <a:lnTo>
                    <a:pt x="88813" y="552726"/>
                  </a:lnTo>
                  <a:lnTo>
                    <a:pt x="108733" y="512452"/>
                  </a:lnTo>
                  <a:lnTo>
                    <a:pt x="130463" y="473276"/>
                  </a:lnTo>
                  <a:lnTo>
                    <a:pt x="153948" y="435252"/>
                  </a:lnTo>
                  <a:lnTo>
                    <a:pt x="179133" y="398436"/>
                  </a:lnTo>
                  <a:lnTo>
                    <a:pt x="205964" y="362882"/>
                  </a:lnTo>
                  <a:lnTo>
                    <a:pt x="234385" y="328646"/>
                  </a:lnTo>
                  <a:lnTo>
                    <a:pt x="264342" y="295781"/>
                  </a:lnTo>
                  <a:lnTo>
                    <a:pt x="295781" y="264342"/>
                  </a:lnTo>
                  <a:lnTo>
                    <a:pt x="328646" y="234385"/>
                  </a:lnTo>
                  <a:lnTo>
                    <a:pt x="362882" y="205964"/>
                  </a:lnTo>
                  <a:lnTo>
                    <a:pt x="398436" y="179133"/>
                  </a:lnTo>
                  <a:lnTo>
                    <a:pt x="435252" y="153948"/>
                  </a:lnTo>
                  <a:lnTo>
                    <a:pt x="473276" y="130463"/>
                  </a:lnTo>
                  <a:lnTo>
                    <a:pt x="512452" y="108733"/>
                  </a:lnTo>
                  <a:lnTo>
                    <a:pt x="552726" y="88813"/>
                  </a:lnTo>
                  <a:lnTo>
                    <a:pt x="594043" y="70757"/>
                  </a:lnTo>
                  <a:lnTo>
                    <a:pt x="636349" y="54620"/>
                  </a:lnTo>
                  <a:lnTo>
                    <a:pt x="679589" y="40457"/>
                  </a:lnTo>
                  <a:lnTo>
                    <a:pt x="723708" y="28323"/>
                  </a:lnTo>
                  <a:lnTo>
                    <a:pt x="768651" y="18273"/>
                  </a:lnTo>
                  <a:lnTo>
                    <a:pt x="814363" y="10360"/>
                  </a:lnTo>
                  <a:lnTo>
                    <a:pt x="860791" y="4641"/>
                  </a:lnTo>
                  <a:lnTo>
                    <a:pt x="907878" y="1169"/>
                  </a:lnTo>
                  <a:lnTo>
                    <a:pt x="955570" y="0"/>
                  </a:lnTo>
                  <a:lnTo>
                    <a:pt x="1006103" y="1335"/>
                  </a:lnTo>
                  <a:lnTo>
                    <a:pt x="1056263" y="5316"/>
                  </a:lnTo>
                  <a:lnTo>
                    <a:pt x="1105957" y="11903"/>
                  </a:lnTo>
                  <a:lnTo>
                    <a:pt x="1155089" y="21057"/>
                  </a:lnTo>
                  <a:lnTo>
                    <a:pt x="1203563" y="32738"/>
                  </a:lnTo>
                  <a:lnTo>
                    <a:pt x="1251286" y="46906"/>
                  </a:lnTo>
                  <a:lnTo>
                    <a:pt x="1298161" y="63524"/>
                  </a:lnTo>
                  <a:lnTo>
                    <a:pt x="1344095" y="82550"/>
                  </a:lnTo>
                  <a:lnTo>
                    <a:pt x="1388991" y="103946"/>
                  </a:lnTo>
                  <a:lnTo>
                    <a:pt x="1432754" y="127672"/>
                  </a:lnTo>
                  <a:lnTo>
                    <a:pt x="1475291" y="153689"/>
                  </a:lnTo>
                  <a:lnTo>
                    <a:pt x="1516505" y="181958"/>
                  </a:lnTo>
                  <a:lnTo>
                    <a:pt x="1556301" y="212439"/>
                  </a:lnTo>
                  <a:lnTo>
                    <a:pt x="1594585" y="245092"/>
                  </a:lnTo>
                  <a:lnTo>
                    <a:pt x="1631261" y="279880"/>
                  </a:lnTo>
                  <a:lnTo>
                    <a:pt x="1666048" y="316556"/>
                  </a:lnTo>
                  <a:lnTo>
                    <a:pt x="1698702" y="354840"/>
                  </a:lnTo>
                  <a:lnTo>
                    <a:pt x="1729183" y="394637"/>
                  </a:lnTo>
                  <a:lnTo>
                    <a:pt x="1757452" y="435850"/>
                  </a:lnTo>
                  <a:lnTo>
                    <a:pt x="1783469" y="478387"/>
                  </a:lnTo>
                  <a:lnTo>
                    <a:pt x="1807195" y="522150"/>
                  </a:lnTo>
                  <a:lnTo>
                    <a:pt x="1828591" y="567046"/>
                  </a:lnTo>
                  <a:lnTo>
                    <a:pt x="1847617" y="612980"/>
                  </a:lnTo>
                  <a:lnTo>
                    <a:pt x="1864234" y="659855"/>
                  </a:lnTo>
                  <a:lnTo>
                    <a:pt x="1878403" y="707578"/>
                  </a:lnTo>
                  <a:lnTo>
                    <a:pt x="1890084" y="756052"/>
                  </a:lnTo>
                  <a:lnTo>
                    <a:pt x="1899238" y="805184"/>
                  </a:lnTo>
                  <a:lnTo>
                    <a:pt x="1905825" y="854878"/>
                  </a:lnTo>
                  <a:lnTo>
                    <a:pt x="1909806" y="905038"/>
                  </a:lnTo>
                  <a:lnTo>
                    <a:pt x="1911141" y="955570"/>
                  </a:lnTo>
                  <a:lnTo>
                    <a:pt x="1909972" y="1003263"/>
                  </a:lnTo>
                  <a:lnTo>
                    <a:pt x="1906500" y="1050350"/>
                  </a:lnTo>
                  <a:lnTo>
                    <a:pt x="1900781" y="1096778"/>
                  </a:lnTo>
                  <a:lnTo>
                    <a:pt x="1892868" y="1142490"/>
                  </a:lnTo>
                  <a:lnTo>
                    <a:pt x="1882818" y="1187433"/>
                  </a:lnTo>
                  <a:lnTo>
                    <a:pt x="1870684" y="1231552"/>
                  </a:lnTo>
                  <a:lnTo>
                    <a:pt x="1856521" y="1274792"/>
                  </a:lnTo>
                  <a:lnTo>
                    <a:pt x="1840384" y="1317098"/>
                  </a:lnTo>
                  <a:lnTo>
                    <a:pt x="1822328" y="1358415"/>
                  </a:lnTo>
                  <a:lnTo>
                    <a:pt x="1802408" y="1398689"/>
                  </a:lnTo>
                  <a:lnTo>
                    <a:pt x="1780678" y="1437865"/>
                  </a:lnTo>
                  <a:lnTo>
                    <a:pt x="1757193" y="1475889"/>
                  </a:lnTo>
                  <a:lnTo>
                    <a:pt x="1732008" y="1512705"/>
                  </a:lnTo>
                  <a:lnTo>
                    <a:pt x="1705177" y="1548259"/>
                  </a:lnTo>
                  <a:lnTo>
                    <a:pt x="1676756" y="1582495"/>
                  </a:lnTo>
                  <a:lnTo>
                    <a:pt x="1646799" y="1615360"/>
                  </a:lnTo>
                  <a:lnTo>
                    <a:pt x="1615360" y="1646799"/>
                  </a:lnTo>
                  <a:lnTo>
                    <a:pt x="1582495" y="1676756"/>
                  </a:lnTo>
                  <a:lnTo>
                    <a:pt x="1548259" y="1705177"/>
                  </a:lnTo>
                  <a:lnTo>
                    <a:pt x="1512705" y="1732008"/>
                  </a:lnTo>
                  <a:lnTo>
                    <a:pt x="1475889" y="1757193"/>
                  </a:lnTo>
                  <a:lnTo>
                    <a:pt x="1437865" y="1780678"/>
                  </a:lnTo>
                  <a:lnTo>
                    <a:pt x="1398689" y="1802408"/>
                  </a:lnTo>
                  <a:lnTo>
                    <a:pt x="1358415" y="1822328"/>
                  </a:lnTo>
                  <a:lnTo>
                    <a:pt x="1317098" y="1840384"/>
                  </a:lnTo>
                  <a:lnTo>
                    <a:pt x="1274792" y="1856521"/>
                  </a:lnTo>
                  <a:lnTo>
                    <a:pt x="1231552" y="1870684"/>
                  </a:lnTo>
                  <a:lnTo>
                    <a:pt x="1187433" y="1882818"/>
                  </a:lnTo>
                  <a:lnTo>
                    <a:pt x="1142490" y="1892868"/>
                  </a:lnTo>
                  <a:lnTo>
                    <a:pt x="1096778" y="1900781"/>
                  </a:lnTo>
                  <a:lnTo>
                    <a:pt x="1050350" y="1906500"/>
                  </a:lnTo>
                  <a:lnTo>
                    <a:pt x="1003263" y="1909972"/>
                  </a:lnTo>
                  <a:lnTo>
                    <a:pt x="955570" y="1911141"/>
                  </a:lnTo>
                  <a:close/>
                </a:path>
              </a:pathLst>
            </a:custGeom>
            <a:solidFill>
              <a:srgbClr val="FCE1D0"/>
            </a:solidFill>
          </p:spPr>
          <p:txBody>
            <a:bodyPr wrap="square" lIns="0" tIns="0" rIns="0" bIns="0" rtlCol="0"/>
            <a:lstStyle/>
            <a:p>
              <a:endParaRPr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2841176" y="2434631"/>
              <a:ext cx="8333105" cy="1217295"/>
            </a:xfrm>
            <a:custGeom>
              <a:avLst/>
              <a:gdLst/>
              <a:ahLst/>
              <a:cxnLst/>
              <a:rect l="l" t="t" r="r" b="b"/>
              <a:pathLst>
                <a:path w="8333105" h="1217295">
                  <a:moveTo>
                    <a:pt x="8130224" y="1216799"/>
                  </a:moveTo>
                  <a:lnTo>
                    <a:pt x="202803" y="1216799"/>
                  </a:lnTo>
                  <a:lnTo>
                    <a:pt x="156302" y="1211443"/>
                  </a:lnTo>
                  <a:lnTo>
                    <a:pt x="113615" y="1196186"/>
                  </a:lnTo>
                  <a:lnTo>
                    <a:pt x="75960" y="1172246"/>
                  </a:lnTo>
                  <a:lnTo>
                    <a:pt x="44553" y="1140839"/>
                  </a:lnTo>
                  <a:lnTo>
                    <a:pt x="20613" y="1103183"/>
                  </a:lnTo>
                  <a:lnTo>
                    <a:pt x="5356" y="1060497"/>
                  </a:lnTo>
                  <a:lnTo>
                    <a:pt x="0" y="1013995"/>
                  </a:lnTo>
                  <a:lnTo>
                    <a:pt x="0" y="202803"/>
                  </a:lnTo>
                  <a:lnTo>
                    <a:pt x="5356" y="156302"/>
                  </a:lnTo>
                  <a:lnTo>
                    <a:pt x="20613" y="113615"/>
                  </a:lnTo>
                  <a:lnTo>
                    <a:pt x="44553" y="75960"/>
                  </a:lnTo>
                  <a:lnTo>
                    <a:pt x="75960" y="44553"/>
                  </a:lnTo>
                  <a:lnTo>
                    <a:pt x="113615" y="20613"/>
                  </a:lnTo>
                  <a:lnTo>
                    <a:pt x="156302" y="5356"/>
                  </a:lnTo>
                  <a:lnTo>
                    <a:pt x="202803" y="0"/>
                  </a:lnTo>
                  <a:lnTo>
                    <a:pt x="8130224" y="0"/>
                  </a:lnTo>
                  <a:lnTo>
                    <a:pt x="8169974" y="3932"/>
                  </a:lnTo>
                  <a:lnTo>
                    <a:pt x="8207834" y="15437"/>
                  </a:lnTo>
                  <a:lnTo>
                    <a:pt x="8242740" y="34073"/>
                  </a:lnTo>
                  <a:lnTo>
                    <a:pt x="8273629" y="59399"/>
                  </a:lnTo>
                  <a:lnTo>
                    <a:pt x="8298955" y="90288"/>
                  </a:lnTo>
                  <a:lnTo>
                    <a:pt x="8317591" y="125194"/>
                  </a:lnTo>
                  <a:lnTo>
                    <a:pt x="8329096" y="163054"/>
                  </a:lnTo>
                  <a:lnTo>
                    <a:pt x="8333029" y="202803"/>
                  </a:lnTo>
                  <a:lnTo>
                    <a:pt x="8333029" y="1013995"/>
                  </a:lnTo>
                  <a:lnTo>
                    <a:pt x="8327673" y="1060497"/>
                  </a:lnTo>
                  <a:lnTo>
                    <a:pt x="8312415" y="1103183"/>
                  </a:lnTo>
                  <a:lnTo>
                    <a:pt x="8288475" y="1140839"/>
                  </a:lnTo>
                  <a:lnTo>
                    <a:pt x="8257068" y="1172246"/>
                  </a:lnTo>
                  <a:lnTo>
                    <a:pt x="8219412" y="1196186"/>
                  </a:lnTo>
                  <a:lnTo>
                    <a:pt x="8176725" y="1211443"/>
                  </a:lnTo>
                  <a:lnTo>
                    <a:pt x="8130224" y="1216799"/>
                  </a:lnTo>
                  <a:close/>
                </a:path>
              </a:pathLst>
            </a:custGeom>
            <a:solidFill>
              <a:srgbClr val="E47200"/>
            </a:solidFill>
          </p:spPr>
          <p:txBody>
            <a:bodyPr wrap="square" lIns="0" tIns="0" rIns="0" bIns="0" rtlCol="0"/>
            <a:lstStyle/>
            <a:p>
              <a:endParaRPr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2841176" y="2434631"/>
              <a:ext cx="8333105" cy="1217295"/>
            </a:xfrm>
            <a:custGeom>
              <a:avLst/>
              <a:gdLst/>
              <a:ahLst/>
              <a:cxnLst/>
              <a:rect l="l" t="t" r="r" b="b"/>
              <a:pathLst>
                <a:path w="8333105" h="1217295">
                  <a:moveTo>
                    <a:pt x="0" y="202803"/>
                  </a:moveTo>
                  <a:lnTo>
                    <a:pt x="5356" y="156302"/>
                  </a:lnTo>
                  <a:lnTo>
                    <a:pt x="20613" y="113615"/>
                  </a:lnTo>
                  <a:lnTo>
                    <a:pt x="44553" y="75960"/>
                  </a:lnTo>
                  <a:lnTo>
                    <a:pt x="75960" y="44553"/>
                  </a:lnTo>
                  <a:lnTo>
                    <a:pt x="113615" y="20613"/>
                  </a:lnTo>
                  <a:lnTo>
                    <a:pt x="156302" y="5356"/>
                  </a:lnTo>
                  <a:lnTo>
                    <a:pt x="202803" y="0"/>
                  </a:lnTo>
                  <a:lnTo>
                    <a:pt x="8130224" y="0"/>
                  </a:lnTo>
                  <a:lnTo>
                    <a:pt x="8169974" y="3932"/>
                  </a:lnTo>
                  <a:lnTo>
                    <a:pt x="8207834" y="15437"/>
                  </a:lnTo>
                  <a:lnTo>
                    <a:pt x="8242740" y="34073"/>
                  </a:lnTo>
                  <a:lnTo>
                    <a:pt x="8273629" y="59399"/>
                  </a:lnTo>
                  <a:lnTo>
                    <a:pt x="8298955" y="90288"/>
                  </a:lnTo>
                  <a:lnTo>
                    <a:pt x="8317591" y="125194"/>
                  </a:lnTo>
                  <a:lnTo>
                    <a:pt x="8329096" y="163054"/>
                  </a:lnTo>
                  <a:lnTo>
                    <a:pt x="8333029" y="202803"/>
                  </a:lnTo>
                  <a:lnTo>
                    <a:pt x="8333029" y="1013995"/>
                  </a:lnTo>
                  <a:lnTo>
                    <a:pt x="8327673" y="1060497"/>
                  </a:lnTo>
                  <a:lnTo>
                    <a:pt x="8312415" y="1103183"/>
                  </a:lnTo>
                  <a:lnTo>
                    <a:pt x="8288475" y="1140839"/>
                  </a:lnTo>
                  <a:lnTo>
                    <a:pt x="8257068" y="1172246"/>
                  </a:lnTo>
                  <a:lnTo>
                    <a:pt x="8219412" y="1196186"/>
                  </a:lnTo>
                  <a:lnTo>
                    <a:pt x="8176725" y="1211443"/>
                  </a:lnTo>
                  <a:lnTo>
                    <a:pt x="8130224" y="1216799"/>
                  </a:lnTo>
                  <a:lnTo>
                    <a:pt x="202803" y="1216799"/>
                  </a:lnTo>
                  <a:lnTo>
                    <a:pt x="156302" y="1211443"/>
                  </a:lnTo>
                  <a:lnTo>
                    <a:pt x="113615" y="1196186"/>
                  </a:lnTo>
                  <a:lnTo>
                    <a:pt x="75960" y="1172246"/>
                  </a:lnTo>
                  <a:lnTo>
                    <a:pt x="44553" y="1140839"/>
                  </a:lnTo>
                  <a:lnTo>
                    <a:pt x="20613" y="1103183"/>
                  </a:lnTo>
                  <a:lnTo>
                    <a:pt x="5356" y="1060497"/>
                  </a:lnTo>
                  <a:lnTo>
                    <a:pt x="0" y="1013995"/>
                  </a:lnTo>
                  <a:lnTo>
                    <a:pt x="0" y="202803"/>
                  </a:lnTo>
                  <a:close/>
                </a:path>
              </a:pathLst>
            </a:custGeom>
            <a:ln w="253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2900575" y="2494030"/>
              <a:ext cx="8214359" cy="1098550"/>
            </a:xfrm>
            <a:custGeom>
              <a:avLst/>
              <a:gdLst/>
              <a:ahLst/>
              <a:cxnLst/>
              <a:rect l="l" t="t" r="r" b="b"/>
              <a:pathLst>
                <a:path w="8214359" h="1098550">
                  <a:moveTo>
                    <a:pt x="8214299" y="1097999"/>
                  </a:moveTo>
                  <a:lnTo>
                    <a:pt x="0" y="1097999"/>
                  </a:lnTo>
                  <a:lnTo>
                    <a:pt x="0" y="0"/>
                  </a:lnTo>
                  <a:lnTo>
                    <a:pt x="8214299" y="0"/>
                  </a:lnTo>
                  <a:lnTo>
                    <a:pt x="8214299" y="1097999"/>
                  </a:lnTo>
                  <a:close/>
                </a:path>
              </a:pathLst>
            </a:custGeom>
            <a:solidFill>
              <a:srgbClr val="E47200"/>
            </a:solidFill>
          </p:spPr>
          <p:txBody>
            <a:bodyPr wrap="square" lIns="0" tIns="0" rIns="0" bIns="0" rtlCol="0"/>
            <a:lstStyle/>
            <a:p>
              <a:endParaRPr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48924" y="-71049"/>
            <a:ext cx="11778298" cy="878630"/>
          </a:xfrm>
          <a:prstGeom prst="rect">
            <a:avLst/>
          </a:prstGeom>
        </p:spPr>
        <p:txBody>
          <a:bodyPr vert="horz" wrap="square" lIns="0" tIns="382453" rIns="0" bIns="0" rtlCol="0">
            <a:spAutoFit/>
          </a:bodyPr>
          <a:lstStyle/>
          <a:p>
            <a:pPr marL="4617085">
              <a:spcBef>
                <a:spcPts val="100"/>
              </a:spcBef>
            </a:pPr>
            <a:r>
              <a:rPr dirty="0"/>
              <a:t>Survey</a:t>
            </a:r>
            <a:r>
              <a:rPr spc="-150" dirty="0"/>
              <a:t> </a:t>
            </a:r>
            <a:r>
              <a:rPr spc="-10" dirty="0"/>
              <a:t>Result</a:t>
            </a:r>
            <a:r>
              <a:rPr spc="-195" dirty="0"/>
              <a:t> </a:t>
            </a:r>
            <a:r>
              <a:rPr spc="-10" dirty="0"/>
              <a:t>Themes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2970426" y="2721466"/>
            <a:ext cx="7845425" cy="611706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12700" marR="5080">
              <a:lnSpc>
                <a:spcPts val="2160"/>
              </a:lnSpc>
              <a:spcBef>
                <a:spcPts val="370"/>
              </a:spcBef>
            </a:pPr>
            <a:r>
              <a:rPr sz="2000" b="1" kern="0" dirty="0">
                <a:solidFill>
                  <a:srgbClr val="FFFFFF"/>
                </a:solidFill>
                <a:latin typeface="Trebuchet MS"/>
                <a:cs typeface="Trebuchet MS"/>
              </a:rPr>
              <a:t>Connect</a:t>
            </a:r>
            <a:r>
              <a:rPr sz="2000" b="1" kern="0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b="1" kern="0" dirty="0">
                <a:solidFill>
                  <a:srgbClr val="FFFFFF"/>
                </a:solidFill>
                <a:latin typeface="Trebuchet MS"/>
                <a:cs typeface="Trebuchet MS"/>
              </a:rPr>
              <a:t>transportation</a:t>
            </a:r>
            <a:r>
              <a:rPr sz="2000" b="1" kern="0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b="1" kern="0" dirty="0">
                <a:solidFill>
                  <a:srgbClr val="FFFFFF"/>
                </a:solidFill>
                <a:latin typeface="Trebuchet MS"/>
                <a:cs typeface="Trebuchet MS"/>
              </a:rPr>
              <a:t>options</a:t>
            </a:r>
            <a:r>
              <a:rPr sz="2000" b="1" kern="0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b="1" kern="0" dirty="0">
                <a:solidFill>
                  <a:srgbClr val="FFFFFF"/>
                </a:solidFill>
                <a:latin typeface="Trebuchet MS"/>
                <a:cs typeface="Trebuchet MS"/>
              </a:rPr>
              <a:t>to</a:t>
            </a:r>
            <a:r>
              <a:rPr sz="2000" b="1" kern="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b="1" kern="0" dirty="0">
                <a:solidFill>
                  <a:srgbClr val="FFFFFF"/>
                </a:solidFill>
                <a:latin typeface="Trebuchet MS"/>
                <a:cs typeface="Trebuchet MS"/>
              </a:rPr>
              <a:t>new</a:t>
            </a:r>
            <a:r>
              <a:rPr sz="2000" b="1" kern="0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b="1" kern="0" dirty="0">
                <a:solidFill>
                  <a:srgbClr val="FFFFFF"/>
                </a:solidFill>
                <a:latin typeface="Trebuchet MS"/>
                <a:cs typeface="Trebuchet MS"/>
              </a:rPr>
              <a:t>housing</a:t>
            </a:r>
            <a:r>
              <a:rPr sz="2000" b="1" kern="0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b="1" kern="0" dirty="0">
                <a:solidFill>
                  <a:srgbClr val="FFFFFF"/>
                </a:solidFill>
                <a:latin typeface="Trebuchet MS"/>
                <a:cs typeface="Trebuchet MS"/>
              </a:rPr>
              <a:t>developments</a:t>
            </a:r>
            <a:r>
              <a:rPr sz="2000" b="1" kern="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b="1" kern="0" spc="-25" dirty="0">
                <a:solidFill>
                  <a:srgbClr val="FFFFFF"/>
                </a:solidFill>
                <a:latin typeface="Trebuchet MS"/>
                <a:cs typeface="Trebuchet MS"/>
              </a:rPr>
              <a:t>and </a:t>
            </a:r>
            <a:r>
              <a:rPr sz="2000" b="1" kern="0" dirty="0">
                <a:solidFill>
                  <a:srgbClr val="FFFFFF"/>
                </a:solidFill>
                <a:latin typeface="Trebuchet MS"/>
                <a:cs typeface="Trebuchet MS"/>
              </a:rPr>
              <a:t>areas</a:t>
            </a:r>
            <a:r>
              <a:rPr sz="2000" b="1" kern="0" spc="-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b="1" kern="0" dirty="0">
                <a:solidFill>
                  <a:srgbClr val="FFFFFF"/>
                </a:solidFill>
                <a:latin typeface="Trebuchet MS"/>
                <a:cs typeface="Trebuchet MS"/>
              </a:rPr>
              <a:t>of</a:t>
            </a:r>
            <a:r>
              <a:rPr sz="2000" b="1" kern="0" spc="-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b="1" kern="0" spc="-10" dirty="0">
                <a:solidFill>
                  <a:srgbClr val="FFFFFF"/>
                </a:solidFill>
                <a:latin typeface="Trebuchet MS"/>
                <a:cs typeface="Trebuchet MS"/>
              </a:rPr>
              <a:t>growth</a:t>
            </a:r>
            <a:endParaRPr sz="20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834827" y="3825931"/>
            <a:ext cx="8358505" cy="1242695"/>
            <a:chOff x="2828476" y="3825930"/>
            <a:chExt cx="8358505" cy="1242695"/>
          </a:xfrm>
        </p:grpSpPr>
        <p:sp>
          <p:nvSpPr>
            <p:cNvPr id="10" name="object 10"/>
            <p:cNvSpPr/>
            <p:nvPr/>
          </p:nvSpPr>
          <p:spPr>
            <a:xfrm>
              <a:off x="2841176" y="3838630"/>
              <a:ext cx="8333105" cy="1217295"/>
            </a:xfrm>
            <a:custGeom>
              <a:avLst/>
              <a:gdLst/>
              <a:ahLst/>
              <a:cxnLst/>
              <a:rect l="l" t="t" r="r" b="b"/>
              <a:pathLst>
                <a:path w="8333105" h="1217295">
                  <a:moveTo>
                    <a:pt x="8130224" y="1216799"/>
                  </a:moveTo>
                  <a:lnTo>
                    <a:pt x="202803" y="1216799"/>
                  </a:lnTo>
                  <a:lnTo>
                    <a:pt x="156302" y="1211443"/>
                  </a:lnTo>
                  <a:lnTo>
                    <a:pt x="113615" y="1196186"/>
                  </a:lnTo>
                  <a:lnTo>
                    <a:pt x="75960" y="1172246"/>
                  </a:lnTo>
                  <a:lnTo>
                    <a:pt x="44553" y="1140839"/>
                  </a:lnTo>
                  <a:lnTo>
                    <a:pt x="20613" y="1103184"/>
                  </a:lnTo>
                  <a:lnTo>
                    <a:pt x="5356" y="1060497"/>
                  </a:lnTo>
                  <a:lnTo>
                    <a:pt x="0" y="1013996"/>
                  </a:lnTo>
                  <a:lnTo>
                    <a:pt x="0" y="202804"/>
                  </a:lnTo>
                  <a:lnTo>
                    <a:pt x="5356" y="156303"/>
                  </a:lnTo>
                  <a:lnTo>
                    <a:pt x="20613" y="113616"/>
                  </a:lnTo>
                  <a:lnTo>
                    <a:pt x="44553" y="75960"/>
                  </a:lnTo>
                  <a:lnTo>
                    <a:pt x="75960" y="44553"/>
                  </a:lnTo>
                  <a:lnTo>
                    <a:pt x="113615" y="20613"/>
                  </a:lnTo>
                  <a:lnTo>
                    <a:pt x="156302" y="5356"/>
                  </a:lnTo>
                  <a:lnTo>
                    <a:pt x="202803" y="0"/>
                  </a:lnTo>
                  <a:lnTo>
                    <a:pt x="8130224" y="0"/>
                  </a:lnTo>
                  <a:lnTo>
                    <a:pt x="8169974" y="3932"/>
                  </a:lnTo>
                  <a:lnTo>
                    <a:pt x="8207834" y="15437"/>
                  </a:lnTo>
                  <a:lnTo>
                    <a:pt x="8242740" y="34073"/>
                  </a:lnTo>
                  <a:lnTo>
                    <a:pt x="8273629" y="59399"/>
                  </a:lnTo>
                  <a:lnTo>
                    <a:pt x="8298955" y="90288"/>
                  </a:lnTo>
                  <a:lnTo>
                    <a:pt x="8317591" y="125194"/>
                  </a:lnTo>
                  <a:lnTo>
                    <a:pt x="8329096" y="163054"/>
                  </a:lnTo>
                  <a:lnTo>
                    <a:pt x="8333029" y="202804"/>
                  </a:lnTo>
                  <a:lnTo>
                    <a:pt x="8333029" y="1013996"/>
                  </a:lnTo>
                  <a:lnTo>
                    <a:pt x="8327673" y="1060497"/>
                  </a:lnTo>
                  <a:lnTo>
                    <a:pt x="8312415" y="1103184"/>
                  </a:lnTo>
                  <a:lnTo>
                    <a:pt x="8288475" y="1140839"/>
                  </a:lnTo>
                  <a:lnTo>
                    <a:pt x="8257068" y="1172246"/>
                  </a:lnTo>
                  <a:lnTo>
                    <a:pt x="8219412" y="1196186"/>
                  </a:lnTo>
                  <a:lnTo>
                    <a:pt x="8176725" y="1211443"/>
                  </a:lnTo>
                  <a:lnTo>
                    <a:pt x="8130224" y="1216799"/>
                  </a:lnTo>
                  <a:close/>
                </a:path>
              </a:pathLst>
            </a:custGeom>
            <a:solidFill>
              <a:srgbClr val="E47200"/>
            </a:solidFill>
          </p:spPr>
          <p:txBody>
            <a:bodyPr wrap="square" lIns="0" tIns="0" rIns="0" bIns="0" rtlCol="0"/>
            <a:lstStyle/>
            <a:p>
              <a:endParaRPr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2841176" y="3838630"/>
              <a:ext cx="8333105" cy="1217295"/>
            </a:xfrm>
            <a:custGeom>
              <a:avLst/>
              <a:gdLst/>
              <a:ahLst/>
              <a:cxnLst/>
              <a:rect l="l" t="t" r="r" b="b"/>
              <a:pathLst>
                <a:path w="8333105" h="1217295">
                  <a:moveTo>
                    <a:pt x="0" y="202804"/>
                  </a:moveTo>
                  <a:lnTo>
                    <a:pt x="5356" y="156303"/>
                  </a:lnTo>
                  <a:lnTo>
                    <a:pt x="20613" y="113616"/>
                  </a:lnTo>
                  <a:lnTo>
                    <a:pt x="44553" y="75960"/>
                  </a:lnTo>
                  <a:lnTo>
                    <a:pt x="75960" y="44553"/>
                  </a:lnTo>
                  <a:lnTo>
                    <a:pt x="113615" y="20613"/>
                  </a:lnTo>
                  <a:lnTo>
                    <a:pt x="156302" y="5356"/>
                  </a:lnTo>
                  <a:lnTo>
                    <a:pt x="202803" y="0"/>
                  </a:lnTo>
                  <a:lnTo>
                    <a:pt x="8130224" y="0"/>
                  </a:lnTo>
                  <a:lnTo>
                    <a:pt x="8169974" y="3932"/>
                  </a:lnTo>
                  <a:lnTo>
                    <a:pt x="8207834" y="15437"/>
                  </a:lnTo>
                  <a:lnTo>
                    <a:pt x="8242740" y="34073"/>
                  </a:lnTo>
                  <a:lnTo>
                    <a:pt x="8273629" y="59399"/>
                  </a:lnTo>
                  <a:lnTo>
                    <a:pt x="8298955" y="90288"/>
                  </a:lnTo>
                  <a:lnTo>
                    <a:pt x="8317591" y="125194"/>
                  </a:lnTo>
                  <a:lnTo>
                    <a:pt x="8329096" y="163054"/>
                  </a:lnTo>
                  <a:lnTo>
                    <a:pt x="8333029" y="202804"/>
                  </a:lnTo>
                  <a:lnTo>
                    <a:pt x="8333029" y="1013996"/>
                  </a:lnTo>
                  <a:lnTo>
                    <a:pt x="8327673" y="1060497"/>
                  </a:lnTo>
                  <a:lnTo>
                    <a:pt x="8312415" y="1103184"/>
                  </a:lnTo>
                  <a:lnTo>
                    <a:pt x="8288475" y="1140839"/>
                  </a:lnTo>
                  <a:lnTo>
                    <a:pt x="8257068" y="1172246"/>
                  </a:lnTo>
                  <a:lnTo>
                    <a:pt x="8219412" y="1196186"/>
                  </a:lnTo>
                  <a:lnTo>
                    <a:pt x="8176725" y="1211443"/>
                  </a:lnTo>
                  <a:lnTo>
                    <a:pt x="8130224" y="1216799"/>
                  </a:lnTo>
                  <a:lnTo>
                    <a:pt x="202803" y="1216799"/>
                  </a:lnTo>
                  <a:lnTo>
                    <a:pt x="156302" y="1211443"/>
                  </a:lnTo>
                  <a:lnTo>
                    <a:pt x="113615" y="1196186"/>
                  </a:lnTo>
                  <a:lnTo>
                    <a:pt x="75960" y="1172246"/>
                  </a:lnTo>
                  <a:lnTo>
                    <a:pt x="44553" y="1140839"/>
                  </a:lnTo>
                  <a:lnTo>
                    <a:pt x="20613" y="1103184"/>
                  </a:lnTo>
                  <a:lnTo>
                    <a:pt x="5356" y="1060497"/>
                  </a:lnTo>
                  <a:lnTo>
                    <a:pt x="0" y="1013996"/>
                  </a:lnTo>
                  <a:lnTo>
                    <a:pt x="0" y="202804"/>
                  </a:lnTo>
                  <a:close/>
                </a:path>
              </a:pathLst>
            </a:custGeom>
            <a:ln w="253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2900575" y="3898030"/>
              <a:ext cx="8214359" cy="1098550"/>
            </a:xfrm>
            <a:custGeom>
              <a:avLst/>
              <a:gdLst/>
              <a:ahLst/>
              <a:cxnLst/>
              <a:rect l="l" t="t" r="r" b="b"/>
              <a:pathLst>
                <a:path w="8214359" h="1098550">
                  <a:moveTo>
                    <a:pt x="8214230" y="1098001"/>
                  </a:moveTo>
                  <a:lnTo>
                    <a:pt x="0" y="1098001"/>
                  </a:lnTo>
                  <a:lnTo>
                    <a:pt x="0" y="0"/>
                  </a:lnTo>
                  <a:lnTo>
                    <a:pt x="8214230" y="0"/>
                  </a:lnTo>
                  <a:lnTo>
                    <a:pt x="8214230" y="1098001"/>
                  </a:lnTo>
                  <a:close/>
                </a:path>
              </a:pathLst>
            </a:custGeom>
            <a:solidFill>
              <a:srgbClr val="E47200"/>
            </a:solidFill>
          </p:spPr>
          <p:txBody>
            <a:bodyPr wrap="square" lIns="0" tIns="0" rIns="0" bIns="0" rtlCol="0"/>
            <a:lstStyle/>
            <a:p>
              <a:endParaRPr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2970425" y="4125467"/>
            <a:ext cx="7639684" cy="611706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12700" marR="5080">
              <a:lnSpc>
                <a:spcPts val="2160"/>
              </a:lnSpc>
              <a:spcBef>
                <a:spcPts val="370"/>
              </a:spcBef>
            </a:pPr>
            <a:r>
              <a:rPr sz="2000" b="1" kern="0" dirty="0">
                <a:solidFill>
                  <a:srgbClr val="FFFFFF"/>
                </a:solidFill>
                <a:latin typeface="Trebuchet MS"/>
                <a:cs typeface="Trebuchet MS"/>
              </a:rPr>
              <a:t>Align</a:t>
            </a:r>
            <a:r>
              <a:rPr sz="2000" b="1" kern="0" spc="-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b="1" kern="0" dirty="0">
                <a:solidFill>
                  <a:srgbClr val="FFFFFF"/>
                </a:solidFill>
                <a:latin typeface="Trebuchet MS"/>
                <a:cs typeface="Trebuchet MS"/>
              </a:rPr>
              <a:t>population</a:t>
            </a:r>
            <a:r>
              <a:rPr sz="2000" b="1" kern="0" spc="-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b="1" kern="0" dirty="0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sz="2000" b="1" kern="0" spc="-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b="1" kern="0" dirty="0">
                <a:solidFill>
                  <a:srgbClr val="FFFFFF"/>
                </a:solidFill>
                <a:latin typeface="Trebuchet MS"/>
                <a:cs typeface="Trebuchet MS"/>
              </a:rPr>
              <a:t>tourism</a:t>
            </a:r>
            <a:r>
              <a:rPr sz="2000" b="1" kern="0" spc="-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b="1" kern="0" dirty="0">
                <a:solidFill>
                  <a:srgbClr val="FFFFFF"/>
                </a:solidFill>
                <a:latin typeface="Trebuchet MS"/>
                <a:cs typeface="Trebuchet MS"/>
              </a:rPr>
              <a:t>growth</a:t>
            </a:r>
            <a:r>
              <a:rPr sz="2000" b="1" kern="0" spc="-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b="1" kern="0" dirty="0">
                <a:solidFill>
                  <a:srgbClr val="FFFFFF"/>
                </a:solidFill>
                <a:latin typeface="Trebuchet MS"/>
                <a:cs typeface="Trebuchet MS"/>
              </a:rPr>
              <a:t>with</a:t>
            </a:r>
            <a:r>
              <a:rPr sz="2000" b="1" kern="0" spc="-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b="1" kern="0" dirty="0">
                <a:solidFill>
                  <a:srgbClr val="FFFFFF"/>
                </a:solidFill>
                <a:latin typeface="Trebuchet MS"/>
                <a:cs typeface="Trebuchet MS"/>
              </a:rPr>
              <a:t>enhanced</a:t>
            </a:r>
            <a:r>
              <a:rPr sz="2000" b="1" kern="0" spc="-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b="1" kern="0" dirty="0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sz="2000" b="1" kern="0" spc="-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b="1" kern="0" spc="-10" dirty="0">
                <a:solidFill>
                  <a:srgbClr val="FFFFFF"/>
                </a:solidFill>
                <a:latin typeface="Trebuchet MS"/>
                <a:cs typeface="Trebuchet MS"/>
              </a:rPr>
              <a:t>diverse </a:t>
            </a:r>
            <a:r>
              <a:rPr sz="2000" b="1" kern="0" dirty="0">
                <a:solidFill>
                  <a:srgbClr val="FFFFFF"/>
                </a:solidFill>
                <a:latin typeface="Trebuchet MS"/>
                <a:cs typeface="Trebuchet MS"/>
              </a:rPr>
              <a:t>transportation</a:t>
            </a:r>
            <a:r>
              <a:rPr sz="2000" b="1" kern="0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b="1" kern="0" dirty="0">
                <a:solidFill>
                  <a:srgbClr val="FFFFFF"/>
                </a:solidFill>
                <a:latin typeface="Trebuchet MS"/>
                <a:cs typeface="Trebuchet MS"/>
              </a:rPr>
              <a:t>options</a:t>
            </a:r>
            <a:r>
              <a:rPr sz="2000" b="1" kern="0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b="1" kern="0" dirty="0">
                <a:solidFill>
                  <a:srgbClr val="FFFFFF"/>
                </a:solidFill>
                <a:latin typeface="Trebuchet MS"/>
                <a:cs typeface="Trebuchet MS"/>
              </a:rPr>
              <a:t>to</a:t>
            </a:r>
            <a:r>
              <a:rPr sz="2000" b="1" kern="0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b="1" kern="0" dirty="0">
                <a:solidFill>
                  <a:srgbClr val="FFFFFF"/>
                </a:solidFill>
                <a:latin typeface="Trebuchet MS"/>
                <a:cs typeface="Trebuchet MS"/>
              </a:rPr>
              <a:t>manage</a:t>
            </a:r>
            <a:r>
              <a:rPr sz="2000" b="1" kern="0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b="1" kern="0" dirty="0">
                <a:solidFill>
                  <a:srgbClr val="FFFFFF"/>
                </a:solidFill>
                <a:latin typeface="Trebuchet MS"/>
                <a:cs typeface="Trebuchet MS"/>
              </a:rPr>
              <a:t>congestion</a:t>
            </a:r>
            <a:r>
              <a:rPr sz="2000" b="1" kern="0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b="1" kern="0" dirty="0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sz="2000" b="1" kern="0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b="1" kern="0" spc="-10" dirty="0">
                <a:solidFill>
                  <a:srgbClr val="FFFFFF"/>
                </a:solidFill>
                <a:latin typeface="Trebuchet MS"/>
                <a:cs typeface="Trebuchet MS"/>
              </a:rPr>
              <a:t>traffic</a:t>
            </a:r>
            <a:endParaRPr sz="20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pic>
        <p:nvPicPr>
          <p:cNvPr id="14" name="object 1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78779" y="3216128"/>
            <a:ext cx="1327586" cy="1327586"/>
          </a:xfrm>
          <a:prstGeom prst="rect">
            <a:avLst/>
          </a:prstGeom>
        </p:spPr>
      </p:pic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xfrm>
            <a:off x="11237792" y="6437204"/>
            <a:ext cx="334994" cy="187872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38100">
              <a:spcBef>
                <a:spcPts val="25"/>
              </a:spcBef>
            </a:pPr>
            <a:fld id="{81D60167-4931-47E6-BA6A-407CBD079E47}" type="slidenum">
              <a:rPr kern="0" spc="-25" dirty="0"/>
              <a:pPr marL="38100">
                <a:spcBef>
                  <a:spcPts val="25"/>
                </a:spcBef>
              </a:pPr>
              <a:t>34</a:t>
            </a:fld>
            <a:endParaRPr kern="0" spc="-25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8924" y="-71049"/>
            <a:ext cx="11778298" cy="878630"/>
          </a:xfrm>
          <a:prstGeom prst="rect">
            <a:avLst/>
          </a:prstGeom>
        </p:spPr>
        <p:txBody>
          <a:bodyPr vert="horz" wrap="square" lIns="0" tIns="382453" rIns="0" bIns="0" rtlCol="0">
            <a:spAutoFit/>
          </a:bodyPr>
          <a:lstStyle/>
          <a:p>
            <a:pPr marL="582930">
              <a:spcBef>
                <a:spcPts val="100"/>
              </a:spcBef>
            </a:pPr>
            <a:r>
              <a:rPr dirty="0"/>
              <a:t>2050</a:t>
            </a:r>
            <a:r>
              <a:rPr spc="-114" dirty="0"/>
              <a:t> </a:t>
            </a:r>
            <a:r>
              <a:rPr dirty="0"/>
              <a:t>Upper</a:t>
            </a:r>
            <a:r>
              <a:rPr spc="-110" dirty="0"/>
              <a:t> </a:t>
            </a:r>
            <a:r>
              <a:rPr dirty="0"/>
              <a:t>Front</a:t>
            </a:r>
            <a:r>
              <a:rPr spc="-110" dirty="0"/>
              <a:t> </a:t>
            </a:r>
            <a:r>
              <a:rPr dirty="0"/>
              <a:t>Range</a:t>
            </a:r>
            <a:r>
              <a:rPr spc="-110" dirty="0"/>
              <a:t> </a:t>
            </a:r>
            <a:r>
              <a:rPr spc="-10" dirty="0"/>
              <a:t>RTP</a:t>
            </a:r>
            <a:r>
              <a:rPr spc="-165" dirty="0"/>
              <a:t> </a:t>
            </a:r>
            <a:r>
              <a:rPr dirty="0"/>
              <a:t>Modified</a:t>
            </a:r>
            <a:r>
              <a:rPr spc="-110" dirty="0"/>
              <a:t> </a:t>
            </a:r>
            <a:r>
              <a:rPr spc="-10" dirty="0"/>
              <a:t>Goals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11237792" y="6437204"/>
            <a:ext cx="334994" cy="187872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38100">
              <a:spcBef>
                <a:spcPts val="25"/>
              </a:spcBef>
            </a:pPr>
            <a:fld id="{81D60167-4931-47E6-BA6A-407CBD079E47}" type="slidenum">
              <a:rPr kern="0" spc="-25" dirty="0"/>
              <a:pPr marL="38100">
                <a:spcBef>
                  <a:spcPts val="25"/>
                </a:spcBef>
              </a:pPr>
              <a:t>35</a:t>
            </a:fld>
            <a:endParaRPr kern="0" spc="-25" dirty="0"/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353698" y="1362163"/>
          <a:ext cx="11483972" cy="45218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502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40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40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131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6240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2050</a:t>
                      </a:r>
                      <a:r>
                        <a:rPr sz="1400" b="1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b="1" spc="-2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Goal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787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2C67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400" b="1" spc="-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Modify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787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2C67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400" b="1" spc="-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Delete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787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2C67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No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Change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787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2C67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0845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1400" dirty="0">
                          <a:latin typeface="Trebuchet MS"/>
                          <a:cs typeface="Trebuchet MS"/>
                        </a:rPr>
                        <a:t>Improve</a:t>
                      </a:r>
                      <a:r>
                        <a:rPr sz="1400" spc="-4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b="1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safety</a:t>
                      </a:r>
                      <a:r>
                        <a:rPr sz="1500" b="1" spc="-75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throughout</a:t>
                      </a:r>
                      <a:r>
                        <a:rPr sz="140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the</a:t>
                      </a:r>
                      <a:r>
                        <a:rPr sz="1400" spc="-4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transportation</a:t>
                      </a:r>
                      <a:r>
                        <a:rPr sz="140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10" dirty="0">
                          <a:latin typeface="Trebuchet MS"/>
                          <a:cs typeface="Trebuchet MS"/>
                        </a:rPr>
                        <a:t>system.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8382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1400" b="1" spc="-25" dirty="0">
                          <a:latin typeface="Trebuchet MS"/>
                          <a:cs typeface="Trebuchet MS"/>
                        </a:rPr>
                        <a:t>33%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914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1400" b="1" spc="-25" dirty="0">
                          <a:latin typeface="Trebuchet MS"/>
                          <a:cs typeface="Trebuchet MS"/>
                        </a:rPr>
                        <a:t>66%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914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845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1400" spc="-10" dirty="0">
                          <a:latin typeface="Trebuchet MS"/>
                          <a:cs typeface="Trebuchet MS"/>
                        </a:rPr>
                        <a:t>Provide</a:t>
                      </a:r>
                      <a:r>
                        <a:rPr sz="1400" spc="-3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a</a:t>
                      </a:r>
                      <a:r>
                        <a:rPr sz="1400" spc="-3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multimodal</a:t>
                      </a:r>
                      <a:r>
                        <a:rPr sz="1400" spc="-3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transportation</a:t>
                      </a:r>
                      <a:r>
                        <a:rPr sz="1400" spc="-3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system</a:t>
                      </a:r>
                      <a:r>
                        <a:rPr sz="1400" spc="-3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for</a:t>
                      </a:r>
                      <a:r>
                        <a:rPr sz="1400" spc="-3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the</a:t>
                      </a:r>
                      <a:r>
                        <a:rPr sz="1400" spc="-2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b="1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efficient</a:t>
                      </a:r>
                      <a:r>
                        <a:rPr sz="1500" b="1" spc="-35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b="1" spc="-10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movement</a:t>
                      </a:r>
                      <a:r>
                        <a:rPr sz="1500" b="1" spc="-35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b="1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of</a:t>
                      </a:r>
                      <a:r>
                        <a:rPr sz="1500" b="1" spc="-35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b="1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people</a:t>
                      </a:r>
                      <a:r>
                        <a:rPr sz="1500" b="1" spc="-40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b="1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and</a:t>
                      </a:r>
                      <a:r>
                        <a:rPr sz="1500" b="1" spc="-35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b="1" spc="-10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goods</a:t>
                      </a:r>
                      <a:r>
                        <a:rPr sz="1400" spc="-10" dirty="0">
                          <a:latin typeface="Trebuchet MS"/>
                          <a:cs typeface="Trebuchet MS"/>
                        </a:rPr>
                        <a:t>.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8382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1400" b="1" spc="-25" dirty="0">
                          <a:latin typeface="Trebuchet MS"/>
                          <a:cs typeface="Trebuchet MS"/>
                        </a:rPr>
                        <a:t>33%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914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1400" b="1" spc="-25" dirty="0">
                          <a:latin typeface="Trebuchet MS"/>
                          <a:cs typeface="Trebuchet MS"/>
                        </a:rPr>
                        <a:t>66%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914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4840">
                <a:tc>
                  <a:txBody>
                    <a:bodyPr/>
                    <a:lstStyle/>
                    <a:p>
                      <a:pPr marL="85725" marR="48069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1400" spc="-10" dirty="0">
                          <a:latin typeface="Trebuchet MS"/>
                          <a:cs typeface="Trebuchet MS"/>
                        </a:rPr>
                        <a:t>Preserve</a:t>
                      </a:r>
                      <a:r>
                        <a:rPr sz="1400" spc="-5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the</a:t>
                      </a:r>
                      <a:r>
                        <a:rPr sz="1400" spc="-4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b="1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functional</a:t>
                      </a:r>
                      <a:r>
                        <a:rPr sz="1500" b="1" spc="-55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b="1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integrity</a:t>
                      </a:r>
                      <a:r>
                        <a:rPr sz="1500" b="1" spc="-55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b="1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of</a:t>
                      </a:r>
                      <a:r>
                        <a:rPr sz="1500" b="1" spc="-55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b="1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the</a:t>
                      </a:r>
                      <a:r>
                        <a:rPr sz="1500" b="1" spc="-55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b="1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existing</a:t>
                      </a:r>
                      <a:r>
                        <a:rPr sz="1500" b="1" spc="-55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b="1" spc="-10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transportation</a:t>
                      </a:r>
                      <a:r>
                        <a:rPr sz="1500" b="1" spc="-50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b="1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system</a:t>
                      </a:r>
                      <a:r>
                        <a:rPr sz="1500" b="1" spc="-35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and</a:t>
                      </a:r>
                      <a:r>
                        <a:rPr sz="140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correct</a:t>
                      </a:r>
                      <a:r>
                        <a:rPr sz="140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10" dirty="0">
                          <a:latin typeface="Trebuchet MS"/>
                          <a:cs typeface="Trebuchet MS"/>
                        </a:rPr>
                        <a:t>identified deficiencies.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8382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65"/>
                        </a:spcBef>
                      </a:pPr>
                      <a:r>
                        <a:rPr sz="1400" b="1" spc="-25" dirty="0">
                          <a:latin typeface="Trebuchet MS"/>
                          <a:cs typeface="Trebuchet MS"/>
                        </a:rPr>
                        <a:t>33%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19875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65"/>
                        </a:spcBef>
                      </a:pPr>
                      <a:r>
                        <a:rPr sz="1400" b="1" spc="-25" dirty="0">
                          <a:latin typeface="Trebuchet MS"/>
                          <a:cs typeface="Trebuchet MS"/>
                        </a:rPr>
                        <a:t>66%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19875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0845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1400" dirty="0">
                          <a:latin typeface="Trebuchet MS"/>
                          <a:cs typeface="Trebuchet MS"/>
                        </a:rPr>
                        <a:t>Promote</a:t>
                      </a:r>
                      <a:r>
                        <a:rPr sz="1400" spc="-4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b="1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vibrant</a:t>
                      </a:r>
                      <a:r>
                        <a:rPr sz="1500" b="1" spc="-40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b="1" spc="-10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communities</a:t>
                      </a:r>
                      <a:r>
                        <a:rPr sz="1500" b="1" spc="-55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while</a:t>
                      </a:r>
                      <a:r>
                        <a:rPr sz="1400" spc="-4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preserving</a:t>
                      </a:r>
                      <a:r>
                        <a:rPr sz="1400" spc="-4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farm</a:t>
                      </a:r>
                      <a:r>
                        <a:rPr sz="1400" spc="-4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and</a:t>
                      </a:r>
                      <a:r>
                        <a:rPr sz="1400" spc="-4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forest</a:t>
                      </a:r>
                      <a:r>
                        <a:rPr sz="1400" spc="-4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land,</a:t>
                      </a:r>
                      <a:r>
                        <a:rPr sz="1400" spc="-4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water</a:t>
                      </a:r>
                      <a:r>
                        <a:rPr sz="1400" spc="-4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resources,</a:t>
                      </a:r>
                      <a:r>
                        <a:rPr sz="1400" spc="-4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and</a:t>
                      </a:r>
                      <a:r>
                        <a:rPr sz="1400" spc="-4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air</a:t>
                      </a:r>
                      <a:r>
                        <a:rPr sz="1400" spc="-4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10" dirty="0">
                          <a:latin typeface="Trebuchet MS"/>
                          <a:cs typeface="Trebuchet MS"/>
                        </a:rPr>
                        <a:t>quality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8382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1400" b="1" spc="-25" dirty="0">
                          <a:latin typeface="Trebuchet MS"/>
                          <a:cs typeface="Trebuchet MS"/>
                        </a:rPr>
                        <a:t>33%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914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1400" b="1" spc="-25" dirty="0">
                          <a:latin typeface="Trebuchet MS"/>
                          <a:cs typeface="Trebuchet MS"/>
                        </a:rPr>
                        <a:t>66%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914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4840">
                <a:tc>
                  <a:txBody>
                    <a:bodyPr/>
                    <a:lstStyle/>
                    <a:p>
                      <a:pPr marL="85725" marR="254635">
                        <a:lnSpc>
                          <a:spcPct val="100000"/>
                        </a:lnSpc>
                        <a:spcBef>
                          <a:spcPts val="665"/>
                        </a:spcBef>
                      </a:pPr>
                      <a:r>
                        <a:rPr sz="1400" strike="sngStrike" dirty="0">
                          <a:solidFill>
                            <a:srgbClr val="E47200"/>
                          </a:solidFill>
                          <a:latin typeface="Trebuchet MS"/>
                          <a:cs typeface="Trebuchet MS"/>
                        </a:rPr>
                        <a:t>Further</a:t>
                      </a:r>
                      <a:r>
                        <a:rPr sz="1400" strike="sngStrike" spc="-30" dirty="0">
                          <a:solidFill>
                            <a:srgbClr val="E4720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trike="sngStrike" dirty="0">
                          <a:solidFill>
                            <a:srgbClr val="E47200"/>
                          </a:solidFill>
                          <a:latin typeface="Trebuchet MS"/>
                          <a:cs typeface="Trebuchet MS"/>
                        </a:rPr>
                        <a:t>the</a:t>
                      </a:r>
                      <a:r>
                        <a:rPr sz="1400" strike="sngStrike" spc="-30" dirty="0">
                          <a:solidFill>
                            <a:srgbClr val="E4720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trike="sngStrike" dirty="0">
                          <a:solidFill>
                            <a:srgbClr val="E47200"/>
                          </a:solidFill>
                          <a:latin typeface="Trebuchet MS"/>
                          <a:cs typeface="Trebuchet MS"/>
                        </a:rPr>
                        <a:t>creation</a:t>
                      </a:r>
                      <a:r>
                        <a:rPr sz="1400" strike="sngStrike" spc="-30" dirty="0">
                          <a:solidFill>
                            <a:srgbClr val="E4720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trike="sngStrike" dirty="0">
                          <a:solidFill>
                            <a:srgbClr val="E47200"/>
                          </a:solidFill>
                          <a:latin typeface="Trebuchet MS"/>
                          <a:cs typeface="Trebuchet MS"/>
                        </a:rPr>
                        <a:t>of</a:t>
                      </a:r>
                      <a:r>
                        <a:rPr sz="1400" strike="sngStrike" spc="-25" dirty="0">
                          <a:solidFill>
                            <a:srgbClr val="E4720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trike="sngStrike" dirty="0">
                          <a:solidFill>
                            <a:srgbClr val="E47200"/>
                          </a:solidFill>
                          <a:latin typeface="Trebuchet MS"/>
                          <a:cs typeface="Trebuchet MS"/>
                        </a:rPr>
                        <a:t>natural</a:t>
                      </a:r>
                      <a:r>
                        <a:rPr sz="1400" strike="sngStrike" spc="-30" dirty="0">
                          <a:solidFill>
                            <a:srgbClr val="E4720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trike="sngStrike" dirty="0">
                          <a:solidFill>
                            <a:srgbClr val="E47200"/>
                          </a:solidFill>
                          <a:latin typeface="Trebuchet MS"/>
                          <a:cs typeface="Trebuchet MS"/>
                        </a:rPr>
                        <a:t>gas</a:t>
                      </a:r>
                      <a:r>
                        <a:rPr sz="1400" strike="sngStrike" spc="-30" dirty="0">
                          <a:solidFill>
                            <a:srgbClr val="E4720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trike="sngStrike" dirty="0">
                          <a:solidFill>
                            <a:srgbClr val="E47200"/>
                          </a:solidFill>
                          <a:latin typeface="Trebuchet MS"/>
                          <a:cs typeface="Trebuchet MS"/>
                        </a:rPr>
                        <a:t>infrastructure</a:t>
                      </a:r>
                      <a:r>
                        <a:rPr sz="1400" strike="sngStrike" spc="-30" dirty="0">
                          <a:solidFill>
                            <a:srgbClr val="E4720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trike="sngStrike" dirty="0">
                          <a:solidFill>
                            <a:srgbClr val="E47200"/>
                          </a:solidFill>
                          <a:latin typeface="Trebuchet MS"/>
                          <a:cs typeface="Trebuchet MS"/>
                        </a:rPr>
                        <a:t>and</a:t>
                      </a:r>
                      <a:r>
                        <a:rPr sz="1400" strike="sngStrike" spc="-25" dirty="0">
                          <a:solidFill>
                            <a:srgbClr val="E4720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trike="sngStrike" dirty="0">
                          <a:solidFill>
                            <a:srgbClr val="E47200"/>
                          </a:solidFill>
                          <a:latin typeface="Trebuchet MS"/>
                          <a:cs typeface="Trebuchet MS"/>
                        </a:rPr>
                        <a:t>the</a:t>
                      </a:r>
                      <a:r>
                        <a:rPr sz="1400" strike="sngStrike" spc="-30" dirty="0">
                          <a:solidFill>
                            <a:srgbClr val="E4720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trike="sngStrike" dirty="0">
                          <a:solidFill>
                            <a:srgbClr val="E47200"/>
                          </a:solidFill>
                          <a:latin typeface="Trebuchet MS"/>
                          <a:cs typeface="Trebuchet MS"/>
                        </a:rPr>
                        <a:t>use</a:t>
                      </a:r>
                      <a:r>
                        <a:rPr sz="1400" strike="sngStrike" spc="-30" dirty="0">
                          <a:solidFill>
                            <a:srgbClr val="E4720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trike="sngStrike" dirty="0">
                          <a:solidFill>
                            <a:srgbClr val="E47200"/>
                          </a:solidFill>
                          <a:latin typeface="Trebuchet MS"/>
                          <a:cs typeface="Trebuchet MS"/>
                        </a:rPr>
                        <a:t>of</a:t>
                      </a:r>
                      <a:r>
                        <a:rPr sz="1400" strike="sngStrike" spc="-30" dirty="0">
                          <a:solidFill>
                            <a:srgbClr val="E4720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trike="sngStrike" dirty="0">
                          <a:solidFill>
                            <a:srgbClr val="E47200"/>
                          </a:solidFill>
                          <a:latin typeface="Trebuchet MS"/>
                          <a:cs typeface="Trebuchet MS"/>
                        </a:rPr>
                        <a:t>compressed</a:t>
                      </a:r>
                      <a:r>
                        <a:rPr sz="1400" strike="sngStrike" spc="-25" dirty="0">
                          <a:solidFill>
                            <a:srgbClr val="E4720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trike="sngStrike" dirty="0">
                          <a:solidFill>
                            <a:srgbClr val="E47200"/>
                          </a:solidFill>
                          <a:latin typeface="Trebuchet MS"/>
                          <a:cs typeface="Trebuchet MS"/>
                        </a:rPr>
                        <a:t>and</a:t>
                      </a:r>
                      <a:r>
                        <a:rPr sz="1400" strike="sngStrike" spc="-30" dirty="0">
                          <a:solidFill>
                            <a:srgbClr val="E4720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trike="sngStrike" dirty="0">
                          <a:solidFill>
                            <a:srgbClr val="E47200"/>
                          </a:solidFill>
                          <a:latin typeface="Trebuchet MS"/>
                          <a:cs typeface="Trebuchet MS"/>
                        </a:rPr>
                        <a:t>liquefied</a:t>
                      </a:r>
                      <a:r>
                        <a:rPr sz="1400" strike="sngStrike" spc="-30" dirty="0">
                          <a:solidFill>
                            <a:srgbClr val="E4720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trike="sngStrike" dirty="0">
                          <a:solidFill>
                            <a:srgbClr val="E47200"/>
                          </a:solidFill>
                          <a:latin typeface="Trebuchet MS"/>
                          <a:cs typeface="Trebuchet MS"/>
                        </a:rPr>
                        <a:t>natural</a:t>
                      </a:r>
                      <a:r>
                        <a:rPr sz="1400" strike="sngStrike" spc="-30" dirty="0">
                          <a:solidFill>
                            <a:srgbClr val="E4720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trike="sngStrike" spc="-25" dirty="0">
                          <a:solidFill>
                            <a:srgbClr val="E47200"/>
                          </a:solidFill>
                          <a:latin typeface="Trebuchet MS"/>
                          <a:cs typeface="Trebuchet MS"/>
                        </a:rPr>
                        <a:t>gas</a:t>
                      </a:r>
                      <a:r>
                        <a:rPr sz="1400" strike="noStrike" spc="-25" dirty="0">
                          <a:solidFill>
                            <a:srgbClr val="E4720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trike="sngStrike" dirty="0">
                          <a:solidFill>
                            <a:srgbClr val="E47200"/>
                          </a:solidFill>
                          <a:latin typeface="Trebuchet MS"/>
                          <a:cs typeface="Trebuchet MS"/>
                        </a:rPr>
                        <a:t>and</a:t>
                      </a:r>
                      <a:r>
                        <a:rPr sz="1400" strike="sngStrike" spc="-40" dirty="0">
                          <a:solidFill>
                            <a:srgbClr val="E4720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b="1" strike="sngStrike" spc="-10" dirty="0">
                          <a:solidFill>
                            <a:srgbClr val="E47200"/>
                          </a:solidFill>
                          <a:latin typeface="Trebuchet MS"/>
                          <a:cs typeface="Trebuchet MS"/>
                        </a:rPr>
                        <a:t>alternative</a:t>
                      </a:r>
                      <a:r>
                        <a:rPr sz="1500" b="1" strike="sngStrike" spc="-35" dirty="0">
                          <a:solidFill>
                            <a:srgbClr val="E4720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b="1" strike="sngStrike" spc="-10" dirty="0">
                          <a:solidFill>
                            <a:srgbClr val="E47200"/>
                          </a:solidFill>
                          <a:latin typeface="Trebuchet MS"/>
                          <a:cs typeface="Trebuchet MS"/>
                        </a:rPr>
                        <a:t>transportation</a:t>
                      </a:r>
                      <a:r>
                        <a:rPr sz="1500" b="1" strike="sngStrike" spc="-40" dirty="0">
                          <a:solidFill>
                            <a:srgbClr val="E4720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b="1" strike="sngStrike" spc="-10" dirty="0">
                          <a:solidFill>
                            <a:srgbClr val="E47200"/>
                          </a:solidFill>
                          <a:latin typeface="Trebuchet MS"/>
                          <a:cs typeface="Trebuchet MS"/>
                        </a:rPr>
                        <a:t>fuels.</a:t>
                      </a:r>
                      <a:endParaRPr sz="1500">
                        <a:latin typeface="Trebuchet MS"/>
                        <a:cs typeface="Trebuchet MS"/>
                      </a:endParaRPr>
                    </a:p>
                  </a:txBody>
                  <a:tcPr marL="0" marR="0" marT="8445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65"/>
                        </a:spcBef>
                      </a:pPr>
                      <a:r>
                        <a:rPr sz="1400" b="1" strike="sngStrike" spc="-25" dirty="0">
                          <a:solidFill>
                            <a:srgbClr val="E47200"/>
                          </a:solidFill>
                          <a:latin typeface="Trebuchet MS"/>
                          <a:cs typeface="Trebuchet MS"/>
                        </a:rPr>
                        <a:t>66%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19875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65"/>
                        </a:spcBef>
                      </a:pPr>
                      <a:r>
                        <a:rPr sz="1400" b="1" strike="sngStrike" spc="-25" dirty="0">
                          <a:solidFill>
                            <a:srgbClr val="E47200"/>
                          </a:solidFill>
                          <a:latin typeface="Trebuchet MS"/>
                          <a:cs typeface="Trebuchet MS"/>
                        </a:rPr>
                        <a:t>33%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19875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0845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1400" dirty="0">
                          <a:latin typeface="Trebuchet MS"/>
                          <a:cs typeface="Trebuchet MS"/>
                        </a:rPr>
                        <a:t>Support</a:t>
                      </a:r>
                      <a:r>
                        <a:rPr sz="140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b="1" spc="-10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mitigation</a:t>
                      </a:r>
                      <a:r>
                        <a:rPr sz="1500" b="1" spc="-60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b="1" spc="-10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strategies</a:t>
                      </a:r>
                      <a:r>
                        <a:rPr sz="1500" b="1" spc="-55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b="1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to</a:t>
                      </a:r>
                      <a:r>
                        <a:rPr sz="1500" b="1" spc="-55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b="1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address</a:t>
                      </a:r>
                      <a:r>
                        <a:rPr sz="1500" b="1" spc="-60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b="1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potential</a:t>
                      </a:r>
                      <a:r>
                        <a:rPr sz="1500" b="1" spc="-55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b="1" spc="-10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natural</a:t>
                      </a:r>
                      <a:r>
                        <a:rPr sz="1500" b="1" spc="-55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b="1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disasters</a:t>
                      </a:r>
                      <a:r>
                        <a:rPr sz="1500" b="1" spc="-40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throughout</a:t>
                      </a:r>
                      <a:r>
                        <a:rPr sz="1400" spc="-5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the</a:t>
                      </a:r>
                      <a:r>
                        <a:rPr sz="1400" spc="-5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10" dirty="0">
                          <a:latin typeface="Trebuchet MS"/>
                          <a:cs typeface="Trebuchet MS"/>
                        </a:rPr>
                        <a:t>region.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8382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1400" b="1" spc="-25" dirty="0">
                          <a:latin typeface="Trebuchet MS"/>
                          <a:cs typeface="Trebuchet MS"/>
                        </a:rPr>
                        <a:t>33%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914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1400" b="1" spc="-25" dirty="0">
                          <a:latin typeface="Trebuchet MS"/>
                          <a:cs typeface="Trebuchet MS"/>
                        </a:rPr>
                        <a:t>66%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914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0845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1400" spc="-10" dirty="0">
                          <a:latin typeface="Trebuchet MS"/>
                          <a:cs typeface="Trebuchet MS"/>
                        </a:rPr>
                        <a:t>Prioritize</a:t>
                      </a:r>
                      <a:r>
                        <a:rPr sz="1400" spc="-4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projects</a:t>
                      </a:r>
                      <a:r>
                        <a:rPr sz="1400" spc="-4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to</a:t>
                      </a:r>
                      <a:r>
                        <a:rPr sz="1400" spc="-3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b="1" spc="-10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anticipate</a:t>
                      </a:r>
                      <a:r>
                        <a:rPr sz="1500" b="1" spc="-45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b="1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and</a:t>
                      </a:r>
                      <a:r>
                        <a:rPr sz="1500" b="1" spc="-45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b="1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utilize</a:t>
                      </a:r>
                      <a:r>
                        <a:rPr sz="1500" b="1" spc="-45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b="1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all</a:t>
                      </a:r>
                      <a:r>
                        <a:rPr sz="1500" b="1" spc="-45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b="1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funding</a:t>
                      </a:r>
                      <a:r>
                        <a:rPr sz="1500" b="1" spc="-40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10" dirty="0">
                          <a:latin typeface="Trebuchet MS"/>
                          <a:cs typeface="Trebuchet MS"/>
                        </a:rPr>
                        <a:t>opportunities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8382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1400" b="1" spc="-25" dirty="0">
                          <a:latin typeface="Trebuchet MS"/>
                          <a:cs typeface="Trebuchet MS"/>
                        </a:rPr>
                        <a:t>33%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914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1400" b="1" spc="-25" dirty="0">
                          <a:latin typeface="Trebuchet MS"/>
                          <a:cs typeface="Trebuchet MS"/>
                        </a:rPr>
                        <a:t>66%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914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0845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1400" dirty="0">
                          <a:latin typeface="Trebuchet MS"/>
                          <a:cs typeface="Trebuchet MS"/>
                        </a:rPr>
                        <a:t>Deliver</a:t>
                      </a:r>
                      <a:r>
                        <a:rPr sz="1400" spc="-4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transportation</a:t>
                      </a:r>
                      <a:r>
                        <a:rPr sz="1400" spc="-4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system</a:t>
                      </a:r>
                      <a:r>
                        <a:rPr sz="1400" spc="-3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investments</a:t>
                      </a:r>
                      <a:r>
                        <a:rPr sz="1400" spc="-2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b="1" spc="-10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cost-</a:t>
                      </a:r>
                      <a:r>
                        <a:rPr sz="1500" b="1" spc="-20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effectively,</a:t>
                      </a:r>
                      <a:r>
                        <a:rPr sz="1500" b="1" spc="-55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incorporating</a:t>
                      </a:r>
                      <a:r>
                        <a:rPr sz="1400" spc="-3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life</a:t>
                      </a:r>
                      <a:r>
                        <a:rPr sz="1400" spc="-4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cycle</a:t>
                      </a:r>
                      <a:r>
                        <a:rPr sz="1400" spc="-3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10" dirty="0">
                          <a:latin typeface="Trebuchet MS"/>
                          <a:cs typeface="Trebuchet MS"/>
                        </a:rPr>
                        <a:t>costs.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8382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1400" b="1" spc="-25" dirty="0">
                          <a:latin typeface="Trebuchet MS"/>
                          <a:cs typeface="Trebuchet MS"/>
                        </a:rPr>
                        <a:t>33%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914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1400" b="1" spc="-25" dirty="0">
                          <a:latin typeface="Trebuchet MS"/>
                          <a:cs typeface="Trebuchet MS"/>
                        </a:rPr>
                        <a:t>66%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914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0845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1500" b="1" spc="-10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Collaborate</a:t>
                      </a:r>
                      <a:r>
                        <a:rPr sz="1500" b="1" spc="-55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b="1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and</a:t>
                      </a:r>
                      <a:r>
                        <a:rPr sz="1500" b="1" spc="-55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b="1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communicate</a:t>
                      </a:r>
                      <a:r>
                        <a:rPr sz="1500" b="1" spc="-55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b="1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with</a:t>
                      </a:r>
                      <a:r>
                        <a:rPr sz="1500" b="1" spc="-55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b="1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other</a:t>
                      </a:r>
                      <a:r>
                        <a:rPr sz="1500" b="1" spc="-55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b="1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agencies</a:t>
                      </a:r>
                      <a:r>
                        <a:rPr sz="1500" b="1" spc="-55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to</a:t>
                      </a:r>
                      <a:r>
                        <a:rPr sz="140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implement</a:t>
                      </a:r>
                      <a:r>
                        <a:rPr sz="140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regional</a:t>
                      </a:r>
                      <a:r>
                        <a:rPr sz="1400" spc="-5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transportation</a:t>
                      </a:r>
                      <a:r>
                        <a:rPr sz="140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10" dirty="0">
                          <a:latin typeface="Trebuchet MS"/>
                          <a:cs typeface="Trebuchet MS"/>
                        </a:rPr>
                        <a:t>priorities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8382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1400" b="1" spc="-25" dirty="0">
                          <a:latin typeface="Trebuchet MS"/>
                          <a:cs typeface="Trebuchet MS"/>
                        </a:rPr>
                        <a:t>33%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914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1400" b="1" spc="-25" dirty="0">
                          <a:latin typeface="Trebuchet MS"/>
                          <a:cs typeface="Trebuchet MS"/>
                        </a:rPr>
                        <a:t>66%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914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8924" y="-71049"/>
            <a:ext cx="11778298" cy="878630"/>
          </a:xfrm>
          <a:prstGeom prst="rect">
            <a:avLst/>
          </a:prstGeom>
        </p:spPr>
        <p:txBody>
          <a:bodyPr vert="horz" wrap="square" lIns="0" tIns="382453" rIns="0" bIns="0" rtlCol="0">
            <a:spAutoFit/>
          </a:bodyPr>
          <a:lstStyle/>
          <a:p>
            <a:pPr marL="582930">
              <a:spcBef>
                <a:spcPts val="100"/>
              </a:spcBef>
            </a:pPr>
            <a:r>
              <a:rPr dirty="0"/>
              <a:t>2050</a:t>
            </a:r>
            <a:r>
              <a:rPr spc="-114" dirty="0"/>
              <a:t> </a:t>
            </a:r>
            <a:r>
              <a:rPr dirty="0"/>
              <a:t>Upper</a:t>
            </a:r>
            <a:r>
              <a:rPr spc="-110" dirty="0"/>
              <a:t> </a:t>
            </a:r>
            <a:r>
              <a:rPr dirty="0"/>
              <a:t>Front</a:t>
            </a:r>
            <a:r>
              <a:rPr spc="-110" dirty="0"/>
              <a:t> </a:t>
            </a:r>
            <a:r>
              <a:rPr dirty="0"/>
              <a:t>Range</a:t>
            </a:r>
            <a:r>
              <a:rPr spc="-110" dirty="0"/>
              <a:t> </a:t>
            </a:r>
            <a:r>
              <a:rPr spc="-10" dirty="0"/>
              <a:t>RTP</a:t>
            </a:r>
            <a:r>
              <a:rPr spc="-165" dirty="0"/>
              <a:t> </a:t>
            </a:r>
            <a:r>
              <a:rPr dirty="0"/>
              <a:t>Modified</a:t>
            </a:r>
            <a:r>
              <a:rPr spc="-110" dirty="0"/>
              <a:t> </a:t>
            </a:r>
            <a:r>
              <a:rPr spc="-10" dirty="0"/>
              <a:t>Goals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11237792" y="6437204"/>
            <a:ext cx="334994" cy="187872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38100">
              <a:spcBef>
                <a:spcPts val="25"/>
              </a:spcBef>
            </a:pPr>
            <a:fld id="{81D60167-4931-47E6-BA6A-407CBD079E47}" type="slidenum">
              <a:rPr kern="0" spc="-25" dirty="0"/>
              <a:pPr marL="38100">
                <a:spcBef>
                  <a:spcPts val="25"/>
                </a:spcBef>
              </a:pPr>
              <a:t>36</a:t>
            </a:fld>
            <a:endParaRPr kern="0" spc="-25" dirty="0"/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353698" y="1362162"/>
          <a:ext cx="11483972" cy="18427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502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40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40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131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6240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2050</a:t>
                      </a:r>
                      <a:r>
                        <a:rPr sz="1400" b="1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b="1" spc="-2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Goal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787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2C67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400" b="1" spc="-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Modify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787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2C6781"/>
                    </a:solidFill>
                  </a:tcPr>
                </a:tc>
                <a:tc>
                  <a:txBody>
                    <a:bodyPr/>
                    <a:lstStyle/>
                    <a:p>
                      <a:pPr marL="194945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400" b="1" spc="-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Delete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787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2C67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No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Change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787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2C67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0845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1400" dirty="0">
                          <a:latin typeface="Trebuchet MS"/>
                          <a:cs typeface="Trebuchet MS"/>
                        </a:rPr>
                        <a:t>Integrate</a:t>
                      </a:r>
                      <a:r>
                        <a:rPr sz="1400" spc="-4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b="1" spc="-10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transportation</a:t>
                      </a:r>
                      <a:r>
                        <a:rPr sz="1500" b="1" spc="-50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b="1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and</a:t>
                      </a:r>
                      <a:r>
                        <a:rPr sz="1500" b="1" spc="-45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b="1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land</a:t>
                      </a:r>
                      <a:r>
                        <a:rPr sz="1500" b="1" spc="-50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b="1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use</a:t>
                      </a:r>
                      <a:r>
                        <a:rPr sz="1500" b="1" spc="-50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b="1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planning</a:t>
                      </a:r>
                      <a:r>
                        <a:rPr sz="1500" b="1" spc="-50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throughout</a:t>
                      </a:r>
                      <a:r>
                        <a:rPr sz="1400" spc="-4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system</a:t>
                      </a:r>
                      <a:r>
                        <a:rPr sz="1400" spc="-4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design</a:t>
                      </a:r>
                      <a:r>
                        <a:rPr sz="1400" spc="-4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and</a:t>
                      </a:r>
                      <a:r>
                        <a:rPr sz="140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10" dirty="0">
                          <a:latin typeface="Trebuchet MS"/>
                          <a:cs typeface="Trebuchet MS"/>
                        </a:rPr>
                        <a:t>implementation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8382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1400" b="1" spc="-20" dirty="0">
                          <a:latin typeface="Trebuchet MS"/>
                          <a:cs typeface="Trebuchet MS"/>
                        </a:rPr>
                        <a:t>100%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914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4840">
                <a:tc>
                  <a:txBody>
                    <a:bodyPr/>
                    <a:lstStyle/>
                    <a:p>
                      <a:pPr marL="85725" marR="17335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1500" b="1" spc="-10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Coordinate</a:t>
                      </a:r>
                      <a:r>
                        <a:rPr sz="1500" b="1" spc="-55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b="1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projects</a:t>
                      </a:r>
                      <a:r>
                        <a:rPr sz="1500" b="1" spc="-55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b="1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with</a:t>
                      </a:r>
                      <a:r>
                        <a:rPr sz="1500" b="1" spc="-50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b="1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other</a:t>
                      </a:r>
                      <a:r>
                        <a:rPr sz="1500" b="1" spc="-55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b="1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entities</a:t>
                      </a:r>
                      <a:r>
                        <a:rPr sz="1500" b="1" spc="-50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within</a:t>
                      </a:r>
                      <a:r>
                        <a:rPr sz="140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the</a:t>
                      </a:r>
                      <a:r>
                        <a:rPr sz="140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region,</a:t>
                      </a:r>
                      <a:r>
                        <a:rPr sz="140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including</a:t>
                      </a:r>
                      <a:r>
                        <a:rPr sz="140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Rocky</a:t>
                      </a:r>
                      <a:r>
                        <a:rPr sz="140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Mountain</a:t>
                      </a:r>
                      <a:r>
                        <a:rPr sz="140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National</a:t>
                      </a:r>
                      <a:r>
                        <a:rPr sz="140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10" dirty="0">
                          <a:latin typeface="Trebuchet MS"/>
                          <a:cs typeface="Trebuchet MS"/>
                        </a:rPr>
                        <a:t>Park,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adjacent</a:t>
                      </a:r>
                      <a:r>
                        <a:rPr sz="1400" spc="-4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communities,</a:t>
                      </a:r>
                      <a:r>
                        <a:rPr sz="1400" spc="-7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TPRs,</a:t>
                      </a:r>
                      <a:r>
                        <a:rPr sz="1400" spc="-4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dirty="0">
                          <a:solidFill>
                            <a:srgbClr val="E47200"/>
                          </a:solidFill>
                          <a:latin typeface="Trebuchet MS"/>
                          <a:cs typeface="Trebuchet MS"/>
                        </a:rPr>
                        <a:t>metropolitan</a:t>
                      </a:r>
                      <a:r>
                        <a:rPr sz="1400" spc="-45" dirty="0">
                          <a:solidFill>
                            <a:srgbClr val="E4720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dirty="0">
                          <a:solidFill>
                            <a:srgbClr val="E47200"/>
                          </a:solidFill>
                          <a:latin typeface="Trebuchet MS"/>
                          <a:cs typeface="Trebuchet MS"/>
                        </a:rPr>
                        <a:t>planning</a:t>
                      </a:r>
                      <a:r>
                        <a:rPr sz="1400" spc="-45" dirty="0">
                          <a:solidFill>
                            <a:srgbClr val="E4720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dirty="0">
                          <a:solidFill>
                            <a:srgbClr val="E47200"/>
                          </a:solidFill>
                          <a:latin typeface="Trebuchet MS"/>
                          <a:cs typeface="Trebuchet MS"/>
                        </a:rPr>
                        <a:t>organizations,</a:t>
                      </a:r>
                      <a:r>
                        <a:rPr sz="1400" spc="-35" dirty="0">
                          <a:solidFill>
                            <a:srgbClr val="E4720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and</a:t>
                      </a:r>
                      <a:r>
                        <a:rPr sz="1400" spc="-4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10" dirty="0">
                          <a:latin typeface="Trebuchet MS"/>
                          <a:cs typeface="Trebuchet MS"/>
                        </a:rPr>
                        <a:t>states.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8382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65"/>
                        </a:spcBef>
                      </a:pPr>
                      <a:r>
                        <a:rPr sz="1400" b="1" spc="-25" dirty="0">
                          <a:latin typeface="Trebuchet MS"/>
                          <a:cs typeface="Trebuchet MS"/>
                        </a:rPr>
                        <a:t>33%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19875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65"/>
                        </a:spcBef>
                      </a:pPr>
                      <a:r>
                        <a:rPr sz="1400" b="1" spc="-25" dirty="0">
                          <a:latin typeface="Trebuchet MS"/>
                          <a:cs typeface="Trebuchet MS"/>
                        </a:rPr>
                        <a:t>66%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19875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0845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1500" b="1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Engage</a:t>
                      </a:r>
                      <a:r>
                        <a:rPr sz="1500" b="1" spc="-35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b="1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the</a:t>
                      </a:r>
                      <a:r>
                        <a:rPr sz="1500" b="1" spc="-35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b="1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public</a:t>
                      </a:r>
                      <a:r>
                        <a:rPr sz="1500" b="1" spc="-40" dirty="0">
                          <a:solidFill>
                            <a:srgbClr val="2C678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throughout</a:t>
                      </a:r>
                      <a:r>
                        <a:rPr sz="1400" spc="-3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the</a:t>
                      </a:r>
                      <a:r>
                        <a:rPr sz="1400" spc="-3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development</a:t>
                      </a:r>
                      <a:r>
                        <a:rPr sz="1400" spc="-3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of</a:t>
                      </a:r>
                      <a:r>
                        <a:rPr sz="1400" spc="-3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the</a:t>
                      </a:r>
                      <a:r>
                        <a:rPr sz="1400" spc="-3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RTP</a:t>
                      </a:r>
                      <a:r>
                        <a:rPr sz="1400" spc="-5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and</a:t>
                      </a:r>
                      <a:r>
                        <a:rPr sz="1400" spc="-3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its</a:t>
                      </a:r>
                      <a:r>
                        <a:rPr sz="1400" spc="-3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10" dirty="0">
                          <a:latin typeface="Trebuchet MS"/>
                          <a:cs typeface="Trebuchet MS"/>
                        </a:rPr>
                        <a:t>implementation.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8382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1400" b="1" spc="-20" dirty="0">
                          <a:latin typeface="Trebuchet MS"/>
                          <a:cs typeface="Trebuchet MS"/>
                        </a:rPr>
                        <a:t>100%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914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8924" y="-71049"/>
            <a:ext cx="11778298" cy="878630"/>
          </a:xfrm>
          <a:prstGeom prst="rect">
            <a:avLst/>
          </a:prstGeom>
        </p:spPr>
        <p:txBody>
          <a:bodyPr vert="horz" wrap="square" lIns="0" tIns="382453" rIns="0" bIns="0" rtlCol="0">
            <a:spAutoFit/>
          </a:bodyPr>
          <a:lstStyle/>
          <a:p>
            <a:pPr marL="1257935">
              <a:spcBef>
                <a:spcPts val="100"/>
              </a:spcBef>
            </a:pPr>
            <a:r>
              <a:rPr dirty="0"/>
              <a:t>Focus</a:t>
            </a:r>
            <a:r>
              <a:rPr spc="-245" dirty="0"/>
              <a:t> </a:t>
            </a:r>
            <a:r>
              <a:rPr dirty="0"/>
              <a:t>Areas</a:t>
            </a:r>
            <a:r>
              <a:rPr spc="-110" dirty="0"/>
              <a:t> </a:t>
            </a:r>
            <a:r>
              <a:rPr dirty="0"/>
              <a:t>&amp;</a:t>
            </a:r>
            <a:r>
              <a:rPr spc="-95" dirty="0"/>
              <a:t> </a:t>
            </a:r>
            <a:r>
              <a:rPr spc="-10" dirty="0"/>
              <a:t>Potential</a:t>
            </a:r>
            <a:r>
              <a:rPr spc="-100" dirty="0"/>
              <a:t> </a:t>
            </a:r>
            <a:r>
              <a:rPr spc="-10" dirty="0"/>
              <a:t>Modifications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1037616" y="6380940"/>
            <a:ext cx="185420" cy="187872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spcBef>
                <a:spcPts val="25"/>
              </a:spcBef>
            </a:pPr>
            <a:r>
              <a:rPr sz="1200" kern="0" spc="-25" dirty="0">
                <a:solidFill>
                  <a:srgbClr val="7F7F7F"/>
                </a:solidFill>
                <a:latin typeface="Trebuchet MS"/>
                <a:cs typeface="Trebuchet MS"/>
              </a:rPr>
              <a:t>20</a:t>
            </a:r>
            <a:endParaRPr sz="12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09929" y="1275909"/>
            <a:ext cx="10526395" cy="439737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 marR="5080">
              <a:lnSpc>
                <a:spcPts val="2590"/>
              </a:lnSpc>
              <a:spcBef>
                <a:spcPts val="425"/>
              </a:spcBef>
            </a:pP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Focus</a:t>
            </a:r>
            <a:r>
              <a:rPr sz="2400" kern="0" spc="-7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areas</a:t>
            </a:r>
            <a:r>
              <a:rPr sz="2400" kern="0" spc="-7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tell</a:t>
            </a:r>
            <a:r>
              <a:rPr sz="2400" kern="0" spc="-6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</a:t>
            </a:r>
            <a:r>
              <a:rPr sz="2400" kern="0" spc="-7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story</a:t>
            </a:r>
            <a:r>
              <a:rPr sz="2400" kern="0" spc="-7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about</a:t>
            </a:r>
            <a:r>
              <a:rPr sz="2400" kern="0" spc="-6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what</a:t>
            </a:r>
            <a:r>
              <a:rPr sz="2400" kern="0" spc="-7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you</a:t>
            </a:r>
            <a:r>
              <a:rPr sz="2400" kern="0" spc="-6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want</a:t>
            </a:r>
            <a:r>
              <a:rPr sz="2400" kern="0" spc="-7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people</a:t>
            </a:r>
            <a:r>
              <a:rPr sz="2400" kern="0" spc="-7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to</a:t>
            </a:r>
            <a:r>
              <a:rPr sz="2400" kern="0" spc="-6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know</a:t>
            </a:r>
            <a:r>
              <a:rPr sz="2400" kern="0" spc="-7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about</a:t>
            </a:r>
            <a:r>
              <a:rPr sz="2400" kern="0" spc="-6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your</a:t>
            </a:r>
            <a:r>
              <a:rPr sz="2400" kern="0" spc="-1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spc="-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TPR </a:t>
            </a:r>
            <a:r>
              <a:rPr sz="24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that’s</a:t>
            </a:r>
            <a:r>
              <a:rPr sz="2400" kern="0" spc="-8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most</a:t>
            </a:r>
            <a:r>
              <a:rPr sz="2400" kern="0" spc="-8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important.</a:t>
            </a:r>
            <a:endParaRPr sz="24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>
              <a:spcBef>
                <a:spcPts val="1480"/>
              </a:spcBef>
            </a:pPr>
            <a:endParaRPr sz="24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12700">
              <a:spcBef>
                <a:spcPts val="5"/>
              </a:spcBef>
            </a:pPr>
            <a:r>
              <a:rPr sz="24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2045</a:t>
            </a:r>
            <a:r>
              <a:rPr sz="2400" b="1" kern="0" spc="-9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b="1" kern="0" spc="-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Focus</a:t>
            </a:r>
            <a:r>
              <a:rPr sz="2400" b="1" kern="0" spc="-15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Areas</a:t>
            </a:r>
            <a:r>
              <a:rPr sz="2400" b="1" kern="0" spc="-6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and</a:t>
            </a:r>
            <a:r>
              <a:rPr sz="2400" b="1" kern="0" spc="-6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b="1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Potential</a:t>
            </a:r>
            <a:r>
              <a:rPr sz="2400" b="1" kern="0" spc="-6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b="1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Modifications:</a:t>
            </a:r>
            <a:endParaRPr sz="24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926465" indent="-394970">
              <a:spcBef>
                <a:spcPts val="795"/>
              </a:spcBef>
              <a:buClr>
                <a:srgbClr val="000000"/>
              </a:buClr>
              <a:buSzPct val="104166"/>
              <a:buFontTx/>
              <a:buChar char="•"/>
              <a:tabLst>
                <a:tab pos="926465" algn="l"/>
              </a:tabLst>
            </a:pPr>
            <a:r>
              <a:rPr sz="2400" b="1" kern="0" spc="-10" dirty="0">
                <a:solidFill>
                  <a:srgbClr val="E47200"/>
                </a:solidFill>
                <a:latin typeface="Trebuchet MS"/>
                <a:cs typeface="Trebuchet MS"/>
              </a:rPr>
              <a:t>Safety</a:t>
            </a:r>
            <a:endParaRPr sz="24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926465" indent="-387985">
              <a:spcBef>
                <a:spcPts val="735"/>
              </a:spcBef>
              <a:buFontTx/>
              <a:buChar char="•"/>
              <a:tabLst>
                <a:tab pos="926465" algn="l"/>
              </a:tabLst>
            </a:pPr>
            <a:r>
              <a:rPr sz="24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Road</a:t>
            </a:r>
            <a:r>
              <a:rPr sz="2400" b="1" kern="0" spc="-2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b="1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Conditions</a:t>
            </a:r>
            <a:endParaRPr sz="24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926465" indent="-387985">
              <a:spcBef>
                <a:spcPts val="710"/>
              </a:spcBef>
              <a:buFontTx/>
              <a:buChar char="•"/>
              <a:tabLst>
                <a:tab pos="926465" algn="l"/>
              </a:tabLst>
            </a:pPr>
            <a:r>
              <a:rPr sz="24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Freight</a:t>
            </a:r>
            <a:r>
              <a:rPr sz="2400" b="1" kern="0" spc="-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and</a:t>
            </a:r>
            <a:r>
              <a:rPr sz="2400" b="1" kern="0" spc="-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b="1" kern="0" spc="-2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Rail</a:t>
            </a:r>
            <a:endParaRPr sz="24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926465" indent="-394970">
              <a:spcBef>
                <a:spcPts val="800"/>
              </a:spcBef>
              <a:buSzPct val="104166"/>
              <a:buFontTx/>
              <a:buChar char="•"/>
              <a:tabLst>
                <a:tab pos="926465" algn="l"/>
              </a:tabLst>
            </a:pPr>
            <a:r>
              <a:rPr sz="2400" b="1" kern="0" spc="-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Tourism</a:t>
            </a:r>
            <a:r>
              <a:rPr sz="2400" b="1" kern="0" spc="-6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b="1" kern="0" dirty="0">
                <a:solidFill>
                  <a:srgbClr val="E47200"/>
                </a:solidFill>
                <a:latin typeface="Trebuchet MS"/>
                <a:cs typeface="Trebuchet MS"/>
              </a:rPr>
              <a:t>and</a:t>
            </a:r>
            <a:r>
              <a:rPr sz="2400" b="1" kern="0" spc="-65" dirty="0">
                <a:solidFill>
                  <a:srgbClr val="E47200"/>
                </a:solidFill>
                <a:latin typeface="Trebuchet MS"/>
                <a:cs typeface="Trebuchet MS"/>
              </a:rPr>
              <a:t> </a:t>
            </a:r>
            <a:r>
              <a:rPr sz="2400" b="1" kern="0" dirty="0">
                <a:solidFill>
                  <a:srgbClr val="E47200"/>
                </a:solidFill>
                <a:latin typeface="Trebuchet MS"/>
                <a:cs typeface="Trebuchet MS"/>
              </a:rPr>
              <a:t>Economic</a:t>
            </a:r>
            <a:r>
              <a:rPr sz="2400" b="1" kern="0" spc="-65" dirty="0">
                <a:solidFill>
                  <a:srgbClr val="E47200"/>
                </a:solidFill>
                <a:latin typeface="Trebuchet MS"/>
                <a:cs typeface="Trebuchet MS"/>
              </a:rPr>
              <a:t> </a:t>
            </a:r>
            <a:r>
              <a:rPr sz="2400" b="1" kern="0" spc="-10" dirty="0">
                <a:solidFill>
                  <a:srgbClr val="E47200"/>
                </a:solidFill>
                <a:latin typeface="Trebuchet MS"/>
                <a:cs typeface="Trebuchet MS"/>
              </a:rPr>
              <a:t>Development</a:t>
            </a:r>
            <a:endParaRPr sz="24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926465" indent="-387985">
              <a:spcBef>
                <a:spcPts val="735"/>
              </a:spcBef>
              <a:buFontTx/>
              <a:buChar char="•"/>
              <a:tabLst>
                <a:tab pos="926465" algn="l"/>
              </a:tabLst>
            </a:pPr>
            <a:r>
              <a:rPr sz="2400" b="1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Federal</a:t>
            </a:r>
            <a:r>
              <a:rPr sz="2400" b="1" kern="0" spc="-1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Land</a:t>
            </a:r>
            <a:r>
              <a:rPr sz="2400" b="1" kern="0" spc="-18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b="1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Access</a:t>
            </a:r>
            <a:endParaRPr sz="24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926465" indent="-387985">
              <a:spcBef>
                <a:spcPts val="710"/>
              </a:spcBef>
              <a:buFontTx/>
              <a:buChar char="•"/>
              <a:tabLst>
                <a:tab pos="926465" algn="l"/>
              </a:tabLst>
            </a:pPr>
            <a:r>
              <a:rPr sz="24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Environmental</a:t>
            </a:r>
            <a:r>
              <a:rPr sz="2400" b="1" kern="0" spc="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b="1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Mitigation</a:t>
            </a:r>
            <a:endParaRPr sz="24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28675" y="2067224"/>
            <a:ext cx="3744595" cy="3721100"/>
          </a:xfrm>
          <a:custGeom>
            <a:avLst/>
            <a:gdLst/>
            <a:ahLst/>
            <a:cxnLst/>
            <a:rect l="l" t="t" r="r" b="b"/>
            <a:pathLst>
              <a:path w="3744595" h="3721100">
                <a:moveTo>
                  <a:pt x="2118232" y="12699"/>
                </a:moveTo>
                <a:lnTo>
                  <a:pt x="1633706" y="12699"/>
                </a:lnTo>
                <a:lnTo>
                  <a:pt x="1680733" y="0"/>
                </a:lnTo>
                <a:lnTo>
                  <a:pt x="2069427" y="0"/>
                </a:lnTo>
                <a:lnTo>
                  <a:pt x="2118232" y="12699"/>
                </a:lnTo>
                <a:close/>
              </a:path>
              <a:path w="3744595" h="3721100">
                <a:moveTo>
                  <a:pt x="2249453" y="3682999"/>
                </a:moveTo>
                <a:lnTo>
                  <a:pt x="1494846" y="3682999"/>
                </a:lnTo>
                <a:lnTo>
                  <a:pt x="1185679" y="3594099"/>
                </a:lnTo>
                <a:lnTo>
                  <a:pt x="1143424" y="3568699"/>
                </a:lnTo>
                <a:lnTo>
                  <a:pt x="1101691" y="3555999"/>
                </a:lnTo>
                <a:lnTo>
                  <a:pt x="1060495" y="3530599"/>
                </a:lnTo>
                <a:lnTo>
                  <a:pt x="1019850" y="3517899"/>
                </a:lnTo>
                <a:lnTo>
                  <a:pt x="979772" y="3492499"/>
                </a:lnTo>
                <a:lnTo>
                  <a:pt x="901372" y="3441699"/>
                </a:lnTo>
                <a:lnTo>
                  <a:pt x="863080" y="3428999"/>
                </a:lnTo>
                <a:lnTo>
                  <a:pt x="825413" y="3403599"/>
                </a:lnTo>
                <a:lnTo>
                  <a:pt x="788385" y="3378199"/>
                </a:lnTo>
                <a:lnTo>
                  <a:pt x="752012" y="3352799"/>
                </a:lnTo>
                <a:lnTo>
                  <a:pt x="716308" y="3314699"/>
                </a:lnTo>
                <a:lnTo>
                  <a:pt x="681288" y="3289299"/>
                </a:lnTo>
                <a:lnTo>
                  <a:pt x="646967" y="3263899"/>
                </a:lnTo>
                <a:lnTo>
                  <a:pt x="613358" y="3238499"/>
                </a:lnTo>
                <a:lnTo>
                  <a:pt x="580478" y="3200399"/>
                </a:lnTo>
                <a:lnTo>
                  <a:pt x="548340" y="3174999"/>
                </a:lnTo>
                <a:lnTo>
                  <a:pt x="516959" y="3136899"/>
                </a:lnTo>
                <a:lnTo>
                  <a:pt x="486350" y="3111499"/>
                </a:lnTo>
                <a:lnTo>
                  <a:pt x="456528" y="3073399"/>
                </a:lnTo>
                <a:lnTo>
                  <a:pt x="427508" y="3035299"/>
                </a:lnTo>
                <a:lnTo>
                  <a:pt x="399303" y="3009899"/>
                </a:lnTo>
                <a:lnTo>
                  <a:pt x="371929" y="2971799"/>
                </a:lnTo>
                <a:lnTo>
                  <a:pt x="345401" y="2933699"/>
                </a:lnTo>
                <a:lnTo>
                  <a:pt x="319733" y="2895599"/>
                </a:lnTo>
                <a:lnTo>
                  <a:pt x="294940" y="2857499"/>
                </a:lnTo>
                <a:lnTo>
                  <a:pt x="271037" y="2819399"/>
                </a:lnTo>
                <a:lnTo>
                  <a:pt x="248038" y="2781299"/>
                </a:lnTo>
                <a:lnTo>
                  <a:pt x="225958" y="2743199"/>
                </a:lnTo>
                <a:lnTo>
                  <a:pt x="204812" y="2705099"/>
                </a:lnTo>
                <a:lnTo>
                  <a:pt x="184614" y="2666999"/>
                </a:lnTo>
                <a:lnTo>
                  <a:pt x="165379" y="2616199"/>
                </a:lnTo>
                <a:lnTo>
                  <a:pt x="147122" y="2578099"/>
                </a:lnTo>
                <a:lnTo>
                  <a:pt x="129858" y="2539999"/>
                </a:lnTo>
                <a:lnTo>
                  <a:pt x="113601" y="2501899"/>
                </a:lnTo>
                <a:lnTo>
                  <a:pt x="98366" y="2451099"/>
                </a:lnTo>
                <a:lnTo>
                  <a:pt x="84168" y="2412999"/>
                </a:lnTo>
                <a:lnTo>
                  <a:pt x="71021" y="2362199"/>
                </a:lnTo>
                <a:lnTo>
                  <a:pt x="58940" y="2324099"/>
                </a:lnTo>
                <a:lnTo>
                  <a:pt x="47940" y="2273299"/>
                </a:lnTo>
                <a:lnTo>
                  <a:pt x="38035" y="2235199"/>
                </a:lnTo>
                <a:lnTo>
                  <a:pt x="29240" y="2184399"/>
                </a:lnTo>
                <a:lnTo>
                  <a:pt x="21571" y="2133599"/>
                </a:lnTo>
                <a:lnTo>
                  <a:pt x="15041" y="2095499"/>
                </a:lnTo>
                <a:lnTo>
                  <a:pt x="9665" y="2044699"/>
                </a:lnTo>
                <a:lnTo>
                  <a:pt x="5459" y="1993899"/>
                </a:lnTo>
                <a:lnTo>
                  <a:pt x="2436" y="1955799"/>
                </a:lnTo>
                <a:lnTo>
                  <a:pt x="611" y="1904999"/>
                </a:lnTo>
                <a:lnTo>
                  <a:pt x="0" y="1854199"/>
                </a:lnTo>
                <a:lnTo>
                  <a:pt x="611" y="1803399"/>
                </a:lnTo>
                <a:lnTo>
                  <a:pt x="2436" y="1765299"/>
                </a:lnTo>
                <a:lnTo>
                  <a:pt x="5459" y="1714499"/>
                </a:lnTo>
                <a:lnTo>
                  <a:pt x="9665" y="1663699"/>
                </a:lnTo>
                <a:lnTo>
                  <a:pt x="15041" y="1612899"/>
                </a:lnTo>
                <a:lnTo>
                  <a:pt x="21571" y="1574799"/>
                </a:lnTo>
                <a:lnTo>
                  <a:pt x="29240" y="1523999"/>
                </a:lnTo>
                <a:lnTo>
                  <a:pt x="38035" y="1485899"/>
                </a:lnTo>
                <a:lnTo>
                  <a:pt x="47940" y="1435099"/>
                </a:lnTo>
                <a:lnTo>
                  <a:pt x="58940" y="1384299"/>
                </a:lnTo>
                <a:lnTo>
                  <a:pt x="71021" y="1346199"/>
                </a:lnTo>
                <a:lnTo>
                  <a:pt x="84168" y="1308099"/>
                </a:lnTo>
                <a:lnTo>
                  <a:pt x="98366" y="1257299"/>
                </a:lnTo>
                <a:lnTo>
                  <a:pt x="113601" y="1219199"/>
                </a:lnTo>
                <a:lnTo>
                  <a:pt x="129858" y="1168399"/>
                </a:lnTo>
                <a:lnTo>
                  <a:pt x="147122" y="1130299"/>
                </a:lnTo>
                <a:lnTo>
                  <a:pt x="165379" y="1092199"/>
                </a:lnTo>
                <a:lnTo>
                  <a:pt x="184614" y="1054099"/>
                </a:lnTo>
                <a:lnTo>
                  <a:pt x="204812" y="1003299"/>
                </a:lnTo>
                <a:lnTo>
                  <a:pt x="225958" y="965199"/>
                </a:lnTo>
                <a:lnTo>
                  <a:pt x="248038" y="927099"/>
                </a:lnTo>
                <a:lnTo>
                  <a:pt x="271037" y="888999"/>
                </a:lnTo>
                <a:lnTo>
                  <a:pt x="294940" y="850899"/>
                </a:lnTo>
                <a:lnTo>
                  <a:pt x="319733" y="812799"/>
                </a:lnTo>
                <a:lnTo>
                  <a:pt x="345401" y="774699"/>
                </a:lnTo>
                <a:lnTo>
                  <a:pt x="371929" y="736599"/>
                </a:lnTo>
                <a:lnTo>
                  <a:pt x="399303" y="711199"/>
                </a:lnTo>
                <a:lnTo>
                  <a:pt x="427508" y="673099"/>
                </a:lnTo>
                <a:lnTo>
                  <a:pt x="456528" y="634999"/>
                </a:lnTo>
                <a:lnTo>
                  <a:pt x="486350" y="609599"/>
                </a:lnTo>
                <a:lnTo>
                  <a:pt x="516959" y="571499"/>
                </a:lnTo>
                <a:lnTo>
                  <a:pt x="548340" y="533399"/>
                </a:lnTo>
                <a:lnTo>
                  <a:pt x="580478" y="507999"/>
                </a:lnTo>
                <a:lnTo>
                  <a:pt x="613358" y="482599"/>
                </a:lnTo>
                <a:lnTo>
                  <a:pt x="646967" y="444499"/>
                </a:lnTo>
                <a:lnTo>
                  <a:pt x="681288" y="419099"/>
                </a:lnTo>
                <a:lnTo>
                  <a:pt x="716308" y="393699"/>
                </a:lnTo>
                <a:lnTo>
                  <a:pt x="752012" y="368299"/>
                </a:lnTo>
                <a:lnTo>
                  <a:pt x="788385" y="342899"/>
                </a:lnTo>
                <a:lnTo>
                  <a:pt x="825413" y="317499"/>
                </a:lnTo>
                <a:lnTo>
                  <a:pt x="863080" y="292099"/>
                </a:lnTo>
                <a:lnTo>
                  <a:pt x="901372" y="266699"/>
                </a:lnTo>
                <a:lnTo>
                  <a:pt x="979772" y="215899"/>
                </a:lnTo>
                <a:lnTo>
                  <a:pt x="1019850" y="203199"/>
                </a:lnTo>
                <a:lnTo>
                  <a:pt x="1101691" y="152399"/>
                </a:lnTo>
                <a:lnTo>
                  <a:pt x="1185679" y="126999"/>
                </a:lnTo>
                <a:lnTo>
                  <a:pt x="1228442" y="101599"/>
                </a:lnTo>
                <a:lnTo>
                  <a:pt x="1494846" y="25399"/>
                </a:lnTo>
                <a:lnTo>
                  <a:pt x="1540748" y="25399"/>
                </a:lnTo>
                <a:lnTo>
                  <a:pt x="1587040" y="12699"/>
                </a:lnTo>
                <a:lnTo>
                  <a:pt x="2166786" y="12699"/>
                </a:lnTo>
                <a:lnTo>
                  <a:pt x="2543352" y="114299"/>
                </a:lnTo>
                <a:lnTo>
                  <a:pt x="2588590" y="139699"/>
                </a:lnTo>
                <a:lnTo>
                  <a:pt x="2633344" y="152399"/>
                </a:lnTo>
                <a:lnTo>
                  <a:pt x="2677590" y="177799"/>
                </a:lnTo>
                <a:lnTo>
                  <a:pt x="2721304" y="190499"/>
                </a:lnTo>
                <a:lnTo>
                  <a:pt x="2807046" y="241299"/>
                </a:lnTo>
                <a:lnTo>
                  <a:pt x="2890383" y="292099"/>
                </a:lnTo>
                <a:lnTo>
                  <a:pt x="2931091" y="317499"/>
                </a:lnTo>
                <a:lnTo>
                  <a:pt x="2971129" y="342899"/>
                </a:lnTo>
                <a:lnTo>
                  <a:pt x="3010472" y="380999"/>
                </a:lnTo>
                <a:lnTo>
                  <a:pt x="3049098" y="406399"/>
                </a:lnTo>
                <a:lnTo>
                  <a:pt x="3086983" y="444499"/>
                </a:lnTo>
                <a:lnTo>
                  <a:pt x="3124103" y="469899"/>
                </a:lnTo>
                <a:lnTo>
                  <a:pt x="3160437" y="507999"/>
                </a:lnTo>
                <a:lnTo>
                  <a:pt x="3195959" y="533399"/>
                </a:lnTo>
                <a:lnTo>
                  <a:pt x="3230555" y="571499"/>
                </a:lnTo>
                <a:lnTo>
                  <a:pt x="3264115" y="609599"/>
                </a:lnTo>
                <a:lnTo>
                  <a:pt x="3296629" y="647699"/>
                </a:lnTo>
                <a:lnTo>
                  <a:pt x="3328090" y="685799"/>
                </a:lnTo>
                <a:lnTo>
                  <a:pt x="3358486" y="723899"/>
                </a:lnTo>
                <a:lnTo>
                  <a:pt x="3387808" y="761999"/>
                </a:lnTo>
                <a:lnTo>
                  <a:pt x="3416046" y="800099"/>
                </a:lnTo>
                <a:lnTo>
                  <a:pt x="3443192" y="838199"/>
                </a:lnTo>
                <a:lnTo>
                  <a:pt x="3469234" y="888999"/>
                </a:lnTo>
                <a:lnTo>
                  <a:pt x="3494164" y="927099"/>
                </a:lnTo>
                <a:lnTo>
                  <a:pt x="3517972" y="965199"/>
                </a:lnTo>
                <a:lnTo>
                  <a:pt x="3540649" y="1015999"/>
                </a:lnTo>
                <a:lnTo>
                  <a:pt x="3562184" y="1054099"/>
                </a:lnTo>
                <a:lnTo>
                  <a:pt x="3582567" y="1104899"/>
                </a:lnTo>
                <a:lnTo>
                  <a:pt x="3601791" y="1142999"/>
                </a:lnTo>
                <a:lnTo>
                  <a:pt x="3619843" y="1193799"/>
                </a:lnTo>
                <a:lnTo>
                  <a:pt x="3636716" y="1231899"/>
                </a:lnTo>
                <a:lnTo>
                  <a:pt x="3652400" y="1282699"/>
                </a:lnTo>
                <a:lnTo>
                  <a:pt x="3666884" y="1320799"/>
                </a:lnTo>
                <a:lnTo>
                  <a:pt x="3680159" y="1371599"/>
                </a:lnTo>
                <a:lnTo>
                  <a:pt x="3692215" y="1422399"/>
                </a:lnTo>
                <a:lnTo>
                  <a:pt x="3703044" y="1460499"/>
                </a:lnTo>
                <a:lnTo>
                  <a:pt x="3712634" y="1511299"/>
                </a:lnTo>
                <a:lnTo>
                  <a:pt x="3720977" y="1562099"/>
                </a:lnTo>
                <a:lnTo>
                  <a:pt x="3728063" y="1612899"/>
                </a:lnTo>
                <a:lnTo>
                  <a:pt x="3733883" y="1663699"/>
                </a:lnTo>
                <a:lnTo>
                  <a:pt x="3738426" y="1714499"/>
                </a:lnTo>
                <a:lnTo>
                  <a:pt x="3741682" y="1752599"/>
                </a:lnTo>
                <a:lnTo>
                  <a:pt x="3743644" y="1803399"/>
                </a:lnTo>
                <a:lnTo>
                  <a:pt x="3744299" y="1854199"/>
                </a:lnTo>
                <a:lnTo>
                  <a:pt x="3743688" y="1904999"/>
                </a:lnTo>
                <a:lnTo>
                  <a:pt x="3741863" y="1955799"/>
                </a:lnTo>
                <a:lnTo>
                  <a:pt x="3738840" y="1993899"/>
                </a:lnTo>
                <a:lnTo>
                  <a:pt x="3734634" y="2044699"/>
                </a:lnTo>
                <a:lnTo>
                  <a:pt x="3729258" y="2095499"/>
                </a:lnTo>
                <a:lnTo>
                  <a:pt x="3722728" y="2133599"/>
                </a:lnTo>
                <a:lnTo>
                  <a:pt x="3715059" y="2184399"/>
                </a:lnTo>
                <a:lnTo>
                  <a:pt x="3706264" y="2235199"/>
                </a:lnTo>
                <a:lnTo>
                  <a:pt x="3696359" y="2273299"/>
                </a:lnTo>
                <a:lnTo>
                  <a:pt x="3685359" y="2324099"/>
                </a:lnTo>
                <a:lnTo>
                  <a:pt x="3673278" y="2362199"/>
                </a:lnTo>
                <a:lnTo>
                  <a:pt x="3660131" y="2412999"/>
                </a:lnTo>
                <a:lnTo>
                  <a:pt x="3645933" y="2451099"/>
                </a:lnTo>
                <a:lnTo>
                  <a:pt x="3630698" y="2501899"/>
                </a:lnTo>
                <a:lnTo>
                  <a:pt x="3614441" y="2539999"/>
                </a:lnTo>
                <a:lnTo>
                  <a:pt x="3597177" y="2578099"/>
                </a:lnTo>
                <a:lnTo>
                  <a:pt x="3578920" y="2616199"/>
                </a:lnTo>
                <a:lnTo>
                  <a:pt x="3559685" y="2666999"/>
                </a:lnTo>
                <a:lnTo>
                  <a:pt x="3539487" y="2705099"/>
                </a:lnTo>
                <a:lnTo>
                  <a:pt x="3518341" y="2743199"/>
                </a:lnTo>
                <a:lnTo>
                  <a:pt x="3496261" y="2781299"/>
                </a:lnTo>
                <a:lnTo>
                  <a:pt x="3473262" y="2819399"/>
                </a:lnTo>
                <a:lnTo>
                  <a:pt x="3449359" y="2857499"/>
                </a:lnTo>
                <a:lnTo>
                  <a:pt x="3424566" y="2895599"/>
                </a:lnTo>
                <a:lnTo>
                  <a:pt x="3398898" y="2933699"/>
                </a:lnTo>
                <a:lnTo>
                  <a:pt x="3372370" y="2971799"/>
                </a:lnTo>
                <a:lnTo>
                  <a:pt x="3344996" y="3009899"/>
                </a:lnTo>
                <a:lnTo>
                  <a:pt x="3316791" y="3035299"/>
                </a:lnTo>
                <a:lnTo>
                  <a:pt x="3287771" y="3073399"/>
                </a:lnTo>
                <a:lnTo>
                  <a:pt x="3257949" y="3111499"/>
                </a:lnTo>
                <a:lnTo>
                  <a:pt x="3227340" y="3136899"/>
                </a:lnTo>
                <a:lnTo>
                  <a:pt x="3195959" y="3174999"/>
                </a:lnTo>
                <a:lnTo>
                  <a:pt x="3163821" y="3200399"/>
                </a:lnTo>
                <a:lnTo>
                  <a:pt x="3130941" y="3238499"/>
                </a:lnTo>
                <a:lnTo>
                  <a:pt x="3097332" y="3263899"/>
                </a:lnTo>
                <a:lnTo>
                  <a:pt x="3063011" y="3289299"/>
                </a:lnTo>
                <a:lnTo>
                  <a:pt x="3027991" y="3314699"/>
                </a:lnTo>
                <a:lnTo>
                  <a:pt x="2992287" y="3352799"/>
                </a:lnTo>
                <a:lnTo>
                  <a:pt x="2955914" y="3378199"/>
                </a:lnTo>
                <a:lnTo>
                  <a:pt x="2918886" y="3403599"/>
                </a:lnTo>
                <a:lnTo>
                  <a:pt x="2881219" y="3428999"/>
                </a:lnTo>
                <a:lnTo>
                  <a:pt x="2842927" y="3441699"/>
                </a:lnTo>
                <a:lnTo>
                  <a:pt x="2764527" y="3492499"/>
                </a:lnTo>
                <a:lnTo>
                  <a:pt x="2724449" y="3517899"/>
                </a:lnTo>
                <a:lnTo>
                  <a:pt x="2683804" y="3530599"/>
                </a:lnTo>
                <a:lnTo>
                  <a:pt x="2642608" y="3555999"/>
                </a:lnTo>
                <a:lnTo>
                  <a:pt x="2600875" y="3568699"/>
                </a:lnTo>
                <a:lnTo>
                  <a:pt x="2558620" y="3594099"/>
                </a:lnTo>
                <a:lnTo>
                  <a:pt x="2249453" y="3682999"/>
                </a:lnTo>
                <a:close/>
              </a:path>
              <a:path w="3744595" h="3721100">
                <a:moveTo>
                  <a:pt x="2110593" y="3708399"/>
                </a:moveTo>
                <a:lnTo>
                  <a:pt x="1633706" y="3708399"/>
                </a:lnTo>
                <a:lnTo>
                  <a:pt x="1540748" y="3682999"/>
                </a:lnTo>
                <a:lnTo>
                  <a:pt x="2203551" y="3682999"/>
                </a:lnTo>
                <a:lnTo>
                  <a:pt x="2110593" y="3708399"/>
                </a:lnTo>
                <a:close/>
              </a:path>
              <a:path w="3744595" h="3721100">
                <a:moveTo>
                  <a:pt x="1968490" y="3721099"/>
                </a:moveTo>
                <a:lnTo>
                  <a:pt x="1775809" y="3721099"/>
                </a:lnTo>
                <a:lnTo>
                  <a:pt x="1728106" y="3708399"/>
                </a:lnTo>
                <a:lnTo>
                  <a:pt x="2016193" y="3708399"/>
                </a:lnTo>
                <a:lnTo>
                  <a:pt x="1968490" y="3721099"/>
                </a:lnTo>
                <a:close/>
              </a:path>
            </a:pathLst>
          </a:custGeom>
          <a:solidFill>
            <a:srgbClr val="2C6781">
              <a:alpha val="16078"/>
            </a:srgbClr>
          </a:solidFill>
        </p:spPr>
        <p:txBody>
          <a:bodyPr wrap="square" lIns="0" tIns="0" rIns="0" bIns="0" rtlCol="0"/>
          <a:lstStyle/>
          <a:p>
            <a:endParaRPr kern="0">
              <a:solidFill>
                <a:sysClr val="windowText" lastClr="000000"/>
              </a:solidFill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809361" y="3353779"/>
            <a:ext cx="6576695" cy="11544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445" algn="ctr">
              <a:spcBef>
                <a:spcPts val="100"/>
              </a:spcBef>
            </a:pPr>
            <a:r>
              <a:rPr sz="3800" b="1" dirty="0">
                <a:solidFill>
                  <a:srgbClr val="1C3478"/>
                </a:solidFill>
              </a:rPr>
              <a:t>Status</a:t>
            </a:r>
            <a:r>
              <a:rPr sz="3800" b="1" spc="-140" dirty="0">
                <a:solidFill>
                  <a:srgbClr val="1C3478"/>
                </a:solidFill>
              </a:rPr>
              <a:t> </a:t>
            </a:r>
            <a:r>
              <a:rPr sz="3800" b="1" spc="-10" dirty="0">
                <a:solidFill>
                  <a:srgbClr val="1C3478"/>
                </a:solidFill>
              </a:rPr>
              <a:t>Update:</a:t>
            </a:r>
            <a:endParaRPr sz="3800"/>
          </a:p>
          <a:p>
            <a:pPr algn="ctr">
              <a:spcBef>
                <a:spcPts val="5"/>
              </a:spcBef>
            </a:pPr>
            <a:r>
              <a:rPr sz="3600" dirty="0">
                <a:solidFill>
                  <a:srgbClr val="1C3478"/>
                </a:solidFill>
              </a:rPr>
              <a:t>Upper</a:t>
            </a:r>
            <a:r>
              <a:rPr sz="3600" spc="-40" dirty="0">
                <a:solidFill>
                  <a:srgbClr val="1C3478"/>
                </a:solidFill>
              </a:rPr>
              <a:t> </a:t>
            </a:r>
            <a:r>
              <a:rPr sz="3600" dirty="0">
                <a:solidFill>
                  <a:srgbClr val="1C3478"/>
                </a:solidFill>
              </a:rPr>
              <a:t>Front</a:t>
            </a:r>
            <a:r>
              <a:rPr sz="3600" spc="-40" dirty="0">
                <a:solidFill>
                  <a:srgbClr val="1C3478"/>
                </a:solidFill>
              </a:rPr>
              <a:t> </a:t>
            </a:r>
            <a:r>
              <a:rPr sz="3600" dirty="0">
                <a:solidFill>
                  <a:srgbClr val="1C3478"/>
                </a:solidFill>
              </a:rPr>
              <a:t>Range</a:t>
            </a:r>
            <a:r>
              <a:rPr sz="3600" spc="-100" dirty="0">
                <a:solidFill>
                  <a:srgbClr val="1C3478"/>
                </a:solidFill>
              </a:rPr>
              <a:t> </a:t>
            </a:r>
            <a:r>
              <a:rPr sz="3600" dirty="0">
                <a:solidFill>
                  <a:srgbClr val="1C3478"/>
                </a:solidFill>
              </a:rPr>
              <a:t>TPR</a:t>
            </a:r>
            <a:r>
              <a:rPr sz="3600" spc="-40" dirty="0">
                <a:solidFill>
                  <a:srgbClr val="1C3478"/>
                </a:solidFill>
              </a:rPr>
              <a:t> </a:t>
            </a:r>
            <a:r>
              <a:rPr sz="3600" spc="-10" dirty="0">
                <a:solidFill>
                  <a:srgbClr val="1C3478"/>
                </a:solidFill>
              </a:rPr>
              <a:t>Projects</a:t>
            </a:r>
            <a:endParaRPr sz="3600"/>
          </a:p>
        </p:txBody>
      </p:sp>
      <p:sp>
        <p:nvSpPr>
          <p:cNvPr id="4" name="object 4"/>
          <p:cNvSpPr txBox="1"/>
          <p:nvPr/>
        </p:nvSpPr>
        <p:spPr>
          <a:xfrm>
            <a:off x="11777851" y="6557547"/>
            <a:ext cx="179705" cy="1560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kern="0" spc="-25" dirty="0">
                <a:solidFill>
                  <a:srgbClr val="888888"/>
                </a:solidFill>
                <a:latin typeface="Calibri"/>
                <a:cs typeface="Calibri"/>
              </a:rPr>
              <a:t>21</a:t>
            </a:r>
            <a:endParaRPr sz="1200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8924" y="-71049"/>
            <a:ext cx="11778298" cy="863858"/>
          </a:xfrm>
          <a:prstGeom prst="rect">
            <a:avLst/>
          </a:prstGeom>
        </p:spPr>
        <p:txBody>
          <a:bodyPr vert="horz" wrap="square" lIns="0" tIns="367823" rIns="0" bIns="0" rtlCol="0">
            <a:spAutoFit/>
          </a:bodyPr>
          <a:lstStyle/>
          <a:p>
            <a:pPr marL="2557780">
              <a:spcBef>
                <a:spcPts val="100"/>
              </a:spcBef>
            </a:pPr>
            <a:r>
              <a:rPr spc="-10" dirty="0"/>
              <a:t>Projects</a:t>
            </a:r>
            <a:r>
              <a:rPr spc="-225" dirty="0"/>
              <a:t> </a:t>
            </a:r>
            <a:r>
              <a:rPr spc="-10" dirty="0"/>
              <a:t>Overview/Background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11237792" y="6437204"/>
            <a:ext cx="334994" cy="187872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3825">
              <a:spcBef>
                <a:spcPts val="25"/>
              </a:spcBef>
            </a:pPr>
            <a:fld id="{81D60167-4931-47E6-BA6A-407CBD079E47}" type="slidenum">
              <a:rPr kern="0" spc="-25" dirty="0"/>
              <a:pPr marL="123825">
                <a:spcBef>
                  <a:spcPts val="25"/>
                </a:spcBef>
              </a:pPr>
              <a:t>39</a:t>
            </a:fld>
            <a:endParaRPr kern="0" spc="-25" dirty="0"/>
          </a:p>
        </p:txBody>
      </p:sp>
      <p:sp>
        <p:nvSpPr>
          <p:cNvPr id="3" name="object 3"/>
          <p:cNvSpPr txBox="1"/>
          <p:nvPr/>
        </p:nvSpPr>
        <p:spPr>
          <a:xfrm>
            <a:off x="744825" y="1731659"/>
            <a:ext cx="9952990" cy="41011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z="24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Project</a:t>
            </a:r>
            <a:r>
              <a:rPr sz="2400" b="1" kern="0" spc="-7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Database</a:t>
            </a:r>
            <a:r>
              <a:rPr sz="2400" b="1" kern="0" spc="-4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–</a:t>
            </a:r>
            <a:r>
              <a:rPr sz="2400" kern="0" spc="-10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This</a:t>
            </a:r>
            <a:r>
              <a:rPr sz="2400" kern="0" spc="-7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includes</a:t>
            </a:r>
            <a:r>
              <a:rPr sz="2400" kern="0" spc="-7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all</a:t>
            </a:r>
            <a:r>
              <a:rPr sz="2400" kern="0" spc="-7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projects</a:t>
            </a:r>
            <a:r>
              <a:rPr sz="2400" kern="0" spc="-7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that</a:t>
            </a:r>
            <a:r>
              <a:rPr sz="2400" kern="0" spc="-7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were</a:t>
            </a:r>
            <a:r>
              <a:rPr sz="2400" kern="0" spc="-7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identified</a:t>
            </a:r>
            <a:r>
              <a:rPr sz="2400" kern="0" spc="-7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during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the</a:t>
            </a:r>
            <a:r>
              <a:rPr sz="2400" kern="0" spc="-6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2045</a:t>
            </a:r>
            <a:r>
              <a:rPr sz="2400" kern="0" spc="-6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spc="-2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Statewide/Regional</a:t>
            </a:r>
            <a:r>
              <a:rPr sz="2400" kern="0" spc="-10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spc="-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Transportation</a:t>
            </a:r>
            <a:r>
              <a:rPr sz="2400" kern="0" spc="-6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Plan</a:t>
            </a:r>
            <a:r>
              <a:rPr sz="2400" kern="0" spc="-6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development</a:t>
            </a:r>
            <a:r>
              <a:rPr sz="2400" kern="0" spc="-6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process.</a:t>
            </a:r>
            <a:endParaRPr sz="24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>
              <a:spcBef>
                <a:spcPts val="90"/>
              </a:spcBef>
            </a:pPr>
            <a:endParaRPr sz="24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12700" marR="233679"/>
            <a:r>
              <a:rPr sz="24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TPR</a:t>
            </a:r>
            <a:r>
              <a:rPr sz="2400" b="1" kern="0" spc="-6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Priority</a:t>
            </a:r>
            <a:r>
              <a:rPr sz="2400" b="1" kern="0" spc="-6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Projects</a:t>
            </a:r>
            <a:r>
              <a:rPr sz="2400" b="1" kern="0" spc="-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–</a:t>
            </a:r>
            <a:r>
              <a:rPr sz="2400" kern="0" spc="-9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The</a:t>
            </a:r>
            <a:r>
              <a:rPr sz="2400" kern="0" spc="-6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Upper</a:t>
            </a:r>
            <a:r>
              <a:rPr sz="2400" kern="0" spc="-5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Front</a:t>
            </a:r>
            <a:r>
              <a:rPr sz="2400" kern="0" spc="-6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Range</a:t>
            </a:r>
            <a:r>
              <a:rPr sz="2400" kern="0" spc="-5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2045</a:t>
            </a:r>
            <a:r>
              <a:rPr sz="2400" kern="0" spc="-6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RTP</a:t>
            </a:r>
            <a:r>
              <a:rPr sz="2400" kern="0" spc="-10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identifies</a:t>
            </a:r>
            <a:r>
              <a:rPr sz="2400" kern="0" spc="-10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spc="-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Top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20</a:t>
            </a:r>
            <a:r>
              <a:rPr sz="2400" kern="0" spc="-9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Priority</a:t>
            </a:r>
            <a:r>
              <a:rPr sz="2400" kern="0" spc="-9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Projects</a:t>
            </a:r>
            <a:r>
              <a:rPr sz="2400" kern="0" spc="-9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(in</a:t>
            </a:r>
            <a:r>
              <a:rPr sz="2400" kern="0" spc="-9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rank</a:t>
            </a:r>
            <a:r>
              <a:rPr sz="2400" kern="0" spc="-9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spc="-6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order,</a:t>
            </a:r>
            <a:r>
              <a:rPr sz="2400" kern="0" spc="-9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including</a:t>
            </a:r>
            <a:r>
              <a:rPr sz="2400" kern="0" spc="-9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22</a:t>
            </a:r>
            <a:r>
              <a:rPr sz="2400" kern="0" spc="-9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highway</a:t>
            </a:r>
            <a:r>
              <a:rPr sz="2400" kern="0" spc="-9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projects).</a:t>
            </a:r>
            <a:endParaRPr sz="24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>
              <a:spcBef>
                <a:spcPts val="95"/>
              </a:spcBef>
            </a:pPr>
            <a:endParaRPr sz="24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12700" marR="130810"/>
            <a:r>
              <a:rPr sz="2400" b="1" kern="0" spc="-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10-Year</a:t>
            </a:r>
            <a:r>
              <a:rPr sz="2400" b="1" kern="0" spc="-8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Plan</a:t>
            </a:r>
            <a:r>
              <a:rPr sz="2400" b="1" kern="0" spc="-8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Projects</a:t>
            </a:r>
            <a:r>
              <a:rPr sz="2400" b="1" kern="0" spc="-6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–</a:t>
            </a:r>
            <a:r>
              <a:rPr sz="2400" kern="0" spc="-8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CDOT’s</a:t>
            </a:r>
            <a:r>
              <a:rPr sz="2400" kern="0" spc="-8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strategic</a:t>
            </a:r>
            <a:r>
              <a:rPr sz="2400" kern="0" spc="-8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document</a:t>
            </a:r>
            <a:r>
              <a:rPr sz="2400" kern="0" spc="-8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that</a:t>
            </a:r>
            <a:r>
              <a:rPr sz="2400" kern="0" spc="-8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outlines</a:t>
            </a:r>
            <a:r>
              <a:rPr sz="2400" kern="0" spc="-8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spc="-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the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state's</a:t>
            </a:r>
            <a:r>
              <a:rPr sz="2400" kern="0" spc="-8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transportation</a:t>
            </a:r>
            <a:r>
              <a:rPr sz="2400" kern="0" spc="-8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priorities</a:t>
            </a:r>
            <a:r>
              <a:rPr sz="2400" kern="0" spc="-8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and</a:t>
            </a:r>
            <a:r>
              <a:rPr sz="2400" kern="0" spc="-8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planned</a:t>
            </a:r>
            <a:r>
              <a:rPr sz="2400" kern="0" spc="-8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investments</a:t>
            </a:r>
            <a:r>
              <a:rPr sz="2400" kern="0" spc="-8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over</a:t>
            </a:r>
            <a:r>
              <a:rPr sz="2400" kern="0" spc="-8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</a:t>
            </a:r>
            <a:r>
              <a:rPr sz="2400" kern="0" spc="-8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spc="-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10-</a:t>
            </a:r>
            <a:r>
              <a:rPr sz="2400" kern="0" spc="-2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year </a:t>
            </a:r>
            <a:r>
              <a:rPr sz="24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period.</a:t>
            </a:r>
            <a:endParaRPr sz="24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926465" indent="-411480">
              <a:buFont typeface="Arial"/>
              <a:buChar char="•"/>
              <a:tabLst>
                <a:tab pos="926465" algn="l"/>
              </a:tabLst>
            </a:pP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FUNDED:</a:t>
            </a:r>
            <a:r>
              <a:rPr sz="2400" kern="0" spc="-6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spc="-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2019-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2026</a:t>
            </a:r>
            <a:r>
              <a:rPr sz="2400" kern="0" spc="-6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(first</a:t>
            </a:r>
            <a:r>
              <a:rPr sz="2400" kern="0" spc="-5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8</a:t>
            </a:r>
            <a:r>
              <a:rPr sz="2400" kern="0" spc="-6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years</a:t>
            </a:r>
            <a:r>
              <a:rPr sz="2400" kern="0" spc="-5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of</a:t>
            </a:r>
            <a:r>
              <a:rPr sz="2400" kern="0" spc="-6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the</a:t>
            </a:r>
            <a:r>
              <a:rPr sz="2400" kern="0" spc="-5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plan)</a:t>
            </a:r>
            <a:endParaRPr sz="24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926465" indent="-411480">
              <a:buFont typeface="Arial"/>
              <a:buChar char="•"/>
              <a:tabLst>
                <a:tab pos="926465" algn="l"/>
              </a:tabLst>
            </a:pP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UNFUNDED:</a:t>
            </a:r>
            <a:r>
              <a:rPr sz="2400" kern="0" spc="-6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spc="-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2027-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2028</a:t>
            </a:r>
            <a:r>
              <a:rPr sz="2400" kern="0" spc="-6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(last</a:t>
            </a:r>
            <a:r>
              <a:rPr sz="2400" kern="0" spc="-6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2</a:t>
            </a:r>
            <a:r>
              <a:rPr sz="2400" kern="0" spc="-6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years</a:t>
            </a:r>
            <a:r>
              <a:rPr sz="2400" kern="0" spc="-6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of</a:t>
            </a:r>
            <a:r>
              <a:rPr sz="2400" kern="0" spc="-6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the</a:t>
            </a:r>
            <a:r>
              <a:rPr sz="2400" kern="0" spc="-6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plan)</a:t>
            </a:r>
            <a:endParaRPr sz="24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indoor, tool, wooden, hammer&#10;&#10;Description automatically generated">
            <a:extLst>
              <a:ext uri="{FF2B5EF4-FFF2-40B4-BE49-F238E27FC236}">
                <a16:creationId xmlns:a16="http://schemas.microsoft.com/office/drawing/2014/main" id="{AA3B653C-A225-A6B2-DF2C-DC1F775D83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011" y="0"/>
            <a:ext cx="7553989" cy="72580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97D9B1F-65C6-46B8-89EC-8CEF5E8EFDD4}"/>
              </a:ext>
            </a:extLst>
          </p:cNvPr>
          <p:cNvSpPr/>
          <p:nvPr/>
        </p:nvSpPr>
        <p:spPr>
          <a:xfrm>
            <a:off x="199664" y="680093"/>
            <a:ext cx="4173432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Election of Chair &amp; Vice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Chair for 20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25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015751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8924" y="-71049"/>
            <a:ext cx="11778298" cy="863858"/>
          </a:xfrm>
          <a:prstGeom prst="rect">
            <a:avLst/>
          </a:prstGeom>
        </p:spPr>
        <p:txBody>
          <a:bodyPr vert="horz" wrap="square" lIns="0" tIns="367823" rIns="0" bIns="0" rtlCol="0">
            <a:spAutoFit/>
          </a:bodyPr>
          <a:lstStyle/>
          <a:p>
            <a:pPr marL="688340">
              <a:spcBef>
                <a:spcPts val="100"/>
              </a:spcBef>
            </a:pPr>
            <a:r>
              <a:rPr dirty="0"/>
              <a:t>Upper</a:t>
            </a:r>
            <a:r>
              <a:rPr spc="-125" dirty="0"/>
              <a:t> </a:t>
            </a:r>
            <a:r>
              <a:rPr dirty="0"/>
              <a:t>Front</a:t>
            </a:r>
            <a:r>
              <a:rPr spc="-125" dirty="0"/>
              <a:t> </a:t>
            </a:r>
            <a:r>
              <a:rPr dirty="0"/>
              <a:t>Range</a:t>
            </a:r>
            <a:r>
              <a:rPr spc="-170" dirty="0"/>
              <a:t> </a:t>
            </a:r>
            <a:r>
              <a:rPr dirty="0"/>
              <a:t>TPR</a:t>
            </a:r>
            <a:r>
              <a:rPr spc="-125" dirty="0"/>
              <a:t> </a:t>
            </a:r>
            <a:r>
              <a:rPr spc="-10" dirty="0"/>
              <a:t>Project</a:t>
            </a:r>
            <a:r>
              <a:rPr spc="-125" dirty="0"/>
              <a:t> </a:t>
            </a:r>
            <a:r>
              <a:rPr spc="-10" dirty="0"/>
              <a:t>Overview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xfrm>
            <a:off x="11237792" y="6437204"/>
            <a:ext cx="334994" cy="187872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3825">
              <a:spcBef>
                <a:spcPts val="25"/>
              </a:spcBef>
            </a:pPr>
            <a:fld id="{81D60167-4931-47E6-BA6A-407CBD079E47}" type="slidenum">
              <a:rPr kern="0" spc="-25" dirty="0"/>
              <a:pPr marL="123825">
                <a:spcBef>
                  <a:spcPts val="25"/>
                </a:spcBef>
              </a:pPr>
              <a:t>40</a:t>
            </a:fld>
            <a:endParaRPr kern="0" spc="-25" dirty="0"/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498088" y="1685762"/>
          <a:ext cx="11196319" cy="411479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942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36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732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577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174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137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7F7F7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7F7F7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600" b="1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Number</a:t>
                      </a:r>
                      <a:r>
                        <a:rPr sz="1600" b="1" spc="-5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of</a:t>
                      </a:r>
                      <a:r>
                        <a:rPr sz="1600" b="1" spc="-5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b="1" spc="-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Projects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93345" marB="0">
                    <a:lnL w="9525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2C67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14"/>
                        </a:spcBef>
                      </a:pPr>
                      <a:r>
                        <a:rPr sz="1600" b="1" spc="-3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Total</a:t>
                      </a:r>
                      <a:r>
                        <a:rPr sz="1600" b="1" spc="-7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b="1" spc="-2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Cost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600" b="1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(in</a:t>
                      </a:r>
                      <a:r>
                        <a:rPr sz="1600" b="1" spc="-4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millions,</a:t>
                      </a:r>
                      <a:r>
                        <a:rPr sz="1600" b="1" spc="-4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b="1" spc="-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2024$)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205104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2C6781"/>
                    </a:solidFill>
                  </a:tcPr>
                </a:tc>
                <a:tc>
                  <a:txBody>
                    <a:bodyPr/>
                    <a:lstStyle/>
                    <a:p>
                      <a:pPr marL="184150" marR="177800" algn="ctr">
                        <a:lnSpc>
                          <a:spcPct val="100000"/>
                        </a:lnSpc>
                        <a:spcBef>
                          <a:spcPts val="655"/>
                        </a:spcBef>
                      </a:pPr>
                      <a:r>
                        <a:rPr sz="1600" b="1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Number</a:t>
                      </a:r>
                      <a:r>
                        <a:rPr sz="1600" b="1" spc="-5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of</a:t>
                      </a:r>
                      <a:r>
                        <a:rPr sz="1600" b="1" spc="-5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b="1" spc="-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Projects 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Complete</a:t>
                      </a:r>
                      <a:r>
                        <a:rPr sz="1600" b="1" spc="-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or</a:t>
                      </a:r>
                      <a:r>
                        <a:rPr sz="1600" b="1" spc="-6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b="1" spc="-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Under Construction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8318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2C67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9925"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275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125730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000" b="1" spc="-25" dirty="0">
                          <a:latin typeface="Trebuchet MS"/>
                          <a:cs typeface="Trebuchet MS"/>
                        </a:rPr>
                        <a:t>TPR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  <a:p>
                      <a:pPr marL="736600" marR="170180" indent="82550">
                        <a:lnSpc>
                          <a:spcPct val="100000"/>
                        </a:lnSpc>
                      </a:pPr>
                      <a:r>
                        <a:rPr sz="2000" b="1" spc="-10" dirty="0">
                          <a:latin typeface="Trebuchet MS"/>
                          <a:cs typeface="Trebuchet MS"/>
                        </a:rPr>
                        <a:t>Priority Projects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7F7F7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2C6781">
                        <a:alpha val="3647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655"/>
                        </a:spcBef>
                      </a:pPr>
                      <a:r>
                        <a:rPr sz="1600" b="1" spc="-10" dirty="0">
                          <a:latin typeface="Trebuchet MS"/>
                          <a:cs typeface="Trebuchet MS"/>
                        </a:rPr>
                        <a:t>FUNDED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1600" dirty="0">
                          <a:latin typeface="Trebuchet MS"/>
                          <a:cs typeface="Trebuchet MS"/>
                        </a:rPr>
                        <a:t>in</a:t>
                      </a:r>
                      <a:r>
                        <a:rPr sz="1600" spc="-5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10" dirty="0">
                          <a:latin typeface="Trebuchet MS"/>
                          <a:cs typeface="Trebuchet MS"/>
                        </a:rPr>
                        <a:t>10-</a:t>
                      </a:r>
                      <a:r>
                        <a:rPr sz="1600" spc="-25" dirty="0">
                          <a:latin typeface="Trebuchet MS"/>
                          <a:cs typeface="Trebuchet MS"/>
                        </a:rPr>
                        <a:t>Year</a:t>
                      </a:r>
                      <a:r>
                        <a:rPr sz="160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20" dirty="0">
                          <a:latin typeface="Trebuchet MS"/>
                          <a:cs typeface="Trebuchet MS"/>
                        </a:rPr>
                        <a:t>Plan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83185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7F7F7F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85"/>
                        </a:spcBef>
                      </a:pPr>
                      <a:r>
                        <a:rPr sz="1800" spc="-50" dirty="0">
                          <a:latin typeface="Arial"/>
                          <a:cs typeface="Arial"/>
                        </a:rPr>
                        <a:t>2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18859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85"/>
                        </a:spcBef>
                      </a:pPr>
                      <a:r>
                        <a:rPr sz="1800" spc="-10" dirty="0">
                          <a:latin typeface="Arial"/>
                          <a:cs typeface="Arial"/>
                        </a:rPr>
                        <a:t>$70.0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18859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85"/>
                        </a:spcBef>
                      </a:pPr>
                      <a:r>
                        <a:rPr sz="1800" spc="-50" dirty="0">
                          <a:latin typeface="Arial"/>
                          <a:cs typeface="Arial"/>
                        </a:rPr>
                        <a:t>0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18859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992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7F7F7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2C6781">
                        <a:alpha val="3647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655"/>
                        </a:spcBef>
                      </a:pPr>
                      <a:r>
                        <a:rPr sz="1600" b="1" spc="-10" dirty="0">
                          <a:latin typeface="Trebuchet MS"/>
                          <a:cs typeface="Trebuchet MS"/>
                        </a:rPr>
                        <a:t>FUNDED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1600" dirty="0">
                          <a:latin typeface="Trebuchet MS"/>
                          <a:cs typeface="Trebuchet MS"/>
                        </a:rPr>
                        <a:t>Other</a:t>
                      </a:r>
                      <a:r>
                        <a:rPr sz="1600" spc="-5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dirty="0">
                          <a:latin typeface="Trebuchet MS"/>
                          <a:cs typeface="Trebuchet MS"/>
                        </a:rPr>
                        <a:t>funding</a:t>
                      </a:r>
                      <a:r>
                        <a:rPr sz="160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10" dirty="0">
                          <a:latin typeface="Trebuchet MS"/>
                          <a:cs typeface="Trebuchet MS"/>
                        </a:rPr>
                        <a:t>source(s)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83185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85"/>
                        </a:spcBef>
                      </a:pPr>
                      <a:r>
                        <a:rPr sz="1800" spc="-25" dirty="0">
                          <a:latin typeface="Arial"/>
                          <a:cs typeface="Arial"/>
                        </a:rPr>
                        <a:t>1*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18859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85"/>
                        </a:spcBef>
                      </a:pPr>
                      <a:r>
                        <a:rPr sz="1800" spc="-10" dirty="0">
                          <a:latin typeface="Arial"/>
                          <a:cs typeface="Arial"/>
                        </a:rPr>
                        <a:t>$65.0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18859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85"/>
                        </a:spcBef>
                      </a:pPr>
                      <a:r>
                        <a:rPr sz="1800" spc="-25" dirty="0">
                          <a:latin typeface="Arial"/>
                          <a:cs typeface="Arial"/>
                        </a:rPr>
                        <a:t>1*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18859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992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7F7F7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2C6781">
                        <a:alpha val="3647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655"/>
                        </a:spcBef>
                      </a:pPr>
                      <a:r>
                        <a:rPr sz="1600" b="1" spc="-10" dirty="0">
                          <a:latin typeface="Trebuchet MS"/>
                          <a:cs typeface="Trebuchet MS"/>
                        </a:rPr>
                        <a:t>OUTYEARS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1600" dirty="0">
                          <a:latin typeface="Trebuchet MS"/>
                          <a:cs typeface="Trebuchet MS"/>
                        </a:rPr>
                        <a:t>of</a:t>
                      </a:r>
                      <a:r>
                        <a:rPr sz="1600" spc="-4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10" dirty="0">
                          <a:latin typeface="Trebuchet MS"/>
                          <a:cs typeface="Trebuchet MS"/>
                        </a:rPr>
                        <a:t>10-</a:t>
                      </a:r>
                      <a:r>
                        <a:rPr sz="1600" spc="-25" dirty="0">
                          <a:latin typeface="Trebuchet MS"/>
                          <a:cs typeface="Trebuchet MS"/>
                        </a:rPr>
                        <a:t>Year</a:t>
                      </a:r>
                      <a:r>
                        <a:rPr sz="1600" spc="-4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20" dirty="0">
                          <a:latin typeface="Trebuchet MS"/>
                          <a:cs typeface="Trebuchet MS"/>
                        </a:rPr>
                        <a:t>Plan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83185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85"/>
                        </a:spcBef>
                      </a:pPr>
                      <a:r>
                        <a:rPr sz="1800" spc="-50" dirty="0">
                          <a:latin typeface="Arial"/>
                          <a:cs typeface="Arial"/>
                        </a:rPr>
                        <a:t>2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18859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85"/>
                        </a:spcBef>
                      </a:pPr>
                      <a:r>
                        <a:rPr sz="1800" spc="-10" dirty="0">
                          <a:latin typeface="Arial"/>
                          <a:cs typeface="Arial"/>
                        </a:rPr>
                        <a:t>$262.5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18859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85"/>
                        </a:spcBef>
                      </a:pPr>
                      <a:r>
                        <a:rPr sz="1800" spc="-50" dirty="0">
                          <a:latin typeface="Arial"/>
                          <a:cs typeface="Arial"/>
                        </a:rPr>
                        <a:t>0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18859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992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7F7F7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2C6781">
                        <a:alpha val="3647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655"/>
                        </a:spcBef>
                      </a:pPr>
                      <a:r>
                        <a:rPr sz="1600" b="1" spc="-10" dirty="0">
                          <a:latin typeface="Trebuchet MS"/>
                          <a:cs typeface="Trebuchet MS"/>
                        </a:rPr>
                        <a:t>UNFUNDED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83185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85"/>
                        </a:spcBef>
                      </a:pPr>
                      <a:r>
                        <a:rPr sz="1800" spc="-25" dirty="0">
                          <a:latin typeface="Arial"/>
                          <a:cs typeface="Arial"/>
                        </a:rPr>
                        <a:t>17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18859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85"/>
                        </a:spcBef>
                      </a:pPr>
                      <a:r>
                        <a:rPr sz="1800" spc="-10" dirty="0">
                          <a:latin typeface="Arial"/>
                          <a:cs typeface="Arial"/>
                        </a:rPr>
                        <a:t>$451.5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18859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85"/>
                        </a:spcBef>
                      </a:pPr>
                      <a:r>
                        <a:rPr sz="1800" spc="-50" dirty="0">
                          <a:latin typeface="Arial"/>
                          <a:cs typeface="Arial"/>
                        </a:rPr>
                        <a:t>0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18859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1334">
                <a:tc gridSpan="2">
                  <a:txBody>
                    <a:bodyPr/>
                    <a:lstStyle/>
                    <a:p>
                      <a:pPr marL="2171700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TPR</a:t>
                      </a:r>
                      <a:r>
                        <a:rPr sz="2000" b="1" spc="-5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Priority</a:t>
                      </a:r>
                      <a:r>
                        <a:rPr sz="2000" b="1" spc="-4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2000" b="1" spc="-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Projects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9842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7F7F7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2C678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00"/>
                        </a:spcBef>
                      </a:pPr>
                      <a:r>
                        <a:rPr sz="1800" b="1" spc="-25" dirty="0">
                          <a:latin typeface="Arial"/>
                          <a:cs typeface="Arial"/>
                        </a:rPr>
                        <a:t>22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114300" marB="0">
                    <a:lnL w="9525">
                      <a:solidFill>
                        <a:srgbClr val="7F7F7F"/>
                      </a:solidFill>
                      <a:prstDash val="solid"/>
                    </a:lnL>
                    <a:lnR w="9525">
                      <a:solidFill>
                        <a:srgbClr val="7F7F7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2C6781">
                        <a:alpha val="3647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00"/>
                        </a:spcBef>
                      </a:pPr>
                      <a:r>
                        <a:rPr sz="1800" b="1" spc="-10" dirty="0">
                          <a:latin typeface="Arial"/>
                          <a:cs typeface="Arial"/>
                        </a:rPr>
                        <a:t>$849.0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114300" marB="0">
                    <a:lnL w="9525">
                      <a:solidFill>
                        <a:srgbClr val="7F7F7F"/>
                      </a:solidFill>
                      <a:prstDash val="solid"/>
                    </a:lnL>
                    <a:lnR w="9525">
                      <a:solidFill>
                        <a:srgbClr val="7F7F7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2C6781">
                        <a:alpha val="3647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00"/>
                        </a:spcBef>
                      </a:pPr>
                      <a:r>
                        <a:rPr sz="1800" b="1" spc="-50" dirty="0">
                          <a:latin typeface="Arial"/>
                          <a:cs typeface="Arial"/>
                        </a:rPr>
                        <a:t>1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114300" marB="0">
                    <a:lnL w="9525">
                      <a:solidFill>
                        <a:srgbClr val="7F7F7F"/>
                      </a:solidFill>
                      <a:prstDash val="solid"/>
                    </a:lnL>
                    <a:lnR w="9525">
                      <a:solidFill>
                        <a:srgbClr val="7F7F7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2C6781">
                        <a:alpha val="3647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575864" y="6024944"/>
            <a:ext cx="187515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1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*Partial</a:t>
            </a:r>
            <a:r>
              <a:rPr sz="2100" kern="0" spc="-1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1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funding</a:t>
            </a:r>
            <a:endParaRPr sz="21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8924" y="-71049"/>
            <a:ext cx="11778298" cy="863858"/>
          </a:xfrm>
          <a:prstGeom prst="rect">
            <a:avLst/>
          </a:prstGeom>
        </p:spPr>
        <p:txBody>
          <a:bodyPr vert="horz" wrap="square" lIns="0" tIns="367823" rIns="0" bIns="0" rtlCol="0">
            <a:spAutoFit/>
          </a:bodyPr>
          <a:lstStyle/>
          <a:p>
            <a:pPr marL="2312035">
              <a:spcBef>
                <a:spcPts val="100"/>
              </a:spcBef>
            </a:pPr>
            <a:r>
              <a:rPr dirty="0"/>
              <a:t>Upper</a:t>
            </a:r>
            <a:r>
              <a:rPr spc="-135" dirty="0"/>
              <a:t> </a:t>
            </a:r>
            <a:r>
              <a:rPr dirty="0"/>
              <a:t>Front</a:t>
            </a:r>
            <a:r>
              <a:rPr spc="-130" dirty="0"/>
              <a:t> </a:t>
            </a:r>
            <a:r>
              <a:rPr dirty="0"/>
              <a:t>Range</a:t>
            </a:r>
            <a:r>
              <a:rPr spc="-180" dirty="0"/>
              <a:t> </a:t>
            </a:r>
            <a:r>
              <a:rPr dirty="0"/>
              <a:t>TPR</a:t>
            </a:r>
            <a:r>
              <a:rPr spc="-130" dirty="0"/>
              <a:t> </a:t>
            </a:r>
            <a:r>
              <a:rPr spc="-10" dirty="0"/>
              <a:t>Project</a:t>
            </a:r>
            <a:r>
              <a:rPr spc="-135" dirty="0"/>
              <a:t> </a:t>
            </a:r>
            <a:r>
              <a:rPr dirty="0"/>
              <a:t>Overview</a:t>
            </a:r>
            <a:r>
              <a:rPr spc="-130" dirty="0"/>
              <a:t> </a:t>
            </a:r>
            <a:r>
              <a:rPr spc="-10" dirty="0"/>
              <a:t>(cont.)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1337217" y="6428663"/>
            <a:ext cx="18542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kern="0" spc="-25" dirty="0">
                <a:solidFill>
                  <a:srgbClr val="7F7F7F"/>
                </a:solidFill>
                <a:latin typeface="Trebuchet MS"/>
                <a:cs typeface="Trebuchet MS"/>
              </a:rPr>
              <a:t>24</a:t>
            </a:r>
            <a:endParaRPr sz="12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498076" y="1416850"/>
          <a:ext cx="11195684" cy="4632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942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136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126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577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174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13765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7F7F7F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600" b="1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Number</a:t>
                      </a:r>
                      <a:r>
                        <a:rPr sz="1600" b="1" spc="-5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of</a:t>
                      </a:r>
                      <a:r>
                        <a:rPr sz="1600" b="1" spc="-5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b="1" spc="-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Projects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93345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2C67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14"/>
                        </a:spcBef>
                      </a:pPr>
                      <a:r>
                        <a:rPr sz="1600" b="1" spc="-3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Total</a:t>
                      </a:r>
                      <a:r>
                        <a:rPr sz="1600" b="1" spc="-7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b="1" spc="-2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Cost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600" b="1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(in</a:t>
                      </a:r>
                      <a:r>
                        <a:rPr sz="1600" b="1" spc="-4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millions,</a:t>
                      </a:r>
                      <a:r>
                        <a:rPr sz="1600" b="1" spc="-4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b="1" spc="-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2024$)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205104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2C6781"/>
                    </a:solidFill>
                  </a:tcPr>
                </a:tc>
                <a:tc>
                  <a:txBody>
                    <a:bodyPr/>
                    <a:lstStyle/>
                    <a:p>
                      <a:pPr marL="184150" marR="177800" algn="ctr">
                        <a:lnSpc>
                          <a:spcPct val="100000"/>
                        </a:lnSpc>
                        <a:spcBef>
                          <a:spcPts val="655"/>
                        </a:spcBef>
                      </a:pPr>
                      <a:r>
                        <a:rPr sz="1600" b="1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Number</a:t>
                      </a:r>
                      <a:r>
                        <a:rPr sz="1600" b="1" spc="-5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of</a:t>
                      </a:r>
                      <a:r>
                        <a:rPr sz="1600" b="1" spc="-5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b="1" spc="-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Projects 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Complete</a:t>
                      </a:r>
                      <a:r>
                        <a:rPr sz="1600" b="1" spc="-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or</a:t>
                      </a:r>
                      <a:r>
                        <a:rPr sz="1600" b="1" spc="-6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b="1" spc="-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Under Construction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83185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2C67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9925"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435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736600" marR="170180" indent="-92710">
                        <a:lnSpc>
                          <a:spcPct val="100000"/>
                        </a:lnSpc>
                      </a:pPr>
                      <a:r>
                        <a:rPr sz="2000" b="1" spc="-10" dirty="0">
                          <a:latin typeface="Trebuchet MS"/>
                          <a:cs typeface="Trebuchet MS"/>
                        </a:rPr>
                        <a:t>Database Projects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7F7F7F"/>
                      </a:solidFill>
                      <a:prstDash val="solid"/>
                    </a:lnR>
                    <a:lnT w="9525">
                      <a:solidFill>
                        <a:srgbClr val="7F7F7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2C6781">
                        <a:alpha val="3647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655"/>
                        </a:spcBef>
                      </a:pPr>
                      <a:r>
                        <a:rPr sz="1600" b="1" spc="-10" dirty="0">
                          <a:latin typeface="Trebuchet MS"/>
                          <a:cs typeface="Trebuchet MS"/>
                        </a:rPr>
                        <a:t>FUNDED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1600" dirty="0">
                          <a:latin typeface="Trebuchet MS"/>
                          <a:cs typeface="Trebuchet MS"/>
                        </a:rPr>
                        <a:t>in</a:t>
                      </a:r>
                      <a:r>
                        <a:rPr sz="1600" spc="-5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10" dirty="0">
                          <a:latin typeface="Trebuchet MS"/>
                          <a:cs typeface="Trebuchet MS"/>
                        </a:rPr>
                        <a:t>10-</a:t>
                      </a:r>
                      <a:r>
                        <a:rPr sz="1600" spc="-25" dirty="0">
                          <a:latin typeface="Trebuchet MS"/>
                          <a:cs typeface="Trebuchet MS"/>
                        </a:rPr>
                        <a:t>Year</a:t>
                      </a:r>
                      <a:r>
                        <a:rPr sz="160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20" dirty="0">
                          <a:latin typeface="Trebuchet MS"/>
                          <a:cs typeface="Trebuchet MS"/>
                        </a:rPr>
                        <a:t>Plan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83185" marB="0">
                    <a:lnL w="9525">
                      <a:solidFill>
                        <a:srgbClr val="7F7F7F"/>
                      </a:solidFill>
                      <a:prstDash val="solid"/>
                    </a:lnL>
                    <a:lnR w="9525">
                      <a:solidFill>
                        <a:srgbClr val="7F7F7F"/>
                      </a:solidFill>
                      <a:prstDash val="solid"/>
                    </a:lnR>
                    <a:lnT w="9525">
                      <a:solidFill>
                        <a:srgbClr val="7F7F7F"/>
                      </a:solidFill>
                      <a:prstDash val="solid"/>
                    </a:lnT>
                    <a:lnB w="9525">
                      <a:solidFill>
                        <a:srgbClr val="7F7F7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85"/>
                        </a:spcBef>
                      </a:pPr>
                      <a:r>
                        <a:rPr sz="1800" spc="-25" dirty="0">
                          <a:latin typeface="Arial"/>
                          <a:cs typeface="Arial"/>
                        </a:rPr>
                        <a:t>14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188595" marB="0">
                    <a:lnL w="9525">
                      <a:solidFill>
                        <a:srgbClr val="7F7F7F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85"/>
                        </a:spcBef>
                      </a:pPr>
                      <a:r>
                        <a:rPr sz="1800" spc="-10" dirty="0">
                          <a:latin typeface="Arial"/>
                          <a:cs typeface="Arial"/>
                        </a:rPr>
                        <a:t>$80.3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18859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85"/>
                        </a:spcBef>
                      </a:pPr>
                      <a:r>
                        <a:rPr sz="1800" spc="-50" dirty="0">
                          <a:latin typeface="Arial"/>
                          <a:cs typeface="Arial"/>
                        </a:rPr>
                        <a:t>5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18859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992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7F7F7F"/>
                      </a:solidFill>
                      <a:prstDash val="solid"/>
                    </a:lnR>
                    <a:lnT w="9525">
                      <a:solidFill>
                        <a:srgbClr val="7F7F7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2C6781">
                        <a:alpha val="3647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655"/>
                        </a:spcBef>
                      </a:pPr>
                      <a:r>
                        <a:rPr sz="1600" b="1" spc="-10" dirty="0">
                          <a:latin typeface="Trebuchet MS"/>
                          <a:cs typeface="Trebuchet MS"/>
                        </a:rPr>
                        <a:t>FUNDED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1600" dirty="0">
                          <a:latin typeface="Trebuchet MS"/>
                          <a:cs typeface="Trebuchet MS"/>
                        </a:rPr>
                        <a:t>Other</a:t>
                      </a:r>
                      <a:r>
                        <a:rPr sz="1600" spc="-5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dirty="0">
                          <a:latin typeface="Trebuchet MS"/>
                          <a:cs typeface="Trebuchet MS"/>
                        </a:rPr>
                        <a:t>funding</a:t>
                      </a:r>
                      <a:r>
                        <a:rPr sz="160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10" dirty="0">
                          <a:latin typeface="Trebuchet MS"/>
                          <a:cs typeface="Trebuchet MS"/>
                        </a:rPr>
                        <a:t>source(s)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83185" marB="0">
                    <a:lnL w="9525">
                      <a:solidFill>
                        <a:srgbClr val="7F7F7F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7F7F7F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85"/>
                        </a:spcBef>
                      </a:pPr>
                      <a:r>
                        <a:rPr sz="1800" spc="-25" dirty="0">
                          <a:latin typeface="Arial"/>
                          <a:cs typeface="Arial"/>
                        </a:rPr>
                        <a:t>11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18859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85"/>
                        </a:spcBef>
                      </a:pPr>
                      <a:r>
                        <a:rPr sz="1800" spc="-10" dirty="0">
                          <a:latin typeface="Arial"/>
                          <a:cs typeface="Arial"/>
                        </a:rPr>
                        <a:t>$67.9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18859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85"/>
                        </a:spcBef>
                      </a:pPr>
                      <a:r>
                        <a:rPr sz="1800" spc="-25" dirty="0">
                          <a:latin typeface="Arial"/>
                          <a:cs typeface="Arial"/>
                        </a:rPr>
                        <a:t>11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18859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992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7F7F7F"/>
                      </a:solidFill>
                      <a:prstDash val="solid"/>
                    </a:lnR>
                    <a:lnT w="9525">
                      <a:solidFill>
                        <a:srgbClr val="7F7F7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2C6781">
                        <a:alpha val="3647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655"/>
                        </a:spcBef>
                      </a:pPr>
                      <a:r>
                        <a:rPr sz="1600" b="1" spc="-10" dirty="0">
                          <a:latin typeface="Trebuchet MS"/>
                          <a:cs typeface="Trebuchet MS"/>
                        </a:rPr>
                        <a:t>OUTYEARS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1600" dirty="0">
                          <a:latin typeface="Trebuchet MS"/>
                          <a:cs typeface="Trebuchet MS"/>
                        </a:rPr>
                        <a:t>of</a:t>
                      </a:r>
                      <a:r>
                        <a:rPr sz="1600" spc="-4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10" dirty="0">
                          <a:latin typeface="Trebuchet MS"/>
                          <a:cs typeface="Trebuchet MS"/>
                        </a:rPr>
                        <a:t>10-</a:t>
                      </a:r>
                      <a:r>
                        <a:rPr sz="1600" spc="-25" dirty="0">
                          <a:latin typeface="Trebuchet MS"/>
                          <a:cs typeface="Trebuchet MS"/>
                        </a:rPr>
                        <a:t>Year</a:t>
                      </a:r>
                      <a:r>
                        <a:rPr sz="1600" spc="-4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20" dirty="0">
                          <a:latin typeface="Trebuchet MS"/>
                          <a:cs typeface="Trebuchet MS"/>
                        </a:rPr>
                        <a:t>Plan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83185" marB="0">
                    <a:lnL w="9525">
                      <a:solidFill>
                        <a:srgbClr val="7F7F7F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85"/>
                        </a:spcBef>
                      </a:pPr>
                      <a:r>
                        <a:rPr sz="1800" spc="-50" dirty="0">
                          <a:latin typeface="Arial"/>
                          <a:cs typeface="Arial"/>
                        </a:rPr>
                        <a:t>4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18859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85"/>
                        </a:spcBef>
                      </a:pPr>
                      <a:r>
                        <a:rPr sz="1800" spc="-10" dirty="0">
                          <a:latin typeface="Arial"/>
                          <a:cs typeface="Arial"/>
                        </a:rPr>
                        <a:t>$19.9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18859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85"/>
                        </a:spcBef>
                      </a:pPr>
                      <a:r>
                        <a:rPr sz="1800" spc="-50" dirty="0">
                          <a:latin typeface="Arial"/>
                          <a:cs typeface="Arial"/>
                        </a:rPr>
                        <a:t>0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18859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533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7F7F7F"/>
                      </a:solidFill>
                      <a:prstDash val="solid"/>
                    </a:lnR>
                    <a:lnT w="9525">
                      <a:solidFill>
                        <a:srgbClr val="7F7F7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2C6781">
                        <a:alpha val="3647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910"/>
                        </a:spcBef>
                      </a:pPr>
                      <a:r>
                        <a:rPr sz="1600" b="1" spc="-10" dirty="0">
                          <a:latin typeface="Trebuchet MS"/>
                          <a:cs typeface="Trebuchet MS"/>
                        </a:rPr>
                        <a:t>UNFUNDED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15570" marB="0">
                    <a:lnL w="9525">
                      <a:solidFill>
                        <a:srgbClr val="7F7F7F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45"/>
                        </a:spcBef>
                      </a:pPr>
                      <a:r>
                        <a:rPr sz="1800" spc="-25" dirty="0">
                          <a:latin typeface="Arial"/>
                          <a:cs typeface="Arial"/>
                        </a:rPr>
                        <a:t>103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22161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45"/>
                        </a:spcBef>
                      </a:pPr>
                      <a:r>
                        <a:rPr sz="1800" spc="-10" dirty="0">
                          <a:latin typeface="Arial"/>
                          <a:cs typeface="Arial"/>
                        </a:rPr>
                        <a:t>$587.8*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22161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45"/>
                        </a:spcBef>
                      </a:pPr>
                      <a:r>
                        <a:rPr sz="1800" spc="-50" dirty="0">
                          <a:latin typeface="Arial"/>
                          <a:cs typeface="Arial"/>
                        </a:rPr>
                        <a:t>0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22161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7045">
                <a:tc gridSpan="2">
                  <a:txBody>
                    <a:bodyPr/>
                    <a:lstStyle/>
                    <a:p>
                      <a:pPr marL="2201545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Database</a:t>
                      </a:r>
                      <a:r>
                        <a:rPr sz="2000" b="1" spc="-4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2000" b="1" spc="-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Projects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8128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2C678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65"/>
                        </a:spcBef>
                      </a:pPr>
                      <a:r>
                        <a:rPr sz="1800" spc="-25" dirty="0">
                          <a:latin typeface="Arial"/>
                          <a:cs typeface="Arial"/>
                        </a:rPr>
                        <a:t>132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97155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2C6781">
                        <a:alpha val="3647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65"/>
                        </a:spcBef>
                      </a:pPr>
                      <a:r>
                        <a:rPr sz="1800" spc="-10" dirty="0">
                          <a:latin typeface="Arial"/>
                          <a:cs typeface="Arial"/>
                        </a:rPr>
                        <a:t>$755.9*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97155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2C6781">
                        <a:alpha val="3647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65"/>
                        </a:spcBef>
                      </a:pPr>
                      <a:r>
                        <a:rPr sz="1800" spc="-25" dirty="0">
                          <a:latin typeface="Arial"/>
                          <a:cs typeface="Arial"/>
                        </a:rPr>
                        <a:t>16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97155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7F7F7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2C6781">
                        <a:alpha val="3647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7045">
                <a:tc gridSpan="2">
                  <a:txBody>
                    <a:bodyPr/>
                    <a:lstStyle/>
                    <a:p>
                      <a:pPr marL="2963545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All</a:t>
                      </a:r>
                      <a:r>
                        <a:rPr sz="2000" b="1" spc="-2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2000" b="1" spc="-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Projects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8128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65"/>
                        </a:spcBef>
                      </a:pPr>
                      <a:r>
                        <a:rPr sz="1800" b="1" spc="-25" dirty="0">
                          <a:latin typeface="Arial"/>
                          <a:cs typeface="Arial"/>
                        </a:rPr>
                        <a:t>154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97155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2C6781">
                        <a:alpha val="3647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65"/>
                        </a:spcBef>
                      </a:pPr>
                      <a:r>
                        <a:rPr sz="1800" b="1" spc="-10" dirty="0">
                          <a:latin typeface="Arial"/>
                          <a:cs typeface="Arial"/>
                        </a:rPr>
                        <a:t>$1,604.9*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97155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2C6781">
                        <a:alpha val="3647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65"/>
                        </a:spcBef>
                      </a:pPr>
                      <a:r>
                        <a:rPr sz="1800" b="1" spc="-25" dirty="0">
                          <a:latin typeface="Arial"/>
                          <a:cs typeface="Arial"/>
                        </a:rPr>
                        <a:t>17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97155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7F7F7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2C6781">
                        <a:alpha val="3647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575864" y="6418707"/>
            <a:ext cx="943165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1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*Project</a:t>
            </a:r>
            <a:r>
              <a:rPr sz="2100" kern="0" spc="-6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costs</a:t>
            </a:r>
            <a:r>
              <a:rPr sz="2100" kern="0" spc="-6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for</a:t>
            </a:r>
            <a:r>
              <a:rPr sz="2100" kern="0" spc="-6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unfunded</a:t>
            </a:r>
            <a:r>
              <a:rPr sz="2100" kern="0" spc="-6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projects</a:t>
            </a:r>
            <a:r>
              <a:rPr sz="2100" kern="0" spc="-6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are</a:t>
            </a:r>
            <a:r>
              <a:rPr sz="2100" kern="0" spc="-6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in</a:t>
            </a:r>
            <a:r>
              <a:rPr sz="2100" kern="0" spc="-6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2019$</a:t>
            </a:r>
            <a:r>
              <a:rPr sz="2100" kern="0" spc="-6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and</a:t>
            </a:r>
            <a:r>
              <a:rPr sz="2100" kern="0" spc="-6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will</a:t>
            </a:r>
            <a:r>
              <a:rPr sz="2100" kern="0" spc="-6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be</a:t>
            </a:r>
            <a:r>
              <a:rPr sz="2100" kern="0" spc="-6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inflated</a:t>
            </a:r>
            <a:r>
              <a:rPr sz="2100" kern="0" spc="-6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to</a:t>
            </a:r>
            <a:r>
              <a:rPr sz="2100" kern="0" spc="-6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1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2024$</a:t>
            </a:r>
            <a:endParaRPr sz="21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8924" y="-71049"/>
            <a:ext cx="11778298" cy="863858"/>
          </a:xfrm>
          <a:prstGeom prst="rect">
            <a:avLst/>
          </a:prstGeom>
        </p:spPr>
        <p:txBody>
          <a:bodyPr vert="horz" wrap="square" lIns="0" tIns="367823" rIns="0" bIns="0" rtlCol="0">
            <a:spAutoFit/>
          </a:bodyPr>
          <a:lstStyle/>
          <a:p>
            <a:pPr marL="1384935">
              <a:spcBef>
                <a:spcPts val="100"/>
              </a:spcBef>
            </a:pPr>
            <a:r>
              <a:rPr dirty="0"/>
              <a:t>Upper</a:t>
            </a:r>
            <a:r>
              <a:rPr spc="-114" dirty="0"/>
              <a:t> </a:t>
            </a:r>
            <a:r>
              <a:rPr dirty="0"/>
              <a:t>Front</a:t>
            </a:r>
            <a:r>
              <a:rPr spc="-110" dirty="0"/>
              <a:t> </a:t>
            </a:r>
            <a:r>
              <a:rPr dirty="0"/>
              <a:t>Range</a:t>
            </a:r>
            <a:r>
              <a:rPr spc="-160" dirty="0"/>
              <a:t> </a:t>
            </a:r>
            <a:r>
              <a:rPr dirty="0"/>
              <a:t>TPR</a:t>
            </a:r>
            <a:r>
              <a:rPr spc="-110" dirty="0"/>
              <a:t> </a:t>
            </a:r>
            <a:r>
              <a:rPr spc="-20" dirty="0"/>
              <a:t>Project</a:t>
            </a:r>
            <a:r>
              <a:rPr spc="-160" dirty="0"/>
              <a:t> </a:t>
            </a:r>
            <a:r>
              <a:rPr spc="-10" dirty="0"/>
              <a:t>Types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11237792" y="6437204"/>
            <a:ext cx="334994" cy="187872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3825">
              <a:spcBef>
                <a:spcPts val="25"/>
              </a:spcBef>
            </a:pPr>
            <a:fld id="{81D60167-4931-47E6-BA6A-407CBD079E47}" type="slidenum">
              <a:rPr kern="0" spc="-25" dirty="0"/>
              <a:pPr marL="123825">
                <a:spcBef>
                  <a:spcPts val="25"/>
                </a:spcBef>
              </a:pPr>
              <a:t>42</a:t>
            </a:fld>
            <a:endParaRPr kern="0" spc="-25" dirty="0"/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509287" y="1739162"/>
          <a:ext cx="11403326" cy="384047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7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253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26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05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05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4050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4050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699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7F7F7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7F7F7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14"/>
                        </a:spcBef>
                      </a:pPr>
                      <a:r>
                        <a:rPr sz="1600" b="1" spc="-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Highway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205104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2C67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14"/>
                        </a:spcBef>
                      </a:pPr>
                      <a:r>
                        <a:rPr sz="1600" b="1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Rural</a:t>
                      </a:r>
                      <a:r>
                        <a:rPr sz="1600" b="1" spc="-1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b="1" spc="-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Paving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205104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2C67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14"/>
                        </a:spcBef>
                      </a:pPr>
                      <a:r>
                        <a:rPr sz="1600" b="1" spc="-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Transit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205104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2C67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14"/>
                        </a:spcBef>
                      </a:pPr>
                      <a:r>
                        <a:rPr sz="1600" b="1" spc="-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Study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205104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2C6781"/>
                    </a:solidFill>
                  </a:tcPr>
                </a:tc>
                <a:tc>
                  <a:txBody>
                    <a:bodyPr/>
                    <a:lstStyle/>
                    <a:p>
                      <a:pPr marL="227329" marR="95885" indent="-125730">
                        <a:lnSpc>
                          <a:spcPct val="100000"/>
                        </a:lnSpc>
                        <a:spcBef>
                          <a:spcPts val="655"/>
                        </a:spcBef>
                      </a:pPr>
                      <a:r>
                        <a:rPr sz="1600" b="1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With</a:t>
                      </a:r>
                      <a:r>
                        <a:rPr sz="1600" b="1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b="1" spc="-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Bike/Ped Component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83185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7F7F7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2C67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9925"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155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83629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000" b="1" spc="-25" dirty="0">
                          <a:latin typeface="Trebuchet MS"/>
                          <a:cs typeface="Trebuchet MS"/>
                        </a:rPr>
                        <a:t>TPR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  <a:p>
                      <a:pPr marL="315595" marR="170180" indent="82550">
                        <a:lnSpc>
                          <a:spcPct val="100000"/>
                        </a:lnSpc>
                      </a:pPr>
                      <a:r>
                        <a:rPr sz="2000" b="1" spc="-10" dirty="0">
                          <a:latin typeface="Trebuchet MS"/>
                          <a:cs typeface="Trebuchet MS"/>
                        </a:rPr>
                        <a:t>Priority Projects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7F7F7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2C6781">
                        <a:alpha val="3647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655"/>
                        </a:spcBef>
                      </a:pPr>
                      <a:r>
                        <a:rPr sz="1600" spc="-10" dirty="0">
                          <a:latin typeface="Trebuchet MS"/>
                          <a:cs typeface="Trebuchet MS"/>
                        </a:rPr>
                        <a:t>FUNDED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1600" dirty="0">
                          <a:latin typeface="Trebuchet MS"/>
                          <a:cs typeface="Trebuchet MS"/>
                        </a:rPr>
                        <a:t>in</a:t>
                      </a:r>
                      <a:r>
                        <a:rPr sz="1600" spc="-5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10" dirty="0">
                          <a:latin typeface="Trebuchet MS"/>
                          <a:cs typeface="Trebuchet MS"/>
                        </a:rPr>
                        <a:t>10-</a:t>
                      </a:r>
                      <a:r>
                        <a:rPr sz="1600" spc="-25" dirty="0">
                          <a:latin typeface="Trebuchet MS"/>
                          <a:cs typeface="Trebuchet MS"/>
                        </a:rPr>
                        <a:t>Year</a:t>
                      </a:r>
                      <a:r>
                        <a:rPr sz="160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20" dirty="0">
                          <a:latin typeface="Trebuchet MS"/>
                          <a:cs typeface="Trebuchet MS"/>
                        </a:rPr>
                        <a:t>Plan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83185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7F7F7F"/>
                      </a:solidFill>
                      <a:prstDash val="solid"/>
                    </a:lnR>
                    <a:lnT w="9525">
                      <a:solidFill>
                        <a:srgbClr val="7F7F7F"/>
                      </a:solidFill>
                      <a:prstDash val="solid"/>
                    </a:lnT>
                    <a:lnB w="9525">
                      <a:solidFill>
                        <a:srgbClr val="7F7F7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85"/>
                        </a:spcBef>
                      </a:pPr>
                      <a:r>
                        <a:rPr sz="1800" spc="-50" dirty="0">
                          <a:latin typeface="Arial"/>
                          <a:cs typeface="Arial"/>
                        </a:rPr>
                        <a:t>2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188595" marB="0">
                    <a:lnL w="9525">
                      <a:solidFill>
                        <a:srgbClr val="7F7F7F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85"/>
                        </a:spcBef>
                      </a:pPr>
                      <a:r>
                        <a:rPr sz="1800" spc="-50" dirty="0">
                          <a:latin typeface="Arial"/>
                          <a:cs typeface="Arial"/>
                        </a:rPr>
                        <a:t>0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18859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85"/>
                        </a:spcBef>
                      </a:pPr>
                      <a:r>
                        <a:rPr sz="1800" spc="-50" dirty="0">
                          <a:latin typeface="Arial"/>
                          <a:cs typeface="Arial"/>
                        </a:rPr>
                        <a:t>0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18859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85"/>
                        </a:spcBef>
                      </a:pPr>
                      <a:r>
                        <a:rPr sz="1800" spc="-50" dirty="0">
                          <a:latin typeface="Arial"/>
                          <a:cs typeface="Arial"/>
                        </a:rPr>
                        <a:t>0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18859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85"/>
                        </a:spcBef>
                      </a:pPr>
                      <a:r>
                        <a:rPr sz="1800" spc="-50" dirty="0">
                          <a:latin typeface="Arial"/>
                          <a:cs typeface="Arial"/>
                        </a:rPr>
                        <a:t>0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18859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992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7F7F7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2C6781">
                        <a:alpha val="3647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655"/>
                        </a:spcBef>
                      </a:pPr>
                      <a:r>
                        <a:rPr sz="1600" spc="-10" dirty="0">
                          <a:latin typeface="Trebuchet MS"/>
                          <a:cs typeface="Trebuchet MS"/>
                        </a:rPr>
                        <a:t>FUNDED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1600" dirty="0">
                          <a:latin typeface="Trebuchet MS"/>
                          <a:cs typeface="Trebuchet MS"/>
                        </a:rPr>
                        <a:t>Other</a:t>
                      </a:r>
                      <a:r>
                        <a:rPr sz="1600" spc="-5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dirty="0">
                          <a:latin typeface="Trebuchet MS"/>
                          <a:cs typeface="Trebuchet MS"/>
                        </a:rPr>
                        <a:t>funding</a:t>
                      </a:r>
                      <a:r>
                        <a:rPr sz="160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10" dirty="0">
                          <a:latin typeface="Trebuchet MS"/>
                          <a:cs typeface="Trebuchet MS"/>
                        </a:rPr>
                        <a:t>source(s)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83185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7F7F7F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85"/>
                        </a:spcBef>
                      </a:pPr>
                      <a:r>
                        <a:rPr sz="1800" spc="-50" dirty="0">
                          <a:latin typeface="Arial"/>
                          <a:cs typeface="Arial"/>
                        </a:rPr>
                        <a:t>1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18859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85"/>
                        </a:spcBef>
                      </a:pPr>
                      <a:r>
                        <a:rPr sz="1800" spc="-50" dirty="0">
                          <a:latin typeface="Arial"/>
                          <a:cs typeface="Arial"/>
                        </a:rPr>
                        <a:t>0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18859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85"/>
                        </a:spcBef>
                      </a:pPr>
                      <a:r>
                        <a:rPr sz="1800" spc="-50" dirty="0">
                          <a:latin typeface="Arial"/>
                          <a:cs typeface="Arial"/>
                        </a:rPr>
                        <a:t>0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18859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85"/>
                        </a:spcBef>
                      </a:pPr>
                      <a:r>
                        <a:rPr sz="1800" spc="-50" dirty="0">
                          <a:latin typeface="Arial"/>
                          <a:cs typeface="Arial"/>
                        </a:rPr>
                        <a:t>0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18859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85"/>
                        </a:spcBef>
                      </a:pPr>
                      <a:r>
                        <a:rPr sz="1800" spc="-50" dirty="0">
                          <a:latin typeface="Arial"/>
                          <a:cs typeface="Arial"/>
                        </a:rPr>
                        <a:t>0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18859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992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7F7F7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2C6781">
                        <a:alpha val="3647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655"/>
                        </a:spcBef>
                      </a:pPr>
                      <a:r>
                        <a:rPr sz="1600" spc="-10" dirty="0">
                          <a:latin typeface="Trebuchet MS"/>
                          <a:cs typeface="Trebuchet MS"/>
                        </a:rPr>
                        <a:t>OUTYEARS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1600" dirty="0">
                          <a:latin typeface="Trebuchet MS"/>
                          <a:cs typeface="Trebuchet MS"/>
                        </a:rPr>
                        <a:t>of</a:t>
                      </a:r>
                      <a:r>
                        <a:rPr sz="1600" spc="-4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10" dirty="0">
                          <a:latin typeface="Trebuchet MS"/>
                          <a:cs typeface="Trebuchet MS"/>
                        </a:rPr>
                        <a:t>10-</a:t>
                      </a:r>
                      <a:r>
                        <a:rPr sz="1600" spc="-25" dirty="0">
                          <a:latin typeface="Trebuchet MS"/>
                          <a:cs typeface="Trebuchet MS"/>
                        </a:rPr>
                        <a:t>Year</a:t>
                      </a:r>
                      <a:r>
                        <a:rPr sz="1600" spc="-4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20" dirty="0">
                          <a:latin typeface="Trebuchet MS"/>
                          <a:cs typeface="Trebuchet MS"/>
                        </a:rPr>
                        <a:t>Plan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83185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85"/>
                        </a:spcBef>
                      </a:pPr>
                      <a:r>
                        <a:rPr sz="1800" spc="-50" dirty="0">
                          <a:latin typeface="Arial"/>
                          <a:cs typeface="Arial"/>
                        </a:rPr>
                        <a:t>2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18859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85"/>
                        </a:spcBef>
                      </a:pPr>
                      <a:r>
                        <a:rPr sz="1800" spc="-50" dirty="0">
                          <a:latin typeface="Arial"/>
                          <a:cs typeface="Arial"/>
                        </a:rPr>
                        <a:t>0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18859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85"/>
                        </a:spcBef>
                      </a:pPr>
                      <a:r>
                        <a:rPr sz="1800" spc="-50" dirty="0">
                          <a:latin typeface="Arial"/>
                          <a:cs typeface="Arial"/>
                        </a:rPr>
                        <a:t>0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18859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85"/>
                        </a:spcBef>
                      </a:pPr>
                      <a:r>
                        <a:rPr sz="1800" spc="-50" dirty="0">
                          <a:latin typeface="Arial"/>
                          <a:cs typeface="Arial"/>
                        </a:rPr>
                        <a:t>0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18859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85"/>
                        </a:spcBef>
                      </a:pPr>
                      <a:r>
                        <a:rPr sz="1800" spc="-50" dirty="0">
                          <a:latin typeface="Arial"/>
                          <a:cs typeface="Arial"/>
                        </a:rPr>
                        <a:t>2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18859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944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7F7F7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2C6781">
                        <a:alpha val="3647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655"/>
                        </a:spcBef>
                      </a:pPr>
                      <a:r>
                        <a:rPr sz="1600" spc="-10" dirty="0">
                          <a:latin typeface="Trebuchet MS"/>
                          <a:cs typeface="Trebuchet MS"/>
                        </a:rPr>
                        <a:t>UNFUNDED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83185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65"/>
                        </a:spcBef>
                      </a:pPr>
                      <a:r>
                        <a:rPr sz="1800" spc="-25" dirty="0">
                          <a:latin typeface="Arial"/>
                          <a:cs typeface="Arial"/>
                        </a:rPr>
                        <a:t>17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17335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65"/>
                        </a:spcBef>
                      </a:pPr>
                      <a:r>
                        <a:rPr sz="1800" spc="-50" dirty="0">
                          <a:latin typeface="Arial"/>
                          <a:cs typeface="Arial"/>
                        </a:rPr>
                        <a:t>0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17335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65"/>
                        </a:spcBef>
                      </a:pPr>
                      <a:r>
                        <a:rPr sz="1800" spc="-50" dirty="0">
                          <a:latin typeface="Arial"/>
                          <a:cs typeface="Arial"/>
                        </a:rPr>
                        <a:t>0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17335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65"/>
                        </a:spcBef>
                      </a:pPr>
                      <a:r>
                        <a:rPr sz="1800" spc="-50" dirty="0">
                          <a:latin typeface="Arial"/>
                          <a:cs typeface="Arial"/>
                        </a:rPr>
                        <a:t>0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17335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65"/>
                        </a:spcBef>
                      </a:pPr>
                      <a:r>
                        <a:rPr sz="1800" spc="-50" dirty="0">
                          <a:latin typeface="Arial"/>
                          <a:cs typeface="Arial"/>
                        </a:rPr>
                        <a:t>2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17335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1334">
                <a:tc gridSpan="2">
                  <a:txBody>
                    <a:bodyPr/>
                    <a:lstStyle/>
                    <a:p>
                      <a:pPr marL="1422400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TPR</a:t>
                      </a:r>
                      <a:r>
                        <a:rPr sz="2000" b="1" spc="-5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Priority</a:t>
                      </a:r>
                      <a:r>
                        <a:rPr sz="2000" b="1" spc="-4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2000" b="1" spc="-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Projects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9842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2C678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00"/>
                        </a:spcBef>
                      </a:pPr>
                      <a:r>
                        <a:rPr sz="1800" b="1" spc="-25" dirty="0">
                          <a:latin typeface="Arial"/>
                          <a:cs typeface="Arial"/>
                        </a:rPr>
                        <a:t>22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11430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2C6781">
                        <a:alpha val="3647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00"/>
                        </a:spcBef>
                      </a:pPr>
                      <a:r>
                        <a:rPr sz="1800" b="1" spc="-50" dirty="0">
                          <a:latin typeface="Arial"/>
                          <a:cs typeface="Arial"/>
                        </a:rPr>
                        <a:t>0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11430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2C6781">
                        <a:alpha val="3647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00"/>
                        </a:spcBef>
                      </a:pPr>
                      <a:r>
                        <a:rPr sz="1800" b="1" spc="-50" dirty="0">
                          <a:latin typeface="Arial"/>
                          <a:cs typeface="Arial"/>
                        </a:rPr>
                        <a:t>0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11430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2C6781">
                        <a:alpha val="3647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00"/>
                        </a:spcBef>
                      </a:pPr>
                      <a:r>
                        <a:rPr sz="1800" b="1" spc="-50" dirty="0">
                          <a:latin typeface="Arial"/>
                          <a:cs typeface="Arial"/>
                        </a:rPr>
                        <a:t>0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11430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2C6781">
                        <a:alpha val="3647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00"/>
                        </a:spcBef>
                      </a:pPr>
                      <a:r>
                        <a:rPr sz="1800" b="1" spc="-50" dirty="0">
                          <a:latin typeface="Arial"/>
                          <a:cs typeface="Arial"/>
                        </a:rPr>
                        <a:t>4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11430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2C6781">
                        <a:alpha val="3647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8924" y="-71049"/>
            <a:ext cx="11778298" cy="863858"/>
          </a:xfrm>
          <a:prstGeom prst="rect">
            <a:avLst/>
          </a:prstGeom>
        </p:spPr>
        <p:txBody>
          <a:bodyPr vert="horz" wrap="square" lIns="0" tIns="367823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/>
              <a:t>Upper</a:t>
            </a:r>
            <a:r>
              <a:rPr spc="-120" dirty="0"/>
              <a:t> </a:t>
            </a:r>
            <a:r>
              <a:rPr dirty="0"/>
              <a:t>Front</a:t>
            </a:r>
            <a:r>
              <a:rPr spc="-120" dirty="0"/>
              <a:t> </a:t>
            </a:r>
            <a:r>
              <a:rPr dirty="0"/>
              <a:t>Range</a:t>
            </a:r>
            <a:r>
              <a:rPr spc="-165" dirty="0"/>
              <a:t> </a:t>
            </a:r>
            <a:r>
              <a:rPr dirty="0"/>
              <a:t>TPR</a:t>
            </a:r>
            <a:r>
              <a:rPr spc="-120" dirty="0"/>
              <a:t> </a:t>
            </a:r>
            <a:r>
              <a:rPr spc="-20" dirty="0"/>
              <a:t>Project</a:t>
            </a:r>
            <a:r>
              <a:rPr spc="-165" dirty="0"/>
              <a:t> </a:t>
            </a:r>
            <a:r>
              <a:rPr spc="-60" dirty="0"/>
              <a:t>Types</a:t>
            </a:r>
            <a:r>
              <a:rPr spc="-120" dirty="0"/>
              <a:t> </a:t>
            </a:r>
            <a:r>
              <a:rPr spc="-10" dirty="0"/>
              <a:t>(cont.)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11237792" y="6437204"/>
            <a:ext cx="334994" cy="187872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3825">
              <a:spcBef>
                <a:spcPts val="25"/>
              </a:spcBef>
            </a:pPr>
            <a:fld id="{81D60167-4931-47E6-BA6A-407CBD079E47}" type="slidenum">
              <a:rPr kern="0" spc="-25" dirty="0"/>
              <a:pPr marL="123825">
                <a:spcBef>
                  <a:spcPts val="25"/>
                </a:spcBef>
              </a:pPr>
              <a:t>43</a:t>
            </a:fld>
            <a:endParaRPr kern="0" spc="-25" dirty="0"/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498087" y="1344388"/>
          <a:ext cx="11400790" cy="497204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7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87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07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398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398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398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398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69925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7F7F7F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14"/>
                        </a:spcBef>
                      </a:pPr>
                      <a:r>
                        <a:rPr sz="1600" b="1" spc="-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Highway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205104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2C67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14"/>
                        </a:spcBef>
                      </a:pPr>
                      <a:r>
                        <a:rPr sz="1600" b="1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Rural</a:t>
                      </a:r>
                      <a:r>
                        <a:rPr sz="1600" b="1" spc="-1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b="1" spc="-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Paving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205104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2C67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14"/>
                        </a:spcBef>
                      </a:pPr>
                      <a:r>
                        <a:rPr sz="1600" b="1" spc="-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Transit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205104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2C67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14"/>
                        </a:spcBef>
                      </a:pPr>
                      <a:r>
                        <a:rPr sz="1600" b="1" spc="-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Study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205104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2C6781"/>
                    </a:solidFill>
                  </a:tcPr>
                </a:tc>
                <a:tc>
                  <a:txBody>
                    <a:bodyPr/>
                    <a:lstStyle/>
                    <a:p>
                      <a:pPr marL="227329" marR="95885" indent="-125730">
                        <a:lnSpc>
                          <a:spcPct val="100000"/>
                        </a:lnSpc>
                        <a:spcBef>
                          <a:spcPts val="655"/>
                        </a:spcBef>
                      </a:pPr>
                      <a:r>
                        <a:rPr sz="1600" b="1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With</a:t>
                      </a:r>
                      <a:r>
                        <a:rPr sz="1600" b="1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b="1" spc="-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Bike/Ped Component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83185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7F7F7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2C67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7F7F7F"/>
                      </a:solidFill>
                      <a:prstDash val="solid"/>
                    </a:lnT>
                    <a:solidFill>
                      <a:srgbClr val="2C6781">
                        <a:alpha val="3647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ts val="1885"/>
                        </a:lnSpc>
                        <a:spcBef>
                          <a:spcPts val="655"/>
                        </a:spcBef>
                      </a:pPr>
                      <a:r>
                        <a:rPr sz="1600" spc="-10" dirty="0">
                          <a:latin typeface="Trebuchet MS"/>
                          <a:cs typeface="Trebuchet MS"/>
                        </a:rPr>
                        <a:t>FUNDED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8318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7F7F7F"/>
                      </a:solidFill>
                      <a:prstDash val="solid"/>
                    </a:lnT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85"/>
                        </a:spcBef>
                      </a:pPr>
                      <a:r>
                        <a:rPr sz="1800" spc="-50" dirty="0">
                          <a:latin typeface="Arial"/>
                          <a:cs typeface="Arial"/>
                        </a:rPr>
                        <a:t>6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18859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85"/>
                        </a:spcBef>
                      </a:pPr>
                      <a:r>
                        <a:rPr sz="1800" spc="-50" dirty="0">
                          <a:latin typeface="Arial"/>
                          <a:cs typeface="Arial"/>
                        </a:rPr>
                        <a:t>3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18859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85"/>
                        </a:spcBef>
                      </a:pPr>
                      <a:r>
                        <a:rPr sz="1800" spc="-50" dirty="0">
                          <a:latin typeface="Arial"/>
                          <a:cs typeface="Arial"/>
                        </a:rPr>
                        <a:t>5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18859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85"/>
                        </a:spcBef>
                      </a:pPr>
                      <a:r>
                        <a:rPr sz="1800" spc="-50" dirty="0">
                          <a:latin typeface="Arial"/>
                          <a:cs typeface="Arial"/>
                        </a:rPr>
                        <a:t>0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18859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85"/>
                        </a:spcBef>
                      </a:pPr>
                      <a:r>
                        <a:rPr sz="1800" spc="-50" dirty="0">
                          <a:latin typeface="Arial"/>
                          <a:cs typeface="Arial"/>
                        </a:rPr>
                        <a:t>0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18859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46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solidFill>
                      <a:srgbClr val="2C6781">
                        <a:alpha val="3647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ts val="1855"/>
                        </a:lnSpc>
                      </a:pPr>
                      <a:r>
                        <a:rPr sz="1600" dirty="0">
                          <a:latin typeface="Trebuchet MS"/>
                          <a:cs typeface="Trebuchet MS"/>
                        </a:rPr>
                        <a:t>in</a:t>
                      </a:r>
                      <a:r>
                        <a:rPr sz="1600" spc="-5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10" dirty="0">
                          <a:latin typeface="Trebuchet MS"/>
                          <a:cs typeface="Trebuchet MS"/>
                        </a:rPr>
                        <a:t>10-</a:t>
                      </a:r>
                      <a:r>
                        <a:rPr sz="1600" spc="-25" dirty="0">
                          <a:latin typeface="Trebuchet MS"/>
                          <a:cs typeface="Trebuchet MS"/>
                        </a:rPr>
                        <a:t>Year</a:t>
                      </a:r>
                      <a:r>
                        <a:rPr sz="160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20" dirty="0">
                          <a:latin typeface="Trebuchet MS"/>
                          <a:cs typeface="Trebuchet MS"/>
                        </a:rPr>
                        <a:t>Plan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8859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8859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8859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8859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8859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9925">
                <a:tc rowSpan="2">
                  <a:txBody>
                    <a:bodyPr/>
                    <a:lstStyle/>
                    <a:p>
                      <a:pPr marL="315595" marR="170180" indent="-92710">
                        <a:lnSpc>
                          <a:spcPct val="100000"/>
                        </a:lnSpc>
                        <a:spcBef>
                          <a:spcPts val="860"/>
                        </a:spcBef>
                      </a:pPr>
                      <a:r>
                        <a:rPr sz="2000" b="1" spc="-10" dirty="0">
                          <a:latin typeface="Trebuchet MS"/>
                          <a:cs typeface="Trebuchet MS"/>
                        </a:rPr>
                        <a:t>Database Projects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10922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solidFill>
                      <a:srgbClr val="2C6781">
                        <a:alpha val="3647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655"/>
                        </a:spcBef>
                      </a:pPr>
                      <a:r>
                        <a:rPr sz="1600" spc="-10" dirty="0">
                          <a:latin typeface="Trebuchet MS"/>
                          <a:cs typeface="Trebuchet MS"/>
                        </a:rPr>
                        <a:t>FUNDED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1600" dirty="0">
                          <a:latin typeface="Trebuchet MS"/>
                          <a:cs typeface="Trebuchet MS"/>
                        </a:rPr>
                        <a:t>Other</a:t>
                      </a:r>
                      <a:r>
                        <a:rPr sz="1600" spc="-5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dirty="0">
                          <a:latin typeface="Trebuchet MS"/>
                          <a:cs typeface="Trebuchet MS"/>
                        </a:rPr>
                        <a:t>funding</a:t>
                      </a:r>
                      <a:r>
                        <a:rPr sz="160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10" dirty="0">
                          <a:latin typeface="Trebuchet MS"/>
                          <a:cs typeface="Trebuchet MS"/>
                        </a:rPr>
                        <a:t>source(s)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8318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85"/>
                        </a:spcBef>
                      </a:pPr>
                      <a:r>
                        <a:rPr sz="1800" spc="-50" dirty="0">
                          <a:latin typeface="Arial"/>
                          <a:cs typeface="Arial"/>
                        </a:rPr>
                        <a:t>4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18859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85"/>
                        </a:spcBef>
                      </a:pPr>
                      <a:r>
                        <a:rPr sz="1800" spc="-50" dirty="0">
                          <a:latin typeface="Arial"/>
                          <a:cs typeface="Arial"/>
                        </a:rPr>
                        <a:t>0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18859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85"/>
                        </a:spcBef>
                      </a:pPr>
                      <a:r>
                        <a:rPr sz="1800" spc="-50" dirty="0">
                          <a:latin typeface="Arial"/>
                          <a:cs typeface="Arial"/>
                        </a:rPr>
                        <a:t>6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18859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85"/>
                        </a:spcBef>
                      </a:pPr>
                      <a:r>
                        <a:rPr sz="1800" spc="-50" dirty="0">
                          <a:latin typeface="Arial"/>
                          <a:cs typeface="Arial"/>
                        </a:rPr>
                        <a:t>1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18859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85"/>
                        </a:spcBef>
                      </a:pPr>
                      <a:r>
                        <a:rPr sz="1800" spc="-50" dirty="0">
                          <a:latin typeface="Arial"/>
                          <a:cs typeface="Arial"/>
                        </a:rPr>
                        <a:t>0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18859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0922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solidFill>
                      <a:srgbClr val="2C6781">
                        <a:alpha val="3647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85"/>
                        </a:spcBef>
                      </a:pPr>
                      <a:r>
                        <a:rPr sz="1800" spc="-50" dirty="0">
                          <a:latin typeface="Arial"/>
                          <a:cs typeface="Arial"/>
                        </a:rPr>
                        <a:t>3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18859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85"/>
                        </a:spcBef>
                      </a:pPr>
                      <a:r>
                        <a:rPr sz="1800" spc="-50" dirty="0">
                          <a:latin typeface="Arial"/>
                          <a:cs typeface="Arial"/>
                        </a:rPr>
                        <a:t>1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18859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85"/>
                        </a:spcBef>
                      </a:pPr>
                      <a:r>
                        <a:rPr sz="1800" spc="-50" dirty="0">
                          <a:latin typeface="Arial"/>
                          <a:cs typeface="Arial"/>
                        </a:rPr>
                        <a:t>0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18859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85"/>
                        </a:spcBef>
                      </a:pPr>
                      <a:r>
                        <a:rPr sz="1800" spc="-50" dirty="0">
                          <a:latin typeface="Arial"/>
                          <a:cs typeface="Arial"/>
                        </a:rPr>
                        <a:t>0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18859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85"/>
                        </a:spcBef>
                      </a:pPr>
                      <a:r>
                        <a:rPr sz="1800" spc="-50" dirty="0">
                          <a:latin typeface="Arial"/>
                          <a:cs typeface="Arial"/>
                        </a:rPr>
                        <a:t>0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18859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8965">
                <a:tc>
                  <a:txBody>
                    <a:bodyPr/>
                    <a:lstStyle/>
                    <a:p>
                      <a:pPr marL="206375">
                        <a:lnSpc>
                          <a:spcPts val="2315"/>
                        </a:lnSpc>
                      </a:pPr>
                      <a:r>
                        <a:rPr sz="2000" b="1" spc="-20" dirty="0">
                          <a:latin typeface="Trebuchet MS"/>
                          <a:cs typeface="Trebuchet MS"/>
                        </a:rPr>
                        <a:t>(non-</a:t>
                      </a:r>
                      <a:r>
                        <a:rPr sz="2000" b="1" spc="-25" dirty="0">
                          <a:latin typeface="Trebuchet MS"/>
                          <a:cs typeface="Trebuchet MS"/>
                        </a:rPr>
                        <a:t>TPR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  <a:p>
                      <a:pPr marL="398145">
                        <a:lnSpc>
                          <a:spcPts val="2380"/>
                        </a:lnSpc>
                      </a:pPr>
                      <a:r>
                        <a:rPr sz="2000" b="1" spc="-10" dirty="0">
                          <a:latin typeface="Trebuchet MS"/>
                          <a:cs typeface="Trebuchet MS"/>
                        </a:rPr>
                        <a:t>Priority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solidFill>
                      <a:srgbClr val="2C6781">
                        <a:alpha val="3647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600" spc="-10" dirty="0">
                          <a:latin typeface="Trebuchet MS"/>
                          <a:cs typeface="Trebuchet MS"/>
                        </a:rPr>
                        <a:t>OUTYEARS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1600" dirty="0">
                          <a:latin typeface="Trebuchet MS"/>
                          <a:cs typeface="Trebuchet MS"/>
                        </a:rPr>
                        <a:t>of</a:t>
                      </a:r>
                      <a:r>
                        <a:rPr sz="1600" spc="-4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10" dirty="0">
                          <a:latin typeface="Trebuchet MS"/>
                          <a:cs typeface="Trebuchet MS"/>
                        </a:rPr>
                        <a:t>10-</a:t>
                      </a:r>
                      <a:r>
                        <a:rPr sz="1600" spc="-25" dirty="0">
                          <a:latin typeface="Trebuchet MS"/>
                          <a:cs typeface="Trebuchet MS"/>
                        </a:rPr>
                        <a:t>Year</a:t>
                      </a:r>
                      <a:r>
                        <a:rPr sz="1600" spc="-4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20" dirty="0">
                          <a:latin typeface="Trebuchet MS"/>
                          <a:cs typeface="Trebuchet MS"/>
                        </a:rPr>
                        <a:t>Plan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2159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8859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8859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8859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8859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8859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marL="222250">
                        <a:lnSpc>
                          <a:spcPts val="2320"/>
                        </a:lnSpc>
                      </a:pPr>
                      <a:r>
                        <a:rPr sz="2000" b="1" spc="-10" dirty="0">
                          <a:latin typeface="Trebuchet MS"/>
                          <a:cs typeface="Trebuchet MS"/>
                        </a:rPr>
                        <a:t>Projects)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solidFill>
                      <a:srgbClr val="2C6781">
                        <a:alpha val="3647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46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2C6781">
                        <a:alpha val="3647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445"/>
                        </a:spcBef>
                      </a:pPr>
                      <a:r>
                        <a:rPr sz="1600" spc="-10" dirty="0">
                          <a:latin typeface="Trebuchet MS"/>
                          <a:cs typeface="Trebuchet MS"/>
                        </a:rPr>
                        <a:t>UNFUNDED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5651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spc="-25" dirty="0">
                          <a:latin typeface="Arial"/>
                          <a:cs typeface="Arial"/>
                        </a:rPr>
                        <a:t>93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spc="-50" dirty="0">
                          <a:latin typeface="Arial"/>
                          <a:cs typeface="Arial"/>
                        </a:rPr>
                        <a:t>0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spc="-50" dirty="0">
                          <a:latin typeface="Arial"/>
                          <a:cs typeface="Arial"/>
                        </a:rPr>
                        <a:t>8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spc="-50" dirty="0">
                          <a:latin typeface="Arial"/>
                          <a:cs typeface="Arial"/>
                        </a:rPr>
                        <a:t>2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spc="-25" dirty="0">
                          <a:latin typeface="Arial"/>
                          <a:cs typeface="Arial"/>
                        </a:rPr>
                        <a:t>15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21334">
                <a:tc gridSpan="2">
                  <a:txBody>
                    <a:bodyPr/>
                    <a:lstStyle/>
                    <a:p>
                      <a:pPr marL="1945005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Database</a:t>
                      </a:r>
                      <a:r>
                        <a:rPr sz="2000" b="1" spc="-4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2000" b="1" spc="-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Projects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98425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2C678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00"/>
                        </a:spcBef>
                      </a:pPr>
                      <a:r>
                        <a:rPr sz="1800" spc="-25" dirty="0">
                          <a:latin typeface="Arial"/>
                          <a:cs typeface="Arial"/>
                        </a:rPr>
                        <a:t>106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11430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7F7F7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2C6781">
                        <a:alpha val="3647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00"/>
                        </a:spcBef>
                      </a:pPr>
                      <a:r>
                        <a:rPr sz="1800" spc="-50" dirty="0">
                          <a:latin typeface="Arial"/>
                          <a:cs typeface="Arial"/>
                        </a:rPr>
                        <a:t>4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114300" marB="0">
                    <a:lnL w="9525">
                      <a:solidFill>
                        <a:srgbClr val="7F7F7F"/>
                      </a:solidFill>
                      <a:prstDash val="solid"/>
                    </a:lnL>
                    <a:lnR w="9525">
                      <a:solidFill>
                        <a:srgbClr val="7F7F7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2C6781">
                        <a:alpha val="3647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00"/>
                        </a:spcBef>
                      </a:pPr>
                      <a:r>
                        <a:rPr sz="1800" spc="-25" dirty="0">
                          <a:latin typeface="Arial"/>
                          <a:cs typeface="Arial"/>
                        </a:rPr>
                        <a:t>19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114300" marB="0">
                    <a:lnL w="9525">
                      <a:solidFill>
                        <a:srgbClr val="7F7F7F"/>
                      </a:solidFill>
                      <a:prstDash val="solid"/>
                    </a:lnL>
                    <a:lnR w="9525">
                      <a:solidFill>
                        <a:srgbClr val="7F7F7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2C6781">
                        <a:alpha val="3647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00"/>
                        </a:spcBef>
                      </a:pPr>
                      <a:r>
                        <a:rPr sz="1800" spc="-50" dirty="0">
                          <a:latin typeface="Arial"/>
                          <a:cs typeface="Arial"/>
                        </a:rPr>
                        <a:t>3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114300" marB="0">
                    <a:lnL w="9525">
                      <a:solidFill>
                        <a:srgbClr val="7F7F7F"/>
                      </a:solidFill>
                      <a:prstDash val="solid"/>
                    </a:lnL>
                    <a:lnR w="9525">
                      <a:solidFill>
                        <a:srgbClr val="7F7F7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2C6781">
                        <a:alpha val="3647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00"/>
                        </a:spcBef>
                      </a:pPr>
                      <a:r>
                        <a:rPr sz="1800" spc="-25" dirty="0">
                          <a:latin typeface="Arial"/>
                          <a:cs typeface="Arial"/>
                        </a:rPr>
                        <a:t>15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114300" marB="0">
                    <a:lnL w="9525">
                      <a:solidFill>
                        <a:srgbClr val="7F7F7F"/>
                      </a:solidFill>
                      <a:prstDash val="solid"/>
                    </a:lnL>
                    <a:lnR w="9525">
                      <a:solidFill>
                        <a:srgbClr val="7F7F7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2C6781">
                        <a:alpha val="3647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21334">
                <a:tc gridSpan="2">
                  <a:txBody>
                    <a:bodyPr/>
                    <a:lstStyle/>
                    <a:p>
                      <a:pPr marL="2707005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All</a:t>
                      </a:r>
                      <a:r>
                        <a:rPr sz="2000" b="1" spc="-2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2000" b="1" spc="-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Projects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9842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7F7F7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3E3E3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00"/>
                        </a:spcBef>
                      </a:pPr>
                      <a:r>
                        <a:rPr sz="1800" b="1" spc="-25" dirty="0">
                          <a:latin typeface="Arial"/>
                          <a:cs typeface="Arial"/>
                        </a:rPr>
                        <a:t>128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114300" marB="0">
                    <a:lnL w="9525">
                      <a:solidFill>
                        <a:srgbClr val="7F7F7F"/>
                      </a:solidFill>
                      <a:prstDash val="solid"/>
                    </a:lnL>
                    <a:lnR w="9525">
                      <a:solidFill>
                        <a:srgbClr val="7F7F7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2C6781">
                        <a:alpha val="3647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00"/>
                        </a:spcBef>
                      </a:pPr>
                      <a:r>
                        <a:rPr sz="1800" b="1" spc="-50" dirty="0">
                          <a:latin typeface="Arial"/>
                          <a:cs typeface="Arial"/>
                        </a:rPr>
                        <a:t>4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114300" marB="0">
                    <a:lnL w="9525">
                      <a:solidFill>
                        <a:srgbClr val="7F7F7F"/>
                      </a:solidFill>
                      <a:prstDash val="solid"/>
                    </a:lnL>
                    <a:lnR w="9525">
                      <a:solidFill>
                        <a:srgbClr val="7F7F7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2C6781">
                        <a:alpha val="3647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00"/>
                        </a:spcBef>
                      </a:pPr>
                      <a:r>
                        <a:rPr sz="1800" b="1" spc="-25" dirty="0">
                          <a:latin typeface="Arial"/>
                          <a:cs typeface="Arial"/>
                        </a:rPr>
                        <a:t>19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114300" marB="0">
                    <a:lnL w="9525">
                      <a:solidFill>
                        <a:srgbClr val="7F7F7F"/>
                      </a:solidFill>
                      <a:prstDash val="solid"/>
                    </a:lnL>
                    <a:lnR w="9525">
                      <a:solidFill>
                        <a:srgbClr val="7F7F7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2C6781">
                        <a:alpha val="3647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00"/>
                        </a:spcBef>
                      </a:pPr>
                      <a:r>
                        <a:rPr sz="1800" b="1" spc="-50" dirty="0">
                          <a:latin typeface="Arial"/>
                          <a:cs typeface="Arial"/>
                        </a:rPr>
                        <a:t>3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114300" marB="0">
                    <a:lnL w="9525">
                      <a:solidFill>
                        <a:srgbClr val="7F7F7F"/>
                      </a:solidFill>
                      <a:prstDash val="solid"/>
                    </a:lnL>
                    <a:lnR w="9525">
                      <a:solidFill>
                        <a:srgbClr val="7F7F7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2C6781">
                        <a:alpha val="3647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00"/>
                        </a:spcBef>
                      </a:pPr>
                      <a:r>
                        <a:rPr sz="1800" b="1" spc="-25" dirty="0">
                          <a:latin typeface="Arial"/>
                          <a:cs typeface="Arial"/>
                        </a:rPr>
                        <a:t>19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114300" marB="0">
                    <a:lnL w="9525">
                      <a:solidFill>
                        <a:srgbClr val="7F7F7F"/>
                      </a:solidFill>
                      <a:prstDash val="solid"/>
                    </a:lnL>
                    <a:lnR w="9525">
                      <a:solidFill>
                        <a:srgbClr val="7F7F7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2C6781">
                        <a:alpha val="3647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8924" y="-71049"/>
            <a:ext cx="11778298" cy="863858"/>
          </a:xfrm>
          <a:prstGeom prst="rect">
            <a:avLst/>
          </a:prstGeom>
        </p:spPr>
        <p:txBody>
          <a:bodyPr vert="horz" wrap="square" lIns="0" tIns="367823" rIns="0" bIns="0" rtlCol="0">
            <a:spAutoFit/>
          </a:bodyPr>
          <a:lstStyle/>
          <a:p>
            <a:pPr marL="5248910">
              <a:spcBef>
                <a:spcPts val="100"/>
              </a:spcBef>
            </a:pPr>
            <a:r>
              <a:rPr spc="-10" dirty="0"/>
              <a:t>Project</a:t>
            </a:r>
            <a:r>
              <a:rPr spc="-220" dirty="0"/>
              <a:t> </a:t>
            </a:r>
            <a:r>
              <a:rPr spc="-10" dirty="0"/>
              <a:t>Updates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11237792" y="6437204"/>
            <a:ext cx="334994" cy="187872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3825">
              <a:spcBef>
                <a:spcPts val="25"/>
              </a:spcBef>
            </a:pPr>
            <a:fld id="{81D60167-4931-47E6-BA6A-407CBD079E47}" type="slidenum">
              <a:rPr kern="0" spc="-25" dirty="0"/>
              <a:pPr marL="123825">
                <a:spcBef>
                  <a:spcPts val="25"/>
                </a:spcBef>
              </a:pPr>
              <a:t>44</a:t>
            </a:fld>
            <a:endParaRPr kern="0" spc="-25" dirty="0"/>
          </a:p>
        </p:txBody>
      </p:sp>
      <p:sp>
        <p:nvSpPr>
          <p:cNvPr id="3" name="object 3"/>
          <p:cNvSpPr txBox="1"/>
          <p:nvPr/>
        </p:nvSpPr>
        <p:spPr>
          <a:xfrm>
            <a:off x="744826" y="1731658"/>
            <a:ext cx="9989185" cy="1488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z="24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Region</a:t>
            </a:r>
            <a:r>
              <a:rPr sz="2400" b="1" kern="0" spc="-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4</a:t>
            </a:r>
            <a:r>
              <a:rPr sz="2400" b="1" kern="0" spc="-2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staff</a:t>
            </a:r>
            <a:r>
              <a:rPr sz="2400" b="1" kern="0" spc="-2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and</a:t>
            </a:r>
            <a:r>
              <a:rPr sz="2400" b="1" kern="0" spc="-6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b="1" kern="0" spc="-5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Transit</a:t>
            </a:r>
            <a:r>
              <a:rPr sz="2400" b="1" kern="0" spc="-1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Agencies</a:t>
            </a:r>
            <a:r>
              <a:rPr sz="2400" b="1" kern="0" spc="-2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reviewed</a:t>
            </a:r>
            <a:r>
              <a:rPr sz="2400" b="1" kern="0" spc="-2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all</a:t>
            </a:r>
            <a:r>
              <a:rPr sz="2400" b="1" kern="0" spc="-1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projects</a:t>
            </a:r>
            <a:r>
              <a:rPr sz="2400" b="1" kern="0" spc="-2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in</a:t>
            </a:r>
            <a:r>
              <a:rPr sz="2400" b="1" kern="0" spc="-2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the</a:t>
            </a:r>
            <a:r>
              <a:rPr sz="2400" b="1" kern="0" spc="6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b="1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Upper </a:t>
            </a:r>
            <a:r>
              <a:rPr sz="24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Front</a:t>
            </a:r>
            <a:r>
              <a:rPr sz="2400" b="1" kern="0" spc="-4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Range</a:t>
            </a:r>
            <a:r>
              <a:rPr sz="2400" b="1" kern="0" spc="-8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TPR</a:t>
            </a:r>
            <a:r>
              <a:rPr sz="2400" b="1" kern="0" spc="-4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and</a:t>
            </a:r>
            <a:r>
              <a:rPr sz="2400" b="1"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provided</a:t>
            </a:r>
            <a:r>
              <a:rPr sz="2400" b="1" kern="0" spc="-4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updated</a:t>
            </a:r>
            <a:r>
              <a:rPr sz="2400" b="1"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status,</a:t>
            </a:r>
            <a:r>
              <a:rPr sz="2400" b="1" kern="0" spc="-4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cost,</a:t>
            </a:r>
            <a:r>
              <a:rPr sz="2400" b="1"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and</a:t>
            </a:r>
            <a:r>
              <a:rPr sz="2400" b="1" kern="0" spc="-4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b="1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project </a:t>
            </a:r>
            <a:r>
              <a:rPr sz="24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description</a:t>
            </a:r>
            <a:r>
              <a:rPr sz="2400" b="1" kern="0" spc="-5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(including</a:t>
            </a:r>
            <a:r>
              <a:rPr sz="2400" b="1" kern="0" spc="-4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identification</a:t>
            </a:r>
            <a:r>
              <a:rPr sz="2400" b="1" kern="0" spc="-4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of</a:t>
            </a:r>
            <a:r>
              <a:rPr sz="2400" b="1" kern="0" spc="-4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opportunities</a:t>
            </a:r>
            <a:r>
              <a:rPr sz="2400" b="1" kern="0" spc="-4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to</a:t>
            </a:r>
            <a:r>
              <a:rPr sz="2400" b="1" kern="0" spc="-4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add</a:t>
            </a:r>
            <a:r>
              <a:rPr sz="2400" b="1" kern="0" spc="-5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b="1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bicycle, </a:t>
            </a:r>
            <a:r>
              <a:rPr sz="24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pedestrian,</a:t>
            </a:r>
            <a:r>
              <a:rPr sz="2400" b="1" kern="0" spc="-5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transit,</a:t>
            </a:r>
            <a:r>
              <a:rPr sz="2400" b="1" kern="0" spc="-5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and</a:t>
            </a:r>
            <a:r>
              <a:rPr sz="2400" b="1" kern="0" spc="-5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safety</a:t>
            </a:r>
            <a:r>
              <a:rPr sz="2400" b="1" kern="0" spc="-5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b="1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elements).</a:t>
            </a:r>
            <a:endParaRPr sz="24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8924" y="-71049"/>
            <a:ext cx="11778298" cy="863858"/>
          </a:xfrm>
          <a:prstGeom prst="rect">
            <a:avLst/>
          </a:prstGeom>
        </p:spPr>
        <p:txBody>
          <a:bodyPr vert="horz" wrap="square" lIns="0" tIns="367823" rIns="0" bIns="0" rtlCol="0">
            <a:spAutoFit/>
          </a:bodyPr>
          <a:lstStyle/>
          <a:p>
            <a:pPr marL="2507615">
              <a:spcBef>
                <a:spcPts val="100"/>
              </a:spcBef>
            </a:pPr>
            <a:r>
              <a:rPr dirty="0"/>
              <a:t>New</a:t>
            </a:r>
            <a:r>
              <a:rPr spc="-120" dirty="0"/>
              <a:t> </a:t>
            </a:r>
            <a:r>
              <a:rPr spc="-10" dirty="0"/>
              <a:t>Projects</a:t>
            </a:r>
            <a:r>
              <a:rPr spc="-120" dirty="0"/>
              <a:t> </a:t>
            </a:r>
            <a:r>
              <a:rPr dirty="0"/>
              <a:t>for</a:t>
            </a:r>
            <a:r>
              <a:rPr spc="-120" dirty="0"/>
              <a:t> </a:t>
            </a:r>
            <a:r>
              <a:rPr spc="-10" dirty="0"/>
              <a:t>Consideration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11237792" y="6437204"/>
            <a:ext cx="334994" cy="187872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3825">
              <a:spcBef>
                <a:spcPts val="25"/>
              </a:spcBef>
            </a:pPr>
            <a:fld id="{81D60167-4931-47E6-BA6A-407CBD079E47}" type="slidenum">
              <a:rPr kern="0" spc="-25" dirty="0"/>
              <a:pPr marL="123825">
                <a:spcBef>
                  <a:spcPts val="25"/>
                </a:spcBef>
              </a:pPr>
              <a:t>45</a:t>
            </a:fld>
            <a:endParaRPr kern="0" spc="-25" dirty="0"/>
          </a:p>
        </p:txBody>
      </p:sp>
      <p:sp>
        <p:nvSpPr>
          <p:cNvPr id="3" name="object 3"/>
          <p:cNvSpPr txBox="1"/>
          <p:nvPr/>
        </p:nvSpPr>
        <p:spPr>
          <a:xfrm>
            <a:off x="765175" y="1301054"/>
            <a:ext cx="8090534" cy="5154930"/>
          </a:xfrm>
          <a:prstGeom prst="rect">
            <a:avLst/>
          </a:prstGeom>
        </p:spPr>
        <p:txBody>
          <a:bodyPr vert="horz" wrap="square" lIns="0" tIns="152400" rIns="0" bIns="0" rtlCol="0">
            <a:spAutoFit/>
          </a:bodyPr>
          <a:lstStyle/>
          <a:p>
            <a:pPr marL="12700">
              <a:spcBef>
                <a:spcPts val="1200"/>
              </a:spcBef>
            </a:pPr>
            <a:r>
              <a:rPr sz="24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New</a:t>
            </a:r>
            <a:r>
              <a:rPr sz="2400" b="1" kern="0" spc="-6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projects</a:t>
            </a:r>
            <a:r>
              <a:rPr sz="2400" b="1" kern="0" spc="-6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for</a:t>
            </a:r>
            <a:r>
              <a:rPr sz="2400" b="1" kern="0" spc="-6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consideration</a:t>
            </a:r>
            <a:r>
              <a:rPr sz="2400" b="1" kern="0" spc="-6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(from</a:t>
            </a:r>
            <a:r>
              <a:rPr sz="2400" b="1" kern="0" spc="-6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4P</a:t>
            </a:r>
            <a:r>
              <a:rPr sz="2400" b="1" kern="0" spc="-10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b="1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Meetings):</a:t>
            </a:r>
            <a:endParaRPr sz="24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469265" indent="-396875">
              <a:spcBef>
                <a:spcPts val="1005"/>
              </a:spcBef>
              <a:buFont typeface="Arial"/>
              <a:buChar char="●"/>
              <a:tabLst>
                <a:tab pos="469265" algn="l"/>
              </a:tabLst>
            </a:pP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CO</a:t>
            </a:r>
            <a:r>
              <a:rPr sz="2200" kern="0" spc="-4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144</a:t>
            </a:r>
            <a:r>
              <a:rPr sz="2200" kern="0" spc="-4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Resurfacing</a:t>
            </a:r>
            <a:r>
              <a:rPr sz="2200" kern="0" spc="-4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I-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76</a:t>
            </a:r>
            <a:r>
              <a:rPr sz="2200" kern="0" spc="-4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to</a:t>
            </a:r>
            <a:r>
              <a:rPr sz="2200" kern="0" spc="-4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US</a:t>
            </a:r>
            <a:r>
              <a:rPr sz="2200" kern="0" spc="-4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spc="-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34</a:t>
            </a:r>
            <a:endParaRPr sz="22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469265" indent="-396875">
              <a:spcBef>
                <a:spcPts val="1000"/>
              </a:spcBef>
              <a:buFont typeface="Arial"/>
              <a:buChar char="●"/>
              <a:tabLst>
                <a:tab pos="469265" algn="l"/>
              </a:tabLst>
            </a:pP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CO</a:t>
            </a:r>
            <a:r>
              <a:rPr sz="2200" kern="0" spc="-6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52</a:t>
            </a:r>
            <a:r>
              <a:rPr sz="2200" kern="0" spc="-6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Resurfacing</a:t>
            </a:r>
            <a:r>
              <a:rPr sz="2200" kern="0" spc="-6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Improvements</a:t>
            </a:r>
            <a:endParaRPr sz="22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469265" indent="-396875">
              <a:spcBef>
                <a:spcPts val="1000"/>
              </a:spcBef>
              <a:buFont typeface="Arial"/>
              <a:buChar char="●"/>
              <a:tabLst>
                <a:tab pos="469265" algn="l"/>
              </a:tabLst>
            </a:pP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CO</a:t>
            </a:r>
            <a:r>
              <a:rPr sz="2200"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52</a:t>
            </a:r>
            <a:r>
              <a:rPr sz="2200"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Congestion</a:t>
            </a:r>
            <a:r>
              <a:rPr sz="2200" kern="0" spc="-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Mitigation</a:t>
            </a:r>
            <a:endParaRPr sz="22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469265" indent="-396875">
              <a:spcBef>
                <a:spcPts val="1000"/>
              </a:spcBef>
              <a:buFont typeface="Arial"/>
              <a:buChar char="●"/>
              <a:tabLst>
                <a:tab pos="469265" algn="l"/>
              </a:tabLst>
            </a:pPr>
            <a:r>
              <a:rPr sz="22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I-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76</a:t>
            </a:r>
            <a:r>
              <a:rPr sz="2200" kern="0" spc="-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Commerce</a:t>
            </a:r>
            <a:r>
              <a:rPr sz="2200" kern="0" spc="-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City</a:t>
            </a:r>
            <a:r>
              <a:rPr sz="2200" kern="0" spc="-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to</a:t>
            </a:r>
            <a:r>
              <a:rPr sz="2200" kern="0" spc="-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Wiggins</a:t>
            </a:r>
            <a:r>
              <a:rPr sz="2200" kern="0" spc="-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Reconstruction</a:t>
            </a:r>
            <a:endParaRPr sz="22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469265" indent="-396875">
              <a:spcBef>
                <a:spcPts val="1000"/>
              </a:spcBef>
              <a:buFont typeface="Arial"/>
              <a:buChar char="●"/>
              <a:tabLst>
                <a:tab pos="469265" algn="l"/>
              </a:tabLst>
            </a:pPr>
            <a:r>
              <a:rPr sz="2200" kern="0" spc="-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Transit</a:t>
            </a:r>
            <a:r>
              <a:rPr sz="2200" kern="0" spc="-4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Service</a:t>
            </a:r>
            <a:r>
              <a:rPr sz="2200"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Greeley</a:t>
            </a:r>
            <a:r>
              <a:rPr sz="2200"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to</a:t>
            </a:r>
            <a:r>
              <a:rPr sz="2200" kern="0" spc="-4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Loveland</a:t>
            </a:r>
            <a:r>
              <a:rPr sz="2200"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to</a:t>
            </a:r>
            <a:r>
              <a:rPr sz="2200"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Estes</a:t>
            </a:r>
            <a:r>
              <a:rPr sz="2200"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spc="-2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Park</a:t>
            </a:r>
            <a:endParaRPr sz="22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469265" indent="-396875">
              <a:spcBef>
                <a:spcPts val="1000"/>
              </a:spcBef>
              <a:buFont typeface="Arial"/>
              <a:buChar char="●"/>
              <a:tabLst>
                <a:tab pos="469265" algn="l"/>
              </a:tabLst>
            </a:pP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US</a:t>
            </a:r>
            <a:r>
              <a:rPr sz="2200" kern="0" spc="-5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6</a:t>
            </a:r>
            <a:r>
              <a:rPr sz="2200" kern="0" spc="-5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spc="-2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(I-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76)</a:t>
            </a:r>
            <a:r>
              <a:rPr sz="2200" kern="0" spc="-5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Resurfacing</a:t>
            </a:r>
            <a:r>
              <a:rPr sz="2200" kern="0" spc="-5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Improvements</a:t>
            </a:r>
            <a:endParaRPr sz="22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469265" indent="-396875">
              <a:spcBef>
                <a:spcPts val="1000"/>
              </a:spcBef>
              <a:buFont typeface="Arial"/>
              <a:buChar char="●"/>
              <a:tabLst>
                <a:tab pos="469265" algn="l"/>
              </a:tabLst>
            </a:pP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US</a:t>
            </a:r>
            <a:r>
              <a:rPr sz="2200" kern="0" spc="-5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85</a:t>
            </a:r>
            <a:r>
              <a:rPr sz="2200" kern="0" spc="-9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spc="-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Transit</a:t>
            </a:r>
            <a:r>
              <a:rPr sz="2200" kern="0" spc="-4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Service</a:t>
            </a:r>
            <a:endParaRPr sz="22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469265" indent="-396875">
              <a:spcBef>
                <a:spcPts val="1000"/>
              </a:spcBef>
              <a:buFont typeface="Arial"/>
              <a:buChar char="●"/>
              <a:tabLst>
                <a:tab pos="469265" algn="l"/>
              </a:tabLst>
            </a:pP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US</a:t>
            </a:r>
            <a:r>
              <a:rPr sz="2200" kern="0" spc="-5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85</a:t>
            </a:r>
            <a:r>
              <a:rPr sz="2200" kern="0" spc="-5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Resurfacing</a:t>
            </a:r>
            <a:r>
              <a:rPr sz="2200" kern="0" spc="-5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through</a:t>
            </a:r>
            <a:r>
              <a:rPr sz="2200" kern="0" spc="-5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Eaton</a:t>
            </a:r>
            <a:endParaRPr sz="22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469265" indent="-396875">
              <a:spcBef>
                <a:spcPts val="1000"/>
              </a:spcBef>
              <a:buFont typeface="Arial"/>
              <a:buChar char="●"/>
              <a:tabLst>
                <a:tab pos="469265" algn="l"/>
              </a:tabLst>
            </a:pP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US</a:t>
            </a:r>
            <a:r>
              <a:rPr sz="2200" kern="0" spc="-5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85</a:t>
            </a:r>
            <a:r>
              <a:rPr sz="2200" kern="0" spc="-5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Resurfacing</a:t>
            </a:r>
            <a:r>
              <a:rPr sz="2200" kern="0" spc="-5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on</a:t>
            </a:r>
            <a:r>
              <a:rPr sz="2200" kern="0" spc="-5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Platteville’s</a:t>
            </a:r>
            <a:r>
              <a:rPr sz="2200" kern="0" spc="-5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Main</a:t>
            </a:r>
            <a:r>
              <a:rPr sz="2200" kern="0" spc="-5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Street</a:t>
            </a:r>
            <a:endParaRPr sz="22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469265" indent="-396875">
              <a:spcBef>
                <a:spcPts val="1000"/>
              </a:spcBef>
              <a:buFont typeface="Arial"/>
              <a:buChar char="●"/>
              <a:tabLst>
                <a:tab pos="469265" algn="l"/>
              </a:tabLst>
            </a:pP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CO</a:t>
            </a:r>
            <a:r>
              <a:rPr sz="2200"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14</a:t>
            </a:r>
            <a:r>
              <a:rPr sz="2200"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Safety</a:t>
            </a:r>
            <a:r>
              <a:rPr sz="2200" kern="0" spc="-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Study</a:t>
            </a:r>
            <a:r>
              <a:rPr sz="2200"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and</a:t>
            </a:r>
            <a:r>
              <a:rPr sz="2200" kern="0" spc="-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Improvements</a:t>
            </a:r>
            <a:r>
              <a:rPr sz="2200"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from</a:t>
            </a:r>
            <a:r>
              <a:rPr sz="2200" kern="0" spc="-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LCR</a:t>
            </a:r>
            <a:r>
              <a:rPr sz="2200"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5</a:t>
            </a:r>
            <a:r>
              <a:rPr sz="2200" kern="0" spc="-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to</a:t>
            </a:r>
            <a:r>
              <a:rPr sz="2200"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WCR</a:t>
            </a:r>
            <a:r>
              <a:rPr sz="2200" kern="0" spc="-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spc="-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43</a:t>
            </a:r>
            <a:endParaRPr sz="22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8924" y="-71049"/>
            <a:ext cx="11778298" cy="863858"/>
          </a:xfrm>
          <a:prstGeom prst="rect">
            <a:avLst/>
          </a:prstGeom>
        </p:spPr>
        <p:txBody>
          <a:bodyPr vert="horz" wrap="square" lIns="0" tIns="367823" rIns="0" bIns="0" rtlCol="0">
            <a:spAutoFit/>
          </a:bodyPr>
          <a:lstStyle/>
          <a:p>
            <a:pPr marL="2507615">
              <a:spcBef>
                <a:spcPts val="100"/>
              </a:spcBef>
            </a:pPr>
            <a:r>
              <a:rPr dirty="0"/>
              <a:t>New</a:t>
            </a:r>
            <a:r>
              <a:rPr spc="-120" dirty="0"/>
              <a:t> </a:t>
            </a:r>
            <a:r>
              <a:rPr spc="-10" dirty="0"/>
              <a:t>Projects</a:t>
            </a:r>
            <a:r>
              <a:rPr spc="-120" dirty="0"/>
              <a:t> </a:t>
            </a:r>
            <a:r>
              <a:rPr dirty="0"/>
              <a:t>for</a:t>
            </a:r>
            <a:r>
              <a:rPr spc="-120" dirty="0"/>
              <a:t> </a:t>
            </a:r>
            <a:r>
              <a:rPr spc="-10" dirty="0"/>
              <a:t>Consideration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1337217" y="6428663"/>
            <a:ext cx="18542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kern="0" spc="-25" dirty="0">
                <a:solidFill>
                  <a:srgbClr val="7F7F7F"/>
                </a:solidFill>
                <a:latin typeface="Trebuchet MS"/>
                <a:cs typeface="Trebuchet MS"/>
              </a:rPr>
              <a:t>29</a:t>
            </a:r>
            <a:endParaRPr sz="12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05674" y="1440133"/>
            <a:ext cx="45478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New</a:t>
            </a:r>
            <a:r>
              <a:rPr sz="2400" b="1"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projects</a:t>
            </a:r>
            <a:r>
              <a:rPr sz="2400" b="1"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for</a:t>
            </a:r>
            <a:r>
              <a:rPr sz="2400" b="1"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b="1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consideration:</a:t>
            </a:r>
            <a:endParaRPr sz="24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80918" y="1807924"/>
            <a:ext cx="7996555" cy="4775200"/>
          </a:xfrm>
          <a:prstGeom prst="rect">
            <a:avLst/>
          </a:prstGeom>
        </p:spPr>
        <p:txBody>
          <a:bodyPr vert="horz" wrap="square" lIns="0" tIns="139700" rIns="0" bIns="0" rtlCol="0">
            <a:spAutoFit/>
          </a:bodyPr>
          <a:lstStyle/>
          <a:p>
            <a:pPr marL="394335" indent="-381635">
              <a:spcBef>
                <a:spcPts val="1100"/>
              </a:spcBef>
              <a:buFont typeface="Arial"/>
              <a:buChar char="●"/>
              <a:tabLst>
                <a:tab pos="394335" algn="l"/>
              </a:tabLst>
            </a:pP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CO</a:t>
            </a:r>
            <a:r>
              <a:rPr sz="2000"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66</a:t>
            </a:r>
            <a:r>
              <a:rPr sz="2000"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Highway</a:t>
            </a:r>
            <a:r>
              <a:rPr sz="2000"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and</a:t>
            </a:r>
            <a:r>
              <a:rPr sz="2000" kern="0" spc="-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Multimodal</a:t>
            </a:r>
            <a:r>
              <a:rPr sz="2000"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Options</a:t>
            </a:r>
            <a:r>
              <a:rPr sz="2000"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Study</a:t>
            </a:r>
            <a:endParaRPr sz="20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394335" indent="-381635">
              <a:spcBef>
                <a:spcPts val="1000"/>
              </a:spcBef>
              <a:buFont typeface="Arial"/>
              <a:buChar char="●"/>
              <a:tabLst>
                <a:tab pos="394335" algn="l"/>
              </a:tabLst>
            </a:pPr>
            <a:r>
              <a:rPr sz="2000" kern="0" spc="-2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I-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25</a:t>
            </a:r>
            <a:r>
              <a:rPr sz="2000" kern="0" spc="-10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Wellington</a:t>
            </a:r>
            <a:r>
              <a:rPr sz="2000" kern="0" spc="-10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Pedestrian</a:t>
            </a:r>
            <a:r>
              <a:rPr sz="2000" kern="0" spc="-9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Crossing</a:t>
            </a:r>
            <a:endParaRPr sz="20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394335" indent="-381635">
              <a:spcBef>
                <a:spcPts val="1000"/>
              </a:spcBef>
              <a:buFont typeface="Arial"/>
              <a:buChar char="●"/>
              <a:tabLst>
                <a:tab pos="394335" algn="l"/>
              </a:tabLst>
            </a:pPr>
            <a:r>
              <a:rPr sz="2000" kern="0" spc="-2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I-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25</a:t>
            </a:r>
            <a:r>
              <a:rPr sz="2000" kern="0" spc="-10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spc="-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Truck</a:t>
            </a:r>
            <a:r>
              <a:rPr sz="2000" kern="0" spc="-6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Parking</a:t>
            </a:r>
            <a:r>
              <a:rPr sz="2000" kern="0" spc="-6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near</a:t>
            </a:r>
            <a:r>
              <a:rPr sz="2000" kern="0" spc="-7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Wellington</a:t>
            </a:r>
            <a:endParaRPr sz="20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394335" indent="-381635">
              <a:spcBef>
                <a:spcPts val="1000"/>
              </a:spcBef>
              <a:buFont typeface="Arial"/>
              <a:buChar char="●"/>
              <a:tabLst>
                <a:tab pos="394335" algn="l"/>
              </a:tabLst>
            </a:pPr>
            <a:r>
              <a:rPr sz="2000" kern="0" spc="-2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I-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76</a:t>
            </a:r>
            <a:r>
              <a:rPr sz="2000" kern="0" spc="-2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Brush</a:t>
            </a:r>
            <a:r>
              <a:rPr sz="2000" kern="0" spc="-1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spc="-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Park-</a:t>
            </a:r>
            <a:r>
              <a:rPr sz="20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n-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Ride</a:t>
            </a:r>
            <a:r>
              <a:rPr sz="2000" kern="0" spc="-1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Facility</a:t>
            </a:r>
            <a:r>
              <a:rPr sz="2000" kern="0" spc="-2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at</a:t>
            </a:r>
            <a:r>
              <a:rPr sz="2000" kern="0" spc="-1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CO</a:t>
            </a:r>
            <a:r>
              <a:rPr sz="2000" kern="0" spc="-1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spc="-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71</a:t>
            </a:r>
            <a:endParaRPr sz="20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394335" indent="-381635">
              <a:spcBef>
                <a:spcPts val="1000"/>
              </a:spcBef>
              <a:buFont typeface="Arial"/>
              <a:buChar char="●"/>
              <a:tabLst>
                <a:tab pos="394335" algn="l"/>
              </a:tabLst>
            </a:pP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US</a:t>
            </a:r>
            <a:r>
              <a:rPr sz="2000" kern="0" spc="-4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34</a:t>
            </a:r>
            <a:r>
              <a:rPr sz="2000" kern="0" spc="-4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Passing</a:t>
            </a:r>
            <a:r>
              <a:rPr sz="2000" kern="0" spc="-4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Lanes</a:t>
            </a:r>
            <a:r>
              <a:rPr sz="2000" kern="0" spc="-4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and</a:t>
            </a:r>
            <a:r>
              <a:rPr sz="2000" kern="0" spc="-4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Safety</a:t>
            </a:r>
            <a:r>
              <a:rPr sz="2000"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Improvements</a:t>
            </a:r>
            <a:r>
              <a:rPr sz="2000" kern="0" spc="-4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(Greeley</a:t>
            </a:r>
            <a:r>
              <a:rPr sz="2000" kern="0" spc="-4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to</a:t>
            </a:r>
            <a:r>
              <a:rPr sz="2000" kern="0" spc="-4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Wiggins)</a:t>
            </a:r>
            <a:endParaRPr sz="20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394335" indent="-381635">
              <a:spcBef>
                <a:spcPts val="1000"/>
              </a:spcBef>
              <a:buFont typeface="Arial"/>
              <a:buChar char="●"/>
              <a:tabLst>
                <a:tab pos="394335" algn="l"/>
              </a:tabLst>
            </a:pP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US</a:t>
            </a:r>
            <a:r>
              <a:rPr sz="2000" kern="0" spc="-5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85</a:t>
            </a:r>
            <a:r>
              <a:rPr sz="2000" kern="0" spc="-5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Corridor</a:t>
            </a:r>
            <a:r>
              <a:rPr sz="2000" kern="0" spc="-5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Railroad</a:t>
            </a:r>
            <a:r>
              <a:rPr sz="2000" kern="0" spc="-5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Safety</a:t>
            </a:r>
            <a:r>
              <a:rPr sz="2000" kern="0" spc="-5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Improvements</a:t>
            </a:r>
            <a:endParaRPr sz="20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394335" indent="-381635">
              <a:spcBef>
                <a:spcPts val="1000"/>
              </a:spcBef>
              <a:buFont typeface="Arial"/>
              <a:buChar char="●"/>
              <a:tabLst>
                <a:tab pos="394335" algn="l"/>
              </a:tabLst>
            </a:pP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US</a:t>
            </a:r>
            <a:r>
              <a:rPr sz="2000" kern="0" spc="-5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85</a:t>
            </a:r>
            <a:r>
              <a:rPr sz="2000" kern="0" spc="-5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Corridor</a:t>
            </a:r>
            <a:r>
              <a:rPr sz="2000" kern="0" spc="-5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Safety</a:t>
            </a:r>
            <a:r>
              <a:rPr sz="2000" kern="0" spc="-5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Study</a:t>
            </a:r>
            <a:endParaRPr sz="20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394335" indent="-381635">
              <a:spcBef>
                <a:spcPts val="1000"/>
              </a:spcBef>
              <a:buFont typeface="Arial"/>
              <a:buChar char="●"/>
              <a:tabLst>
                <a:tab pos="394335" algn="l"/>
              </a:tabLst>
            </a:pP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US</a:t>
            </a:r>
            <a:r>
              <a:rPr sz="2000"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34</a:t>
            </a:r>
            <a:r>
              <a:rPr sz="2000" kern="0" spc="-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East</a:t>
            </a:r>
            <a:r>
              <a:rPr sz="2000" kern="0" spc="-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Slab</a:t>
            </a:r>
            <a:r>
              <a:rPr sz="2000" kern="0" spc="-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and</a:t>
            </a:r>
            <a:r>
              <a:rPr sz="2000" kern="0" spc="-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Diamond</a:t>
            </a:r>
            <a:r>
              <a:rPr sz="2000" kern="0" spc="-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Grind</a:t>
            </a:r>
            <a:r>
              <a:rPr sz="2000"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spc="-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WB</a:t>
            </a:r>
            <a:endParaRPr sz="20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394335" indent="-381635">
              <a:spcBef>
                <a:spcPts val="1000"/>
              </a:spcBef>
              <a:buFont typeface="Arial"/>
              <a:buChar char="●"/>
              <a:tabLst>
                <a:tab pos="394335" algn="l"/>
              </a:tabLst>
            </a:pPr>
            <a:r>
              <a:rPr sz="2000" kern="0" spc="-2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I-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76</a:t>
            </a:r>
            <a:r>
              <a:rPr sz="2000" kern="0" spc="-6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Keenesburg</a:t>
            </a:r>
            <a:r>
              <a:rPr sz="2000" kern="0" spc="-6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East</a:t>
            </a:r>
            <a:r>
              <a:rPr sz="2000" kern="0" spc="-6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Resurfacing</a:t>
            </a:r>
            <a:r>
              <a:rPr sz="2000" kern="0" spc="-6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(MP</a:t>
            </a:r>
            <a:r>
              <a:rPr sz="2000" kern="0" spc="-9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40.5</a:t>
            </a:r>
            <a:r>
              <a:rPr sz="2000" kern="0" spc="-6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to</a:t>
            </a:r>
            <a:r>
              <a:rPr sz="2000" kern="0" spc="-6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45.5)</a:t>
            </a:r>
            <a:endParaRPr sz="20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394335" indent="-381635">
              <a:spcBef>
                <a:spcPts val="1000"/>
              </a:spcBef>
              <a:buFont typeface="Arial"/>
              <a:buChar char="●"/>
              <a:tabLst>
                <a:tab pos="394335" algn="l"/>
              </a:tabLst>
            </a:pPr>
            <a:r>
              <a:rPr sz="2000" kern="0" spc="-2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I-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76</a:t>
            </a:r>
            <a:r>
              <a:rPr sz="2000" kern="0" spc="-6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Keenesburg</a:t>
            </a:r>
            <a:r>
              <a:rPr sz="2000" kern="0" spc="-6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East</a:t>
            </a:r>
            <a:r>
              <a:rPr sz="2000" kern="0" spc="-6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Resurfacing</a:t>
            </a:r>
            <a:r>
              <a:rPr sz="2000" kern="0" spc="-6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(MP</a:t>
            </a:r>
            <a:r>
              <a:rPr sz="2000" kern="0" spc="-9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45.5</a:t>
            </a:r>
            <a:r>
              <a:rPr sz="2000" kern="0" spc="-6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to</a:t>
            </a:r>
            <a:r>
              <a:rPr sz="2000" kern="0" spc="-6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50.1)</a:t>
            </a:r>
            <a:endParaRPr sz="20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394335" indent="-381635">
              <a:spcBef>
                <a:spcPts val="1000"/>
              </a:spcBef>
              <a:buFont typeface="Arial"/>
              <a:buChar char="●"/>
              <a:tabLst>
                <a:tab pos="394335" algn="l"/>
              </a:tabLst>
            </a:pP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Improved</a:t>
            </a:r>
            <a:r>
              <a:rPr sz="2000" kern="0" spc="-4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transit</a:t>
            </a:r>
            <a:r>
              <a:rPr sz="2000" kern="0" spc="-4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operating</a:t>
            </a:r>
            <a:r>
              <a:rPr sz="2000" kern="0" spc="-4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in</a:t>
            </a:r>
            <a:r>
              <a:rPr sz="2000" kern="0" spc="-4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Estes</a:t>
            </a:r>
            <a:r>
              <a:rPr sz="2000" kern="0" spc="-4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spc="-2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Park</a:t>
            </a:r>
            <a:endParaRPr sz="20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8924" y="-71049"/>
            <a:ext cx="11778298" cy="863858"/>
          </a:xfrm>
          <a:prstGeom prst="rect">
            <a:avLst/>
          </a:prstGeom>
        </p:spPr>
        <p:txBody>
          <a:bodyPr vert="horz" wrap="square" lIns="0" tIns="367823" rIns="0" bIns="0" rtlCol="0">
            <a:spAutoFit/>
          </a:bodyPr>
          <a:lstStyle/>
          <a:p>
            <a:pPr marL="3455035">
              <a:spcBef>
                <a:spcPts val="100"/>
              </a:spcBef>
            </a:pPr>
            <a:r>
              <a:rPr dirty="0"/>
              <a:t>2045</a:t>
            </a:r>
            <a:r>
              <a:rPr spc="-135" dirty="0"/>
              <a:t> </a:t>
            </a:r>
            <a:r>
              <a:rPr spc="-10" dirty="0"/>
              <a:t>RTP</a:t>
            </a:r>
            <a:r>
              <a:rPr spc="-180" dirty="0"/>
              <a:t> </a:t>
            </a:r>
            <a:r>
              <a:rPr spc="-10" dirty="0"/>
              <a:t>Priority</a:t>
            </a:r>
            <a:r>
              <a:rPr spc="-130" dirty="0"/>
              <a:t> </a:t>
            </a:r>
            <a:r>
              <a:rPr spc="-10" dirty="0"/>
              <a:t>Projects</a:t>
            </a:r>
          </a:p>
        </p:txBody>
      </p:sp>
      <p:sp>
        <p:nvSpPr>
          <p:cNvPr id="3" name="object 3"/>
          <p:cNvSpPr/>
          <p:nvPr/>
        </p:nvSpPr>
        <p:spPr>
          <a:xfrm>
            <a:off x="9155925" y="2701400"/>
            <a:ext cx="466725" cy="152400"/>
          </a:xfrm>
          <a:custGeom>
            <a:avLst/>
            <a:gdLst/>
            <a:ahLst/>
            <a:cxnLst/>
            <a:rect l="l" t="t" r="r" b="b"/>
            <a:pathLst>
              <a:path w="466725" h="152400">
                <a:moveTo>
                  <a:pt x="466199" y="152399"/>
                </a:moveTo>
                <a:lnTo>
                  <a:pt x="0" y="152399"/>
                </a:lnTo>
                <a:lnTo>
                  <a:pt x="0" y="0"/>
                </a:lnTo>
                <a:lnTo>
                  <a:pt x="466199" y="0"/>
                </a:lnTo>
                <a:lnTo>
                  <a:pt x="466199" y="152399"/>
                </a:lnTo>
                <a:close/>
              </a:path>
            </a:pathLst>
          </a:custGeom>
          <a:solidFill>
            <a:srgbClr val="FFD000">
              <a:alpha val="39999"/>
            </a:srgbClr>
          </a:solidFill>
        </p:spPr>
        <p:txBody>
          <a:bodyPr wrap="square" lIns="0" tIns="0" rIns="0" bIns="0" rtlCol="0"/>
          <a:lstStyle/>
          <a:p>
            <a:endParaRPr kern="0">
              <a:solidFill>
                <a:sysClr val="windowText" lastClr="000000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9155925" y="3284623"/>
            <a:ext cx="466725" cy="152400"/>
          </a:xfrm>
          <a:custGeom>
            <a:avLst/>
            <a:gdLst/>
            <a:ahLst/>
            <a:cxnLst/>
            <a:rect l="l" t="t" r="r" b="b"/>
            <a:pathLst>
              <a:path w="466725" h="152400">
                <a:moveTo>
                  <a:pt x="466199" y="152399"/>
                </a:moveTo>
                <a:lnTo>
                  <a:pt x="0" y="152399"/>
                </a:lnTo>
                <a:lnTo>
                  <a:pt x="0" y="0"/>
                </a:lnTo>
                <a:lnTo>
                  <a:pt x="466199" y="0"/>
                </a:lnTo>
                <a:lnTo>
                  <a:pt x="466199" y="152399"/>
                </a:lnTo>
                <a:close/>
              </a:path>
            </a:pathLst>
          </a:custGeom>
          <a:solidFill>
            <a:srgbClr val="001970">
              <a:alpha val="39999"/>
            </a:srgbClr>
          </a:solidFill>
        </p:spPr>
        <p:txBody>
          <a:bodyPr wrap="square" lIns="0" tIns="0" rIns="0" bIns="0" rtlCol="0"/>
          <a:lstStyle/>
          <a:p>
            <a:endParaRPr kern="0">
              <a:solidFill>
                <a:sysClr val="windowText" lastClr="000000"/>
              </a:solidFill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6351" y="1181101"/>
            <a:ext cx="9615805" cy="5540375"/>
            <a:chOff x="0" y="1181100"/>
            <a:chExt cx="9615805" cy="554037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181100"/>
              <a:ext cx="8890958" cy="554034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761450" y="1840549"/>
              <a:ext cx="2033270" cy="152400"/>
            </a:xfrm>
            <a:custGeom>
              <a:avLst/>
              <a:gdLst/>
              <a:ahLst/>
              <a:cxnLst/>
              <a:rect l="l" t="t" r="r" b="b"/>
              <a:pathLst>
                <a:path w="2033270" h="152400">
                  <a:moveTo>
                    <a:pt x="2033099" y="152399"/>
                  </a:moveTo>
                  <a:lnTo>
                    <a:pt x="0" y="152399"/>
                  </a:lnTo>
                  <a:lnTo>
                    <a:pt x="0" y="0"/>
                  </a:lnTo>
                  <a:lnTo>
                    <a:pt x="2033099" y="0"/>
                  </a:lnTo>
                  <a:lnTo>
                    <a:pt x="2033099" y="152399"/>
                  </a:lnTo>
                  <a:close/>
                </a:path>
              </a:pathLst>
            </a:custGeom>
            <a:solidFill>
              <a:srgbClr val="FFD000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4761446" y="2023731"/>
              <a:ext cx="2033270" cy="1136650"/>
            </a:xfrm>
            <a:custGeom>
              <a:avLst/>
              <a:gdLst/>
              <a:ahLst/>
              <a:cxnLst/>
              <a:rect l="l" t="t" r="r" b="b"/>
              <a:pathLst>
                <a:path w="2033270" h="1136650">
                  <a:moveTo>
                    <a:pt x="2033092" y="984250"/>
                  </a:moveTo>
                  <a:lnTo>
                    <a:pt x="0" y="984250"/>
                  </a:lnTo>
                  <a:lnTo>
                    <a:pt x="0" y="1136650"/>
                  </a:lnTo>
                  <a:lnTo>
                    <a:pt x="2033092" y="1136650"/>
                  </a:lnTo>
                  <a:lnTo>
                    <a:pt x="2033092" y="984250"/>
                  </a:lnTo>
                  <a:close/>
                </a:path>
                <a:path w="2033270" h="1136650">
                  <a:moveTo>
                    <a:pt x="2033092" y="0"/>
                  </a:moveTo>
                  <a:lnTo>
                    <a:pt x="0" y="0"/>
                  </a:lnTo>
                  <a:lnTo>
                    <a:pt x="0" y="152400"/>
                  </a:lnTo>
                  <a:lnTo>
                    <a:pt x="2033092" y="152400"/>
                  </a:lnTo>
                  <a:lnTo>
                    <a:pt x="2033092" y="0"/>
                  </a:lnTo>
                  <a:close/>
                </a:path>
              </a:pathLst>
            </a:custGeom>
            <a:solidFill>
              <a:srgbClr val="001970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49575" y="4098200"/>
              <a:ext cx="466199" cy="17789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29700" y="5291850"/>
              <a:ext cx="2064849" cy="205124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9718326" y="2614588"/>
            <a:ext cx="1882775" cy="16757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kern="0" dirty="0">
                <a:solidFill>
                  <a:sysClr val="windowText" lastClr="000000"/>
                </a:solidFill>
                <a:latin typeface="Arial"/>
                <a:cs typeface="Arial"/>
              </a:rPr>
              <a:t>Under</a:t>
            </a:r>
            <a:r>
              <a:rPr sz="1400" kern="0" spc="-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400" kern="0" spc="-10" dirty="0">
                <a:solidFill>
                  <a:sysClr val="windowText" lastClr="000000"/>
                </a:solidFill>
                <a:latin typeface="Arial"/>
                <a:cs typeface="Arial"/>
              </a:rPr>
              <a:t>Construction</a:t>
            </a:r>
            <a:endParaRPr sz="140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2700"/>
            <a:r>
              <a:rPr sz="1400" kern="0" spc="-10" dirty="0">
                <a:solidFill>
                  <a:sysClr val="windowText" lastClr="000000"/>
                </a:solidFill>
                <a:latin typeface="Arial"/>
                <a:cs typeface="Arial"/>
              </a:rPr>
              <a:t>(I-</a:t>
            </a:r>
            <a:r>
              <a:rPr sz="1400" kern="0" dirty="0">
                <a:solidFill>
                  <a:sysClr val="windowText" lastClr="000000"/>
                </a:solidFill>
                <a:latin typeface="Arial"/>
                <a:cs typeface="Arial"/>
              </a:rPr>
              <a:t>76</a:t>
            </a:r>
            <a:r>
              <a:rPr sz="1400" kern="0" spc="-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400" kern="0" dirty="0">
                <a:solidFill>
                  <a:sysClr val="windowText" lastClr="000000"/>
                </a:solidFill>
                <a:latin typeface="Arial"/>
                <a:cs typeface="Arial"/>
              </a:rPr>
              <a:t>is</a:t>
            </a:r>
            <a:r>
              <a:rPr sz="1400" kern="0" spc="-1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400" kern="0" dirty="0">
                <a:solidFill>
                  <a:sysClr val="windowText" lastClr="000000"/>
                </a:solidFill>
                <a:latin typeface="Arial"/>
                <a:cs typeface="Arial"/>
              </a:rPr>
              <a:t>partially</a:t>
            </a:r>
            <a:r>
              <a:rPr sz="1400" kern="0" spc="-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400" kern="0" spc="-10" dirty="0">
                <a:solidFill>
                  <a:sysClr val="windowText" lastClr="000000"/>
                </a:solidFill>
                <a:latin typeface="Arial"/>
                <a:cs typeface="Arial"/>
              </a:rPr>
              <a:t>funded)</a:t>
            </a:r>
            <a:endParaRPr sz="140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2700" marR="113664">
              <a:spcBef>
                <a:spcPts val="1445"/>
              </a:spcBef>
            </a:pPr>
            <a:r>
              <a:rPr sz="1400" kern="0" dirty="0">
                <a:solidFill>
                  <a:sysClr val="windowText" lastClr="000000"/>
                </a:solidFill>
                <a:latin typeface="Arial"/>
                <a:cs typeface="Arial"/>
              </a:rPr>
              <a:t>Funded</a:t>
            </a:r>
            <a:r>
              <a:rPr sz="1400" kern="0" spc="-3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400" kern="0" dirty="0">
                <a:solidFill>
                  <a:sysClr val="windowText" lastClr="000000"/>
                </a:solidFill>
                <a:latin typeface="Arial"/>
                <a:cs typeface="Arial"/>
              </a:rPr>
              <a:t>(US</a:t>
            </a:r>
            <a:r>
              <a:rPr sz="1400" kern="0" spc="-3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400" kern="0" spc="-25" dirty="0">
                <a:solidFill>
                  <a:sysClr val="windowText" lastClr="000000"/>
                </a:solidFill>
                <a:latin typeface="Arial"/>
                <a:cs typeface="Arial"/>
              </a:rPr>
              <a:t>287 </a:t>
            </a:r>
            <a:r>
              <a:rPr sz="1400" kern="0" dirty="0">
                <a:solidFill>
                  <a:sysClr val="windowText" lastClr="000000"/>
                </a:solidFill>
                <a:latin typeface="Arial"/>
                <a:cs typeface="Arial"/>
              </a:rPr>
              <a:t>projects</a:t>
            </a:r>
            <a:r>
              <a:rPr sz="1400" kern="0" spc="-1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400" kern="0" dirty="0">
                <a:solidFill>
                  <a:sysClr val="windowText" lastClr="000000"/>
                </a:solidFill>
                <a:latin typeface="Arial"/>
                <a:cs typeface="Arial"/>
              </a:rPr>
              <a:t>are</a:t>
            </a:r>
            <a:r>
              <a:rPr sz="1400" kern="0" spc="-10" dirty="0">
                <a:solidFill>
                  <a:sysClr val="windowText" lastClr="000000"/>
                </a:solidFill>
                <a:latin typeface="Arial"/>
                <a:cs typeface="Arial"/>
              </a:rPr>
              <a:t> combined </a:t>
            </a:r>
            <a:r>
              <a:rPr sz="1400" kern="0" dirty="0">
                <a:solidFill>
                  <a:sysClr val="windowText" lastClr="000000"/>
                </a:solidFill>
                <a:latin typeface="Arial"/>
                <a:cs typeface="Arial"/>
              </a:rPr>
              <a:t>as</a:t>
            </a:r>
            <a:r>
              <a:rPr sz="1400" kern="0" spc="-2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400" kern="0" dirty="0">
                <a:solidFill>
                  <a:sysClr val="windowText" lastClr="000000"/>
                </a:solidFill>
                <a:latin typeface="Arial"/>
                <a:cs typeface="Arial"/>
              </a:rPr>
              <a:t>a</a:t>
            </a:r>
            <a:r>
              <a:rPr sz="140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400" kern="0" dirty="0">
                <a:solidFill>
                  <a:sysClr val="windowText" lastClr="000000"/>
                </a:solidFill>
                <a:latin typeface="Arial"/>
                <a:cs typeface="Arial"/>
              </a:rPr>
              <a:t>single</a:t>
            </a:r>
            <a:r>
              <a:rPr sz="1400" kern="0" spc="-10" dirty="0">
                <a:solidFill>
                  <a:sysClr val="windowText" lastClr="000000"/>
                </a:solidFill>
                <a:latin typeface="Arial"/>
                <a:cs typeface="Arial"/>
              </a:rPr>
              <a:t> project)</a:t>
            </a:r>
            <a:endParaRPr sz="140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78740">
              <a:spcBef>
                <a:spcPts val="1470"/>
              </a:spcBef>
            </a:pPr>
            <a:r>
              <a:rPr sz="1400" kern="0" dirty="0">
                <a:solidFill>
                  <a:sysClr val="windowText" lastClr="000000"/>
                </a:solidFill>
                <a:latin typeface="Arial"/>
                <a:cs typeface="Arial"/>
              </a:rPr>
              <a:t>In</a:t>
            </a:r>
            <a:r>
              <a:rPr sz="1400" kern="0" spc="-10" dirty="0">
                <a:solidFill>
                  <a:sysClr val="windowText" lastClr="000000"/>
                </a:solidFill>
                <a:latin typeface="Arial"/>
                <a:cs typeface="Arial"/>
              </a:rPr>
              <a:t> Design</a:t>
            </a:r>
            <a:endParaRPr sz="14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337217" y="6437965"/>
            <a:ext cx="185420" cy="187872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spcBef>
                <a:spcPts val="25"/>
              </a:spcBef>
            </a:pPr>
            <a:r>
              <a:rPr sz="1200" kern="0" spc="-25" dirty="0">
                <a:solidFill>
                  <a:srgbClr val="7F7F7F"/>
                </a:solidFill>
                <a:latin typeface="Trebuchet MS"/>
                <a:cs typeface="Trebuchet MS"/>
              </a:rPr>
              <a:t>30</a:t>
            </a:r>
            <a:endParaRPr sz="12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28675" y="2067224"/>
            <a:ext cx="3744595" cy="3721100"/>
          </a:xfrm>
          <a:custGeom>
            <a:avLst/>
            <a:gdLst/>
            <a:ahLst/>
            <a:cxnLst/>
            <a:rect l="l" t="t" r="r" b="b"/>
            <a:pathLst>
              <a:path w="3744595" h="3721100">
                <a:moveTo>
                  <a:pt x="2118232" y="12699"/>
                </a:moveTo>
                <a:lnTo>
                  <a:pt x="1633706" y="12699"/>
                </a:lnTo>
                <a:lnTo>
                  <a:pt x="1680733" y="0"/>
                </a:lnTo>
                <a:lnTo>
                  <a:pt x="2069427" y="0"/>
                </a:lnTo>
                <a:lnTo>
                  <a:pt x="2118232" y="12699"/>
                </a:lnTo>
                <a:close/>
              </a:path>
              <a:path w="3744595" h="3721100">
                <a:moveTo>
                  <a:pt x="2249453" y="3682999"/>
                </a:moveTo>
                <a:lnTo>
                  <a:pt x="1494846" y="3682999"/>
                </a:lnTo>
                <a:lnTo>
                  <a:pt x="1185679" y="3594099"/>
                </a:lnTo>
                <a:lnTo>
                  <a:pt x="1143424" y="3568699"/>
                </a:lnTo>
                <a:lnTo>
                  <a:pt x="1101691" y="3555999"/>
                </a:lnTo>
                <a:lnTo>
                  <a:pt x="1060495" y="3530599"/>
                </a:lnTo>
                <a:lnTo>
                  <a:pt x="1019850" y="3517899"/>
                </a:lnTo>
                <a:lnTo>
                  <a:pt x="979772" y="3492499"/>
                </a:lnTo>
                <a:lnTo>
                  <a:pt x="901372" y="3441699"/>
                </a:lnTo>
                <a:lnTo>
                  <a:pt x="863080" y="3428999"/>
                </a:lnTo>
                <a:lnTo>
                  <a:pt x="825413" y="3403599"/>
                </a:lnTo>
                <a:lnTo>
                  <a:pt x="788385" y="3378199"/>
                </a:lnTo>
                <a:lnTo>
                  <a:pt x="752012" y="3352799"/>
                </a:lnTo>
                <a:lnTo>
                  <a:pt x="716308" y="3314699"/>
                </a:lnTo>
                <a:lnTo>
                  <a:pt x="681288" y="3289299"/>
                </a:lnTo>
                <a:lnTo>
                  <a:pt x="646967" y="3263899"/>
                </a:lnTo>
                <a:lnTo>
                  <a:pt x="613358" y="3238499"/>
                </a:lnTo>
                <a:lnTo>
                  <a:pt x="580478" y="3200399"/>
                </a:lnTo>
                <a:lnTo>
                  <a:pt x="548340" y="3174999"/>
                </a:lnTo>
                <a:lnTo>
                  <a:pt x="516959" y="3136899"/>
                </a:lnTo>
                <a:lnTo>
                  <a:pt x="486350" y="3111499"/>
                </a:lnTo>
                <a:lnTo>
                  <a:pt x="456528" y="3073399"/>
                </a:lnTo>
                <a:lnTo>
                  <a:pt x="427508" y="3035299"/>
                </a:lnTo>
                <a:lnTo>
                  <a:pt x="399303" y="3009899"/>
                </a:lnTo>
                <a:lnTo>
                  <a:pt x="371929" y="2971799"/>
                </a:lnTo>
                <a:lnTo>
                  <a:pt x="345401" y="2933699"/>
                </a:lnTo>
                <a:lnTo>
                  <a:pt x="319733" y="2895599"/>
                </a:lnTo>
                <a:lnTo>
                  <a:pt x="294940" y="2857499"/>
                </a:lnTo>
                <a:lnTo>
                  <a:pt x="271037" y="2819399"/>
                </a:lnTo>
                <a:lnTo>
                  <a:pt x="248038" y="2781299"/>
                </a:lnTo>
                <a:lnTo>
                  <a:pt x="225958" y="2743199"/>
                </a:lnTo>
                <a:lnTo>
                  <a:pt x="204812" y="2705099"/>
                </a:lnTo>
                <a:lnTo>
                  <a:pt x="184614" y="2666999"/>
                </a:lnTo>
                <a:lnTo>
                  <a:pt x="165379" y="2616199"/>
                </a:lnTo>
                <a:lnTo>
                  <a:pt x="147122" y="2578099"/>
                </a:lnTo>
                <a:lnTo>
                  <a:pt x="129858" y="2539999"/>
                </a:lnTo>
                <a:lnTo>
                  <a:pt x="113601" y="2501899"/>
                </a:lnTo>
                <a:lnTo>
                  <a:pt x="98366" y="2451099"/>
                </a:lnTo>
                <a:lnTo>
                  <a:pt x="84168" y="2412999"/>
                </a:lnTo>
                <a:lnTo>
                  <a:pt x="71021" y="2362199"/>
                </a:lnTo>
                <a:lnTo>
                  <a:pt x="58940" y="2324099"/>
                </a:lnTo>
                <a:lnTo>
                  <a:pt x="47940" y="2273299"/>
                </a:lnTo>
                <a:lnTo>
                  <a:pt x="38035" y="2235199"/>
                </a:lnTo>
                <a:lnTo>
                  <a:pt x="29240" y="2184399"/>
                </a:lnTo>
                <a:lnTo>
                  <a:pt x="21571" y="2133599"/>
                </a:lnTo>
                <a:lnTo>
                  <a:pt x="15041" y="2095499"/>
                </a:lnTo>
                <a:lnTo>
                  <a:pt x="9665" y="2044699"/>
                </a:lnTo>
                <a:lnTo>
                  <a:pt x="5459" y="1993899"/>
                </a:lnTo>
                <a:lnTo>
                  <a:pt x="2436" y="1955799"/>
                </a:lnTo>
                <a:lnTo>
                  <a:pt x="611" y="1904999"/>
                </a:lnTo>
                <a:lnTo>
                  <a:pt x="0" y="1854199"/>
                </a:lnTo>
                <a:lnTo>
                  <a:pt x="611" y="1803399"/>
                </a:lnTo>
                <a:lnTo>
                  <a:pt x="2436" y="1765299"/>
                </a:lnTo>
                <a:lnTo>
                  <a:pt x="5459" y="1714499"/>
                </a:lnTo>
                <a:lnTo>
                  <a:pt x="9665" y="1663699"/>
                </a:lnTo>
                <a:lnTo>
                  <a:pt x="15041" y="1612899"/>
                </a:lnTo>
                <a:lnTo>
                  <a:pt x="21571" y="1574799"/>
                </a:lnTo>
                <a:lnTo>
                  <a:pt x="29240" y="1523999"/>
                </a:lnTo>
                <a:lnTo>
                  <a:pt x="38035" y="1485899"/>
                </a:lnTo>
                <a:lnTo>
                  <a:pt x="47940" y="1435099"/>
                </a:lnTo>
                <a:lnTo>
                  <a:pt x="58940" y="1384299"/>
                </a:lnTo>
                <a:lnTo>
                  <a:pt x="71021" y="1346199"/>
                </a:lnTo>
                <a:lnTo>
                  <a:pt x="84168" y="1308099"/>
                </a:lnTo>
                <a:lnTo>
                  <a:pt x="98366" y="1257299"/>
                </a:lnTo>
                <a:lnTo>
                  <a:pt x="113601" y="1219199"/>
                </a:lnTo>
                <a:lnTo>
                  <a:pt x="129858" y="1168399"/>
                </a:lnTo>
                <a:lnTo>
                  <a:pt x="147122" y="1130299"/>
                </a:lnTo>
                <a:lnTo>
                  <a:pt x="165379" y="1092199"/>
                </a:lnTo>
                <a:lnTo>
                  <a:pt x="184614" y="1054099"/>
                </a:lnTo>
                <a:lnTo>
                  <a:pt x="204812" y="1003299"/>
                </a:lnTo>
                <a:lnTo>
                  <a:pt x="225958" y="965199"/>
                </a:lnTo>
                <a:lnTo>
                  <a:pt x="248038" y="927099"/>
                </a:lnTo>
                <a:lnTo>
                  <a:pt x="271037" y="888999"/>
                </a:lnTo>
                <a:lnTo>
                  <a:pt x="294940" y="850899"/>
                </a:lnTo>
                <a:lnTo>
                  <a:pt x="319733" y="812799"/>
                </a:lnTo>
                <a:lnTo>
                  <a:pt x="345401" y="774699"/>
                </a:lnTo>
                <a:lnTo>
                  <a:pt x="371929" y="736599"/>
                </a:lnTo>
                <a:lnTo>
                  <a:pt x="399303" y="711199"/>
                </a:lnTo>
                <a:lnTo>
                  <a:pt x="427508" y="673099"/>
                </a:lnTo>
                <a:lnTo>
                  <a:pt x="456528" y="634999"/>
                </a:lnTo>
                <a:lnTo>
                  <a:pt x="486350" y="609599"/>
                </a:lnTo>
                <a:lnTo>
                  <a:pt x="516959" y="571499"/>
                </a:lnTo>
                <a:lnTo>
                  <a:pt x="548340" y="533399"/>
                </a:lnTo>
                <a:lnTo>
                  <a:pt x="580478" y="507999"/>
                </a:lnTo>
                <a:lnTo>
                  <a:pt x="613358" y="482599"/>
                </a:lnTo>
                <a:lnTo>
                  <a:pt x="646967" y="444499"/>
                </a:lnTo>
                <a:lnTo>
                  <a:pt x="681288" y="419099"/>
                </a:lnTo>
                <a:lnTo>
                  <a:pt x="716308" y="393699"/>
                </a:lnTo>
                <a:lnTo>
                  <a:pt x="752012" y="368299"/>
                </a:lnTo>
                <a:lnTo>
                  <a:pt x="788385" y="342899"/>
                </a:lnTo>
                <a:lnTo>
                  <a:pt x="825413" y="317499"/>
                </a:lnTo>
                <a:lnTo>
                  <a:pt x="863080" y="292099"/>
                </a:lnTo>
                <a:lnTo>
                  <a:pt x="901372" y="266699"/>
                </a:lnTo>
                <a:lnTo>
                  <a:pt x="979772" y="215899"/>
                </a:lnTo>
                <a:lnTo>
                  <a:pt x="1019850" y="203199"/>
                </a:lnTo>
                <a:lnTo>
                  <a:pt x="1101691" y="152399"/>
                </a:lnTo>
                <a:lnTo>
                  <a:pt x="1185679" y="126999"/>
                </a:lnTo>
                <a:lnTo>
                  <a:pt x="1228442" y="101599"/>
                </a:lnTo>
                <a:lnTo>
                  <a:pt x="1494846" y="25399"/>
                </a:lnTo>
                <a:lnTo>
                  <a:pt x="1540748" y="25399"/>
                </a:lnTo>
                <a:lnTo>
                  <a:pt x="1587040" y="12699"/>
                </a:lnTo>
                <a:lnTo>
                  <a:pt x="2166786" y="12699"/>
                </a:lnTo>
                <a:lnTo>
                  <a:pt x="2543352" y="114299"/>
                </a:lnTo>
                <a:lnTo>
                  <a:pt x="2588590" y="139699"/>
                </a:lnTo>
                <a:lnTo>
                  <a:pt x="2633344" y="152399"/>
                </a:lnTo>
                <a:lnTo>
                  <a:pt x="2677590" y="177799"/>
                </a:lnTo>
                <a:lnTo>
                  <a:pt x="2721304" y="190499"/>
                </a:lnTo>
                <a:lnTo>
                  <a:pt x="2807046" y="241299"/>
                </a:lnTo>
                <a:lnTo>
                  <a:pt x="2890383" y="292099"/>
                </a:lnTo>
                <a:lnTo>
                  <a:pt x="2931091" y="317499"/>
                </a:lnTo>
                <a:lnTo>
                  <a:pt x="2971129" y="342899"/>
                </a:lnTo>
                <a:lnTo>
                  <a:pt x="3010472" y="380999"/>
                </a:lnTo>
                <a:lnTo>
                  <a:pt x="3049098" y="406399"/>
                </a:lnTo>
                <a:lnTo>
                  <a:pt x="3086983" y="444499"/>
                </a:lnTo>
                <a:lnTo>
                  <a:pt x="3124103" y="469899"/>
                </a:lnTo>
                <a:lnTo>
                  <a:pt x="3160437" y="507999"/>
                </a:lnTo>
                <a:lnTo>
                  <a:pt x="3195959" y="533399"/>
                </a:lnTo>
                <a:lnTo>
                  <a:pt x="3230555" y="571499"/>
                </a:lnTo>
                <a:lnTo>
                  <a:pt x="3264115" y="609599"/>
                </a:lnTo>
                <a:lnTo>
                  <a:pt x="3296629" y="647699"/>
                </a:lnTo>
                <a:lnTo>
                  <a:pt x="3328090" y="685799"/>
                </a:lnTo>
                <a:lnTo>
                  <a:pt x="3358486" y="723899"/>
                </a:lnTo>
                <a:lnTo>
                  <a:pt x="3387808" y="761999"/>
                </a:lnTo>
                <a:lnTo>
                  <a:pt x="3416046" y="800099"/>
                </a:lnTo>
                <a:lnTo>
                  <a:pt x="3443192" y="838199"/>
                </a:lnTo>
                <a:lnTo>
                  <a:pt x="3469234" y="888999"/>
                </a:lnTo>
                <a:lnTo>
                  <a:pt x="3494164" y="927099"/>
                </a:lnTo>
                <a:lnTo>
                  <a:pt x="3517972" y="965199"/>
                </a:lnTo>
                <a:lnTo>
                  <a:pt x="3540649" y="1015999"/>
                </a:lnTo>
                <a:lnTo>
                  <a:pt x="3562184" y="1054099"/>
                </a:lnTo>
                <a:lnTo>
                  <a:pt x="3582567" y="1104899"/>
                </a:lnTo>
                <a:lnTo>
                  <a:pt x="3601791" y="1142999"/>
                </a:lnTo>
                <a:lnTo>
                  <a:pt x="3619843" y="1193799"/>
                </a:lnTo>
                <a:lnTo>
                  <a:pt x="3636716" y="1231899"/>
                </a:lnTo>
                <a:lnTo>
                  <a:pt x="3652400" y="1282699"/>
                </a:lnTo>
                <a:lnTo>
                  <a:pt x="3666884" y="1320799"/>
                </a:lnTo>
                <a:lnTo>
                  <a:pt x="3680159" y="1371599"/>
                </a:lnTo>
                <a:lnTo>
                  <a:pt x="3692215" y="1422399"/>
                </a:lnTo>
                <a:lnTo>
                  <a:pt x="3703044" y="1460499"/>
                </a:lnTo>
                <a:lnTo>
                  <a:pt x="3712634" y="1511299"/>
                </a:lnTo>
                <a:lnTo>
                  <a:pt x="3720977" y="1562099"/>
                </a:lnTo>
                <a:lnTo>
                  <a:pt x="3728063" y="1612899"/>
                </a:lnTo>
                <a:lnTo>
                  <a:pt x="3733883" y="1663699"/>
                </a:lnTo>
                <a:lnTo>
                  <a:pt x="3738426" y="1714499"/>
                </a:lnTo>
                <a:lnTo>
                  <a:pt x="3741682" y="1752599"/>
                </a:lnTo>
                <a:lnTo>
                  <a:pt x="3743644" y="1803399"/>
                </a:lnTo>
                <a:lnTo>
                  <a:pt x="3744299" y="1854199"/>
                </a:lnTo>
                <a:lnTo>
                  <a:pt x="3743688" y="1904999"/>
                </a:lnTo>
                <a:lnTo>
                  <a:pt x="3741863" y="1955799"/>
                </a:lnTo>
                <a:lnTo>
                  <a:pt x="3738840" y="1993899"/>
                </a:lnTo>
                <a:lnTo>
                  <a:pt x="3734634" y="2044699"/>
                </a:lnTo>
                <a:lnTo>
                  <a:pt x="3729258" y="2095499"/>
                </a:lnTo>
                <a:lnTo>
                  <a:pt x="3722728" y="2133599"/>
                </a:lnTo>
                <a:lnTo>
                  <a:pt x="3715059" y="2184399"/>
                </a:lnTo>
                <a:lnTo>
                  <a:pt x="3706264" y="2235199"/>
                </a:lnTo>
                <a:lnTo>
                  <a:pt x="3696359" y="2273299"/>
                </a:lnTo>
                <a:lnTo>
                  <a:pt x="3685359" y="2324099"/>
                </a:lnTo>
                <a:lnTo>
                  <a:pt x="3673278" y="2362199"/>
                </a:lnTo>
                <a:lnTo>
                  <a:pt x="3660131" y="2412999"/>
                </a:lnTo>
                <a:lnTo>
                  <a:pt x="3645933" y="2451099"/>
                </a:lnTo>
                <a:lnTo>
                  <a:pt x="3630698" y="2501899"/>
                </a:lnTo>
                <a:lnTo>
                  <a:pt x="3614441" y="2539999"/>
                </a:lnTo>
                <a:lnTo>
                  <a:pt x="3597177" y="2578099"/>
                </a:lnTo>
                <a:lnTo>
                  <a:pt x="3578920" y="2616199"/>
                </a:lnTo>
                <a:lnTo>
                  <a:pt x="3559685" y="2666999"/>
                </a:lnTo>
                <a:lnTo>
                  <a:pt x="3539487" y="2705099"/>
                </a:lnTo>
                <a:lnTo>
                  <a:pt x="3518341" y="2743199"/>
                </a:lnTo>
                <a:lnTo>
                  <a:pt x="3496261" y="2781299"/>
                </a:lnTo>
                <a:lnTo>
                  <a:pt x="3473262" y="2819399"/>
                </a:lnTo>
                <a:lnTo>
                  <a:pt x="3449359" y="2857499"/>
                </a:lnTo>
                <a:lnTo>
                  <a:pt x="3424566" y="2895599"/>
                </a:lnTo>
                <a:lnTo>
                  <a:pt x="3398898" y="2933699"/>
                </a:lnTo>
                <a:lnTo>
                  <a:pt x="3372370" y="2971799"/>
                </a:lnTo>
                <a:lnTo>
                  <a:pt x="3344996" y="3009899"/>
                </a:lnTo>
                <a:lnTo>
                  <a:pt x="3316791" y="3035299"/>
                </a:lnTo>
                <a:lnTo>
                  <a:pt x="3287771" y="3073399"/>
                </a:lnTo>
                <a:lnTo>
                  <a:pt x="3257949" y="3111499"/>
                </a:lnTo>
                <a:lnTo>
                  <a:pt x="3227340" y="3136899"/>
                </a:lnTo>
                <a:lnTo>
                  <a:pt x="3195959" y="3174999"/>
                </a:lnTo>
                <a:lnTo>
                  <a:pt x="3163821" y="3200399"/>
                </a:lnTo>
                <a:lnTo>
                  <a:pt x="3130941" y="3238499"/>
                </a:lnTo>
                <a:lnTo>
                  <a:pt x="3097332" y="3263899"/>
                </a:lnTo>
                <a:lnTo>
                  <a:pt x="3063011" y="3289299"/>
                </a:lnTo>
                <a:lnTo>
                  <a:pt x="3027991" y="3314699"/>
                </a:lnTo>
                <a:lnTo>
                  <a:pt x="2992287" y="3352799"/>
                </a:lnTo>
                <a:lnTo>
                  <a:pt x="2955914" y="3378199"/>
                </a:lnTo>
                <a:lnTo>
                  <a:pt x="2918886" y="3403599"/>
                </a:lnTo>
                <a:lnTo>
                  <a:pt x="2881219" y="3428999"/>
                </a:lnTo>
                <a:lnTo>
                  <a:pt x="2842927" y="3441699"/>
                </a:lnTo>
                <a:lnTo>
                  <a:pt x="2764527" y="3492499"/>
                </a:lnTo>
                <a:lnTo>
                  <a:pt x="2724449" y="3517899"/>
                </a:lnTo>
                <a:lnTo>
                  <a:pt x="2683804" y="3530599"/>
                </a:lnTo>
                <a:lnTo>
                  <a:pt x="2642608" y="3555999"/>
                </a:lnTo>
                <a:lnTo>
                  <a:pt x="2600875" y="3568699"/>
                </a:lnTo>
                <a:lnTo>
                  <a:pt x="2558620" y="3594099"/>
                </a:lnTo>
                <a:lnTo>
                  <a:pt x="2249453" y="3682999"/>
                </a:lnTo>
                <a:close/>
              </a:path>
              <a:path w="3744595" h="3721100">
                <a:moveTo>
                  <a:pt x="2110593" y="3708399"/>
                </a:moveTo>
                <a:lnTo>
                  <a:pt x="1633706" y="3708399"/>
                </a:lnTo>
                <a:lnTo>
                  <a:pt x="1540748" y="3682999"/>
                </a:lnTo>
                <a:lnTo>
                  <a:pt x="2203551" y="3682999"/>
                </a:lnTo>
                <a:lnTo>
                  <a:pt x="2110593" y="3708399"/>
                </a:lnTo>
                <a:close/>
              </a:path>
              <a:path w="3744595" h="3721100">
                <a:moveTo>
                  <a:pt x="1968490" y="3721099"/>
                </a:moveTo>
                <a:lnTo>
                  <a:pt x="1775809" y="3721099"/>
                </a:lnTo>
                <a:lnTo>
                  <a:pt x="1728106" y="3708399"/>
                </a:lnTo>
                <a:lnTo>
                  <a:pt x="2016193" y="3708399"/>
                </a:lnTo>
                <a:lnTo>
                  <a:pt x="1968490" y="3721099"/>
                </a:lnTo>
                <a:close/>
              </a:path>
            </a:pathLst>
          </a:custGeom>
          <a:solidFill>
            <a:srgbClr val="2C6781">
              <a:alpha val="16078"/>
            </a:srgbClr>
          </a:solidFill>
        </p:spPr>
        <p:txBody>
          <a:bodyPr wrap="square" lIns="0" tIns="0" rIns="0" bIns="0" rtlCol="0"/>
          <a:lstStyle/>
          <a:p>
            <a:endParaRPr kern="0">
              <a:solidFill>
                <a:sysClr val="windowText" lastClr="000000"/>
              </a:solidFill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51483" y="3628099"/>
            <a:ext cx="6893559" cy="604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800" b="1" dirty="0">
                <a:solidFill>
                  <a:srgbClr val="1C3478"/>
                </a:solidFill>
              </a:rPr>
              <a:t>2050</a:t>
            </a:r>
            <a:r>
              <a:rPr sz="3800" b="1" spc="-150" dirty="0">
                <a:solidFill>
                  <a:srgbClr val="1C3478"/>
                </a:solidFill>
              </a:rPr>
              <a:t> </a:t>
            </a:r>
            <a:r>
              <a:rPr sz="3800" b="1" dirty="0">
                <a:solidFill>
                  <a:srgbClr val="1C3478"/>
                </a:solidFill>
              </a:rPr>
              <a:t>RTP</a:t>
            </a:r>
            <a:r>
              <a:rPr sz="3800" b="1" spc="-215" dirty="0">
                <a:solidFill>
                  <a:srgbClr val="1C3478"/>
                </a:solidFill>
              </a:rPr>
              <a:t> </a:t>
            </a:r>
            <a:r>
              <a:rPr sz="3800" b="1" dirty="0">
                <a:solidFill>
                  <a:srgbClr val="1C3478"/>
                </a:solidFill>
              </a:rPr>
              <a:t>PROJECT</a:t>
            </a:r>
            <a:r>
              <a:rPr sz="3800" b="1" spc="-210" dirty="0">
                <a:solidFill>
                  <a:srgbClr val="1C3478"/>
                </a:solidFill>
              </a:rPr>
              <a:t> </a:t>
            </a:r>
            <a:r>
              <a:rPr sz="3800" b="1" spc="-10" dirty="0">
                <a:solidFill>
                  <a:srgbClr val="1C3478"/>
                </a:solidFill>
              </a:rPr>
              <a:t>PRIORITIES</a:t>
            </a:r>
            <a:endParaRPr sz="3800"/>
          </a:p>
        </p:txBody>
      </p:sp>
      <p:sp>
        <p:nvSpPr>
          <p:cNvPr id="4" name="object 4"/>
          <p:cNvSpPr txBox="1"/>
          <p:nvPr/>
        </p:nvSpPr>
        <p:spPr>
          <a:xfrm>
            <a:off x="11777851" y="6557547"/>
            <a:ext cx="179705" cy="1560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kern="0" spc="-25" dirty="0">
                <a:solidFill>
                  <a:srgbClr val="888888"/>
                </a:solidFill>
                <a:latin typeface="Calibri"/>
                <a:cs typeface="Calibri"/>
              </a:rPr>
              <a:t>31</a:t>
            </a:r>
            <a:endParaRPr sz="1200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8924" y="-71049"/>
            <a:ext cx="11778298" cy="863858"/>
          </a:xfrm>
          <a:prstGeom prst="rect">
            <a:avLst/>
          </a:prstGeom>
        </p:spPr>
        <p:txBody>
          <a:bodyPr vert="horz" wrap="square" lIns="0" tIns="367823" rIns="0" bIns="0" rtlCol="0">
            <a:spAutoFit/>
          </a:bodyPr>
          <a:lstStyle/>
          <a:p>
            <a:pPr marL="1512570">
              <a:spcBef>
                <a:spcPts val="100"/>
              </a:spcBef>
            </a:pPr>
            <a:r>
              <a:rPr dirty="0"/>
              <a:t>UFR</a:t>
            </a:r>
            <a:r>
              <a:rPr spc="-100" dirty="0"/>
              <a:t> </a:t>
            </a:r>
            <a:r>
              <a:rPr spc="-10" dirty="0"/>
              <a:t>Project</a:t>
            </a:r>
            <a:r>
              <a:rPr spc="-100" dirty="0"/>
              <a:t> </a:t>
            </a:r>
            <a:r>
              <a:rPr dirty="0"/>
              <a:t>Scoring</a:t>
            </a:r>
            <a:r>
              <a:rPr spc="-100" dirty="0"/>
              <a:t> </a:t>
            </a:r>
            <a:r>
              <a:rPr dirty="0"/>
              <a:t>(from</a:t>
            </a:r>
            <a:r>
              <a:rPr spc="-100" dirty="0"/>
              <a:t> </a:t>
            </a:r>
            <a:r>
              <a:rPr dirty="0"/>
              <a:t>2045</a:t>
            </a:r>
            <a:r>
              <a:rPr spc="-95" dirty="0"/>
              <a:t> </a:t>
            </a:r>
            <a:r>
              <a:rPr spc="-20" dirty="0"/>
              <a:t>RTP)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7976" y="1306251"/>
            <a:ext cx="6101399" cy="555174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62850" y="1521450"/>
            <a:ext cx="5211249" cy="2442577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6860925" y="4137476"/>
            <a:ext cx="4296410" cy="1305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z="28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Only</a:t>
            </a:r>
            <a:r>
              <a:rPr sz="2800" kern="0" spc="-7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8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the</a:t>
            </a:r>
            <a:r>
              <a:rPr sz="2800" kern="0" spc="-5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8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Highway</a:t>
            </a:r>
            <a:r>
              <a:rPr sz="2800" b="1" kern="0" spc="-4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8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projects </a:t>
            </a:r>
            <a:r>
              <a:rPr sz="28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were</a:t>
            </a:r>
            <a:r>
              <a:rPr sz="2800" kern="0" spc="-7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8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evaluated</a:t>
            </a:r>
            <a:r>
              <a:rPr sz="2800" kern="0" spc="-7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8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using</a:t>
            </a:r>
            <a:r>
              <a:rPr sz="2800" kern="0" spc="-7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800" kern="0" spc="-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the </a:t>
            </a:r>
            <a:r>
              <a:rPr sz="28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scoring</a:t>
            </a:r>
            <a:r>
              <a:rPr sz="2800"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8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guidelines.</a:t>
            </a:r>
            <a:endParaRPr sz="28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xfrm>
            <a:off x="11237792" y="6437204"/>
            <a:ext cx="334994" cy="187872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3825">
              <a:spcBef>
                <a:spcPts val="25"/>
              </a:spcBef>
            </a:pPr>
            <a:fld id="{81D60167-4931-47E6-BA6A-407CBD079E47}" type="slidenum">
              <a:rPr kern="0" spc="-25" dirty="0"/>
              <a:pPr marL="123825">
                <a:spcBef>
                  <a:spcPts val="25"/>
                </a:spcBef>
              </a:pPr>
              <a:t>49</a:t>
            </a:fld>
            <a:endParaRPr kern="0" spc="-25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F6943-B278-5160-0133-C26B3F8B6F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876" y="2125980"/>
            <a:ext cx="10368598" cy="1231106"/>
          </a:xfrm>
        </p:spPr>
        <p:txBody>
          <a:bodyPr/>
          <a:lstStyle/>
          <a:p>
            <a:r>
              <a:rPr lang="en-US" sz="4000" dirty="0"/>
              <a:t>Transportation Commissioner</a:t>
            </a:r>
            <a:br>
              <a:rPr lang="en-US" sz="4000" dirty="0"/>
            </a:br>
            <a:r>
              <a:rPr lang="en-US" sz="4000" dirty="0"/>
              <a:t>Appointment Update</a:t>
            </a:r>
          </a:p>
        </p:txBody>
      </p:sp>
    </p:spTree>
    <p:extLst>
      <p:ext uri="{BB962C8B-B14F-4D97-AF65-F5344CB8AC3E}">
        <p14:creationId xmlns:p14="http://schemas.microsoft.com/office/powerpoint/2010/main" val="115908367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63528" y="64617"/>
            <a:ext cx="7360920" cy="952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ts val="3650"/>
              </a:lnSpc>
              <a:spcBef>
                <a:spcPts val="100"/>
              </a:spcBef>
            </a:pPr>
            <a:r>
              <a:rPr dirty="0"/>
              <a:t>Discussion</a:t>
            </a:r>
            <a:r>
              <a:rPr spc="-140" dirty="0"/>
              <a:t> </a:t>
            </a:r>
            <a:r>
              <a:rPr dirty="0"/>
              <a:t>Question:</a:t>
            </a:r>
            <a:r>
              <a:rPr spc="-125" dirty="0"/>
              <a:t> </a:t>
            </a:r>
            <a:r>
              <a:rPr b="1" dirty="0">
                <a:latin typeface="Trebuchet MS"/>
                <a:cs typeface="Trebuchet MS"/>
              </a:rPr>
              <a:t>Project</a:t>
            </a:r>
            <a:r>
              <a:rPr b="1" spc="-135" dirty="0"/>
              <a:t> </a:t>
            </a:r>
            <a:r>
              <a:rPr b="1" spc="-10" dirty="0"/>
              <a:t>Evaluation</a:t>
            </a:r>
          </a:p>
          <a:p>
            <a:pPr marR="6985" algn="r">
              <a:lnSpc>
                <a:spcPts val="3650"/>
              </a:lnSpc>
            </a:pPr>
            <a:r>
              <a:rPr b="1" dirty="0">
                <a:latin typeface="Trebuchet MS"/>
                <a:cs typeface="Trebuchet MS"/>
              </a:rPr>
              <a:t>Approach</a:t>
            </a:r>
            <a:r>
              <a:rPr b="1" spc="-40" dirty="0"/>
              <a:t> </a:t>
            </a:r>
            <a:r>
              <a:rPr b="1" dirty="0">
                <a:latin typeface="Trebuchet MS"/>
                <a:cs typeface="Trebuchet MS"/>
              </a:rPr>
              <a:t>for</a:t>
            </a:r>
            <a:r>
              <a:rPr b="1" spc="-40" dirty="0"/>
              <a:t> </a:t>
            </a:r>
            <a:r>
              <a:rPr b="1" dirty="0">
                <a:latin typeface="Trebuchet MS"/>
                <a:cs typeface="Trebuchet MS"/>
              </a:rPr>
              <a:t>2050</a:t>
            </a:r>
            <a:r>
              <a:rPr b="1" spc="-40" dirty="0"/>
              <a:t> </a:t>
            </a:r>
            <a:r>
              <a:rPr b="1" spc="-25" dirty="0"/>
              <a:t>RTP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11237792" y="6437204"/>
            <a:ext cx="334994" cy="187872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3825">
              <a:spcBef>
                <a:spcPts val="25"/>
              </a:spcBef>
            </a:pPr>
            <a:fld id="{81D60167-4931-47E6-BA6A-407CBD079E47}" type="slidenum">
              <a:rPr kern="0" spc="-25" dirty="0"/>
              <a:pPr marL="123825">
                <a:spcBef>
                  <a:spcPts val="25"/>
                </a:spcBef>
              </a:pPr>
              <a:t>50</a:t>
            </a:fld>
            <a:endParaRPr kern="0" spc="-25" dirty="0"/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679980" y="1426364"/>
            <a:ext cx="10844740" cy="4096941"/>
          </a:xfrm>
          <a:prstGeom prst="rect">
            <a:avLst/>
          </a:prstGeom>
        </p:spPr>
        <p:txBody>
          <a:bodyPr vert="horz" wrap="square" lIns="0" tIns="173659" rIns="0" bIns="0" rtlCol="0">
            <a:spAutoFit/>
          </a:bodyPr>
          <a:lstStyle/>
          <a:p>
            <a:pPr marL="421005" marR="692785" indent="-419734">
              <a:lnSpc>
                <a:spcPts val="2590"/>
              </a:lnSpc>
              <a:spcBef>
                <a:spcPts val="425"/>
              </a:spcBef>
              <a:buSzPct val="75000"/>
              <a:buFont typeface="Arial"/>
              <a:buAutoNum type="arabicPeriod"/>
              <a:tabLst>
                <a:tab pos="421640" algn="l"/>
              </a:tabLst>
            </a:pPr>
            <a:r>
              <a:rPr sz="2400" u="none" dirty="0"/>
              <a:t>Do</a:t>
            </a:r>
            <a:r>
              <a:rPr sz="2400" u="none" spc="-70" dirty="0"/>
              <a:t> </a:t>
            </a:r>
            <a:r>
              <a:rPr sz="2400" u="none" dirty="0"/>
              <a:t>you</a:t>
            </a:r>
            <a:r>
              <a:rPr sz="2400" u="none" spc="-65" dirty="0"/>
              <a:t> </a:t>
            </a:r>
            <a:r>
              <a:rPr sz="2400" u="none" dirty="0"/>
              <a:t>want</a:t>
            </a:r>
            <a:r>
              <a:rPr sz="2400" u="none" spc="-70" dirty="0"/>
              <a:t> </a:t>
            </a:r>
            <a:r>
              <a:rPr sz="2400" u="none" dirty="0"/>
              <a:t>to</a:t>
            </a:r>
            <a:r>
              <a:rPr sz="2400" u="none" spc="-65" dirty="0"/>
              <a:t> </a:t>
            </a:r>
            <a:r>
              <a:rPr sz="2400" u="none" dirty="0"/>
              <a:t>retain</a:t>
            </a:r>
            <a:r>
              <a:rPr sz="2400" u="none" spc="-70" dirty="0"/>
              <a:t> </a:t>
            </a:r>
            <a:r>
              <a:rPr sz="2400" u="none" dirty="0"/>
              <a:t>the</a:t>
            </a:r>
            <a:r>
              <a:rPr sz="2400" u="none" spc="-65" dirty="0"/>
              <a:t> </a:t>
            </a:r>
            <a:r>
              <a:rPr sz="2400" u="none" dirty="0"/>
              <a:t>same</a:t>
            </a:r>
            <a:r>
              <a:rPr sz="2400" u="none" spc="-70" dirty="0"/>
              <a:t> </a:t>
            </a:r>
            <a:r>
              <a:rPr sz="2400" u="none" dirty="0"/>
              <a:t>approach</a:t>
            </a:r>
            <a:r>
              <a:rPr sz="2400" u="none" spc="-65" dirty="0"/>
              <a:t> </a:t>
            </a:r>
            <a:r>
              <a:rPr sz="2400" u="none" dirty="0"/>
              <a:t>for</a:t>
            </a:r>
            <a:r>
              <a:rPr sz="2400" u="none" spc="-70" dirty="0"/>
              <a:t> </a:t>
            </a:r>
            <a:r>
              <a:rPr sz="2400" u="none" dirty="0"/>
              <a:t>project</a:t>
            </a:r>
            <a:r>
              <a:rPr sz="2400" u="none" spc="-65" dirty="0"/>
              <a:t> </a:t>
            </a:r>
            <a:r>
              <a:rPr sz="2400" u="none" dirty="0"/>
              <a:t>evaluation</a:t>
            </a:r>
            <a:r>
              <a:rPr sz="2400" u="none" spc="-70" dirty="0"/>
              <a:t> </a:t>
            </a:r>
            <a:r>
              <a:rPr sz="2400" u="none" dirty="0"/>
              <a:t>as</a:t>
            </a:r>
            <a:r>
              <a:rPr sz="2400" u="none" spc="-65" dirty="0"/>
              <a:t> </a:t>
            </a:r>
            <a:r>
              <a:rPr sz="2400" u="none" spc="-20" dirty="0"/>
              <a:t>last </a:t>
            </a:r>
            <a:r>
              <a:rPr sz="2400" u="none" dirty="0"/>
              <a:t>time?</a:t>
            </a:r>
            <a:r>
              <a:rPr sz="2400" u="none" spc="-65" dirty="0"/>
              <a:t> </a:t>
            </a:r>
            <a:r>
              <a:rPr sz="2400" u="none" spc="-100" dirty="0"/>
              <a:t>Or,</a:t>
            </a:r>
            <a:r>
              <a:rPr sz="2400" u="none" spc="-65" dirty="0"/>
              <a:t> </a:t>
            </a:r>
            <a:r>
              <a:rPr sz="2400" u="none" dirty="0"/>
              <a:t>is</a:t>
            </a:r>
            <a:r>
              <a:rPr sz="2400" u="none" spc="-65" dirty="0"/>
              <a:t> </a:t>
            </a:r>
            <a:r>
              <a:rPr sz="2400" u="none" dirty="0"/>
              <a:t>there</a:t>
            </a:r>
            <a:r>
              <a:rPr sz="2400" u="none" spc="-65" dirty="0"/>
              <a:t> </a:t>
            </a:r>
            <a:r>
              <a:rPr sz="2400" u="none" dirty="0"/>
              <a:t>a</a:t>
            </a:r>
            <a:r>
              <a:rPr sz="2400" u="none" spc="-65" dirty="0"/>
              <a:t> </a:t>
            </a:r>
            <a:r>
              <a:rPr sz="2400" u="none" dirty="0"/>
              <a:t>desire</a:t>
            </a:r>
            <a:r>
              <a:rPr sz="2400" u="none" spc="-65" dirty="0"/>
              <a:t> </a:t>
            </a:r>
            <a:r>
              <a:rPr sz="2400" u="none" dirty="0"/>
              <a:t>to</a:t>
            </a:r>
            <a:r>
              <a:rPr sz="2400" u="none" spc="-65" dirty="0"/>
              <a:t> </a:t>
            </a:r>
            <a:r>
              <a:rPr sz="2400" u="none" dirty="0"/>
              <a:t>change</a:t>
            </a:r>
            <a:r>
              <a:rPr sz="2400" u="none" spc="-60" dirty="0"/>
              <a:t> </a:t>
            </a:r>
            <a:r>
              <a:rPr sz="2400" u="none" dirty="0"/>
              <a:t>any</a:t>
            </a:r>
            <a:r>
              <a:rPr sz="2400" u="none" spc="-65" dirty="0"/>
              <a:t> </a:t>
            </a:r>
            <a:r>
              <a:rPr sz="2400" u="none" dirty="0"/>
              <a:t>of</a:t>
            </a:r>
            <a:r>
              <a:rPr sz="2400" u="none" spc="-65" dirty="0"/>
              <a:t> </a:t>
            </a:r>
            <a:r>
              <a:rPr sz="2400" u="none" dirty="0"/>
              <a:t>the</a:t>
            </a:r>
            <a:r>
              <a:rPr sz="2400" u="none" spc="-65" dirty="0"/>
              <a:t> </a:t>
            </a:r>
            <a:r>
              <a:rPr sz="2400" u="none" dirty="0"/>
              <a:t>evaluation</a:t>
            </a:r>
            <a:r>
              <a:rPr sz="2400" u="none" spc="-65" dirty="0"/>
              <a:t> </a:t>
            </a:r>
            <a:r>
              <a:rPr sz="2400" u="none" spc="-10" dirty="0"/>
              <a:t>criteria, </a:t>
            </a:r>
            <a:r>
              <a:rPr sz="2400" u="none" dirty="0"/>
              <a:t>weighting</a:t>
            </a:r>
            <a:r>
              <a:rPr sz="2400" u="none" spc="-90" dirty="0"/>
              <a:t> </a:t>
            </a:r>
            <a:r>
              <a:rPr sz="2400" u="none" dirty="0"/>
              <a:t>and/or</a:t>
            </a:r>
            <a:r>
              <a:rPr sz="2400" u="none" spc="-85" dirty="0"/>
              <a:t> </a:t>
            </a:r>
            <a:r>
              <a:rPr sz="2400" u="none" dirty="0"/>
              <a:t>apply</a:t>
            </a:r>
            <a:r>
              <a:rPr sz="2400" u="none" spc="-85" dirty="0"/>
              <a:t> </a:t>
            </a:r>
            <a:r>
              <a:rPr sz="2400" u="none" dirty="0"/>
              <a:t>updated</a:t>
            </a:r>
            <a:r>
              <a:rPr sz="2400" u="none" spc="-85" dirty="0"/>
              <a:t> </a:t>
            </a:r>
            <a:r>
              <a:rPr sz="2400" u="none" dirty="0"/>
              <a:t>data</a:t>
            </a:r>
            <a:r>
              <a:rPr sz="2400" u="none" spc="-85" dirty="0"/>
              <a:t> </a:t>
            </a:r>
            <a:r>
              <a:rPr sz="2400" u="none" dirty="0"/>
              <a:t>to</a:t>
            </a:r>
            <a:r>
              <a:rPr sz="2400" u="none" spc="-85" dirty="0"/>
              <a:t> </a:t>
            </a:r>
            <a:r>
              <a:rPr sz="2400" u="none" dirty="0"/>
              <a:t>assess</a:t>
            </a:r>
            <a:r>
              <a:rPr sz="2400" u="none" spc="-85" dirty="0"/>
              <a:t> </a:t>
            </a:r>
            <a:r>
              <a:rPr sz="2400" u="none" dirty="0"/>
              <a:t>the</a:t>
            </a:r>
            <a:r>
              <a:rPr sz="2400" u="none" spc="-85" dirty="0"/>
              <a:t> </a:t>
            </a:r>
            <a:r>
              <a:rPr sz="2400" u="none" spc="-10" dirty="0"/>
              <a:t>projects?</a:t>
            </a:r>
            <a:endParaRPr sz="2400"/>
          </a:p>
          <a:p>
            <a:pPr marL="878205" marR="269875" lvl="1" indent="-309245">
              <a:lnSpc>
                <a:spcPts val="2160"/>
              </a:lnSpc>
              <a:spcBef>
                <a:spcPts val="1005"/>
              </a:spcBef>
              <a:buSzPct val="90000"/>
              <a:buFont typeface="Arial"/>
              <a:buChar char="•"/>
              <a:tabLst>
                <a:tab pos="878840" algn="l"/>
              </a:tabLst>
            </a:pPr>
            <a:r>
              <a:rPr sz="2000" dirty="0">
                <a:latin typeface="Trebuchet MS"/>
                <a:cs typeface="Trebuchet MS"/>
              </a:rPr>
              <a:t>Last</a:t>
            </a:r>
            <a:r>
              <a:rPr sz="2000" spc="-3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time,</a:t>
            </a:r>
            <a:r>
              <a:rPr sz="2000" spc="-3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we</a:t>
            </a:r>
            <a:r>
              <a:rPr sz="2000" spc="-3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only</a:t>
            </a:r>
            <a:r>
              <a:rPr sz="2000" spc="-3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scored</a:t>
            </a:r>
            <a:r>
              <a:rPr sz="2000" spc="-3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the</a:t>
            </a:r>
            <a:r>
              <a:rPr sz="2000" spc="-3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new</a:t>
            </a:r>
            <a:r>
              <a:rPr sz="2000" spc="-3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projects.</a:t>
            </a:r>
            <a:r>
              <a:rPr sz="2000" spc="-3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If</a:t>
            </a:r>
            <a:r>
              <a:rPr sz="2000" spc="-2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the</a:t>
            </a:r>
            <a:r>
              <a:rPr sz="2000" spc="-3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highway</a:t>
            </a:r>
            <a:r>
              <a:rPr sz="2000" spc="-3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project</a:t>
            </a:r>
            <a:r>
              <a:rPr sz="2000" spc="-3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scoring</a:t>
            </a:r>
            <a:r>
              <a:rPr sz="2000" spc="-3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criteria</a:t>
            </a:r>
            <a:r>
              <a:rPr sz="2000" spc="-30" dirty="0">
                <a:latin typeface="Trebuchet MS"/>
                <a:cs typeface="Trebuchet MS"/>
              </a:rPr>
              <a:t> </a:t>
            </a:r>
            <a:r>
              <a:rPr sz="2000" spc="-25" dirty="0">
                <a:latin typeface="Trebuchet MS"/>
                <a:cs typeface="Trebuchet MS"/>
              </a:rPr>
              <a:t>is </a:t>
            </a:r>
            <a:r>
              <a:rPr sz="2000" dirty="0">
                <a:latin typeface="Trebuchet MS"/>
                <a:cs typeface="Trebuchet MS"/>
              </a:rPr>
              <a:t>updated,</a:t>
            </a:r>
            <a:r>
              <a:rPr sz="2000" spc="-3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we</a:t>
            </a:r>
            <a:r>
              <a:rPr sz="2000" spc="-3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would</a:t>
            </a:r>
            <a:r>
              <a:rPr sz="2000" spc="-3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likely</a:t>
            </a:r>
            <a:r>
              <a:rPr sz="2000" spc="-3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need</a:t>
            </a:r>
            <a:r>
              <a:rPr sz="2000" spc="-3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to</a:t>
            </a:r>
            <a:r>
              <a:rPr sz="2000" spc="-3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rescore</a:t>
            </a:r>
            <a:r>
              <a:rPr sz="2000" spc="-3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all</a:t>
            </a:r>
            <a:r>
              <a:rPr sz="2000" spc="-3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the</a:t>
            </a:r>
            <a:r>
              <a:rPr sz="2000" spc="-3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projects</a:t>
            </a:r>
            <a:r>
              <a:rPr sz="2000" spc="-3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(holding</a:t>
            </a:r>
            <a:r>
              <a:rPr sz="2000" spc="-3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harmless</a:t>
            </a:r>
            <a:r>
              <a:rPr sz="2000" spc="-30" dirty="0">
                <a:latin typeface="Trebuchet MS"/>
                <a:cs typeface="Trebuchet MS"/>
              </a:rPr>
              <a:t> </a:t>
            </a:r>
            <a:r>
              <a:rPr sz="2000" spc="-25" dirty="0">
                <a:latin typeface="Trebuchet MS"/>
                <a:cs typeface="Trebuchet MS"/>
              </a:rPr>
              <a:t>the </a:t>
            </a:r>
            <a:r>
              <a:rPr sz="2000" dirty="0">
                <a:latin typeface="Trebuchet MS"/>
                <a:cs typeface="Trebuchet MS"/>
              </a:rPr>
              <a:t>projects</a:t>
            </a:r>
            <a:r>
              <a:rPr sz="2000" spc="-3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that</a:t>
            </a:r>
            <a:r>
              <a:rPr sz="2000" spc="-2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have</a:t>
            </a:r>
            <a:r>
              <a:rPr sz="2000" spc="-2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already</a:t>
            </a:r>
            <a:r>
              <a:rPr sz="2000" spc="-2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been</a:t>
            </a:r>
            <a:r>
              <a:rPr sz="2000" spc="-2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funded</a:t>
            </a:r>
            <a:r>
              <a:rPr sz="2000" spc="-2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or</a:t>
            </a:r>
            <a:r>
              <a:rPr sz="2000" spc="-2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are</a:t>
            </a:r>
            <a:r>
              <a:rPr sz="2000" spc="-2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in</a:t>
            </a:r>
            <a:r>
              <a:rPr sz="2000" spc="-20" dirty="0">
                <a:latin typeface="Trebuchet MS"/>
                <a:cs typeface="Trebuchet MS"/>
              </a:rPr>
              <a:t> </a:t>
            </a:r>
            <a:r>
              <a:rPr sz="2000" spc="-10" dirty="0">
                <a:latin typeface="Trebuchet MS"/>
                <a:cs typeface="Trebuchet MS"/>
              </a:rPr>
              <a:t>design).</a:t>
            </a:r>
            <a:endParaRPr sz="2000">
              <a:latin typeface="Trebuchet MS"/>
              <a:cs typeface="Trebuchet MS"/>
            </a:endParaRPr>
          </a:p>
          <a:p>
            <a:pPr marL="421005" marR="5080" indent="-419734">
              <a:lnSpc>
                <a:spcPts val="2590"/>
              </a:lnSpc>
              <a:spcBef>
                <a:spcPts val="1000"/>
              </a:spcBef>
              <a:buSzPct val="75000"/>
              <a:buFont typeface="Arial"/>
              <a:buAutoNum type="arabicPeriod"/>
              <a:tabLst>
                <a:tab pos="421640" algn="l"/>
              </a:tabLst>
            </a:pPr>
            <a:r>
              <a:rPr sz="2400" u="none" dirty="0"/>
              <a:t>Last</a:t>
            </a:r>
            <a:r>
              <a:rPr sz="2400" u="none" spc="-70" dirty="0"/>
              <a:t> </a:t>
            </a:r>
            <a:r>
              <a:rPr sz="2400" u="none" dirty="0"/>
              <a:t>time,</a:t>
            </a:r>
            <a:r>
              <a:rPr sz="2400" u="none" spc="-65" dirty="0"/>
              <a:t> </a:t>
            </a:r>
            <a:r>
              <a:rPr sz="2400" u="none" dirty="0"/>
              <a:t>the</a:t>
            </a:r>
            <a:r>
              <a:rPr sz="2400" u="none" spc="-105" dirty="0"/>
              <a:t> </a:t>
            </a:r>
            <a:r>
              <a:rPr sz="2400" u="none" dirty="0"/>
              <a:t>TPR</a:t>
            </a:r>
            <a:r>
              <a:rPr sz="2400" u="none" spc="-65" dirty="0"/>
              <a:t> </a:t>
            </a:r>
            <a:r>
              <a:rPr sz="2400" u="none" dirty="0"/>
              <a:t>only</a:t>
            </a:r>
            <a:r>
              <a:rPr sz="2400" u="none" spc="-70" dirty="0"/>
              <a:t> </a:t>
            </a:r>
            <a:r>
              <a:rPr sz="2400" u="none" dirty="0"/>
              <a:t>scored</a:t>
            </a:r>
            <a:r>
              <a:rPr sz="2400" u="none" spc="-65" dirty="0"/>
              <a:t> </a:t>
            </a:r>
            <a:r>
              <a:rPr sz="2400" u="none" dirty="0"/>
              <a:t>highway</a:t>
            </a:r>
            <a:r>
              <a:rPr sz="2400" u="none" spc="-65" dirty="0"/>
              <a:t> </a:t>
            </a:r>
            <a:r>
              <a:rPr sz="2400" u="none" dirty="0"/>
              <a:t>projects.</a:t>
            </a:r>
            <a:r>
              <a:rPr sz="2400" u="none" spc="-70" dirty="0"/>
              <a:t> </a:t>
            </a:r>
            <a:r>
              <a:rPr sz="2400" u="none" dirty="0"/>
              <a:t>Does</a:t>
            </a:r>
            <a:r>
              <a:rPr sz="2400" u="none" spc="-65" dirty="0"/>
              <a:t> </a:t>
            </a:r>
            <a:r>
              <a:rPr sz="2400" u="none" dirty="0"/>
              <a:t>the</a:t>
            </a:r>
            <a:r>
              <a:rPr sz="2400" u="none" spc="-105" dirty="0"/>
              <a:t> </a:t>
            </a:r>
            <a:r>
              <a:rPr sz="2400" u="none" dirty="0"/>
              <a:t>TPR</a:t>
            </a:r>
            <a:r>
              <a:rPr sz="2400" u="none" spc="-65" dirty="0"/>
              <a:t> </a:t>
            </a:r>
            <a:r>
              <a:rPr sz="2400" u="none" dirty="0"/>
              <a:t>want</a:t>
            </a:r>
            <a:r>
              <a:rPr sz="2400" u="none" spc="-70" dirty="0"/>
              <a:t> </a:t>
            </a:r>
            <a:r>
              <a:rPr sz="2400" u="none" dirty="0"/>
              <a:t>to</a:t>
            </a:r>
            <a:r>
              <a:rPr sz="2400" u="none" spc="-65" dirty="0"/>
              <a:t> </a:t>
            </a:r>
            <a:r>
              <a:rPr sz="2400" u="none" spc="-20" dirty="0"/>
              <a:t>look </a:t>
            </a:r>
            <a:r>
              <a:rPr sz="2400" u="none" dirty="0"/>
              <a:t>into</a:t>
            </a:r>
            <a:r>
              <a:rPr sz="2400" u="none" spc="-85" dirty="0"/>
              <a:t> </a:t>
            </a:r>
            <a:r>
              <a:rPr sz="2400" u="none" dirty="0"/>
              <a:t>a</a:t>
            </a:r>
            <a:r>
              <a:rPr sz="2400" u="none" spc="-80" dirty="0"/>
              <a:t> </a:t>
            </a:r>
            <a:r>
              <a:rPr sz="2400" u="none" spc="-25" dirty="0"/>
              <a:t>data-</a:t>
            </a:r>
            <a:r>
              <a:rPr sz="2400" u="none" dirty="0"/>
              <a:t>informed</a:t>
            </a:r>
            <a:r>
              <a:rPr sz="2400" u="none" spc="-85" dirty="0"/>
              <a:t> </a:t>
            </a:r>
            <a:r>
              <a:rPr sz="2400" u="none" dirty="0"/>
              <a:t>approach</a:t>
            </a:r>
            <a:r>
              <a:rPr sz="2400" u="none" spc="-80" dirty="0"/>
              <a:t> </a:t>
            </a:r>
            <a:r>
              <a:rPr sz="2400" u="none" dirty="0"/>
              <a:t>for</a:t>
            </a:r>
            <a:r>
              <a:rPr sz="2400" u="none" spc="-85" dirty="0"/>
              <a:t> </a:t>
            </a:r>
            <a:r>
              <a:rPr sz="2400" u="none" dirty="0"/>
              <a:t>scoring</a:t>
            </a:r>
            <a:r>
              <a:rPr sz="2400" u="none" spc="-80" dirty="0"/>
              <a:t> </a:t>
            </a:r>
            <a:r>
              <a:rPr sz="2400" u="none" dirty="0"/>
              <a:t>transit</a:t>
            </a:r>
            <a:r>
              <a:rPr sz="2400" u="none" spc="-85" dirty="0"/>
              <a:t> </a:t>
            </a:r>
            <a:r>
              <a:rPr sz="2400" u="none" spc="-10" dirty="0"/>
              <a:t>projects?</a:t>
            </a:r>
            <a:endParaRPr sz="2400"/>
          </a:p>
          <a:p>
            <a:pPr marL="878205" marR="40005" lvl="1" indent="-309245">
              <a:lnSpc>
                <a:spcPts val="2160"/>
              </a:lnSpc>
              <a:spcBef>
                <a:spcPts val="1005"/>
              </a:spcBef>
              <a:buSzPct val="90000"/>
              <a:buFont typeface="Arial"/>
              <a:buChar char="•"/>
              <a:tabLst>
                <a:tab pos="878840" algn="l"/>
              </a:tabLst>
            </a:pPr>
            <a:r>
              <a:rPr sz="2000" dirty="0">
                <a:latin typeface="Trebuchet MS"/>
                <a:cs typeface="Trebuchet MS"/>
              </a:rPr>
              <a:t>May</a:t>
            </a:r>
            <a:r>
              <a:rPr sz="2000" spc="-3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want</a:t>
            </a:r>
            <a:r>
              <a:rPr sz="2000" spc="-3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to</a:t>
            </a:r>
            <a:r>
              <a:rPr sz="2000" spc="-2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consider</a:t>
            </a:r>
            <a:r>
              <a:rPr sz="2000" spc="-3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different</a:t>
            </a:r>
            <a:r>
              <a:rPr sz="2000" spc="-2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approaches</a:t>
            </a:r>
            <a:r>
              <a:rPr sz="2000" spc="-3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for</a:t>
            </a:r>
            <a:r>
              <a:rPr sz="2000" spc="-2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local</a:t>
            </a:r>
            <a:r>
              <a:rPr sz="2000" spc="-3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vs</a:t>
            </a:r>
            <a:r>
              <a:rPr sz="2000" spc="-3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regional</a:t>
            </a:r>
            <a:r>
              <a:rPr sz="2000" spc="-2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&amp;</a:t>
            </a:r>
            <a:r>
              <a:rPr sz="2000" spc="-30" dirty="0">
                <a:latin typeface="Trebuchet MS"/>
                <a:cs typeface="Trebuchet MS"/>
              </a:rPr>
              <a:t> </a:t>
            </a:r>
            <a:r>
              <a:rPr sz="2000" spc="-10" dirty="0">
                <a:latin typeface="Trebuchet MS"/>
                <a:cs typeface="Trebuchet MS"/>
              </a:rPr>
              <a:t>inter-</a:t>
            </a:r>
            <a:r>
              <a:rPr sz="2000" dirty="0">
                <a:latin typeface="Trebuchet MS"/>
                <a:cs typeface="Trebuchet MS"/>
              </a:rPr>
              <a:t>regional</a:t>
            </a:r>
            <a:r>
              <a:rPr sz="2000" spc="-25" dirty="0">
                <a:latin typeface="Trebuchet MS"/>
                <a:cs typeface="Trebuchet MS"/>
              </a:rPr>
              <a:t> </a:t>
            </a:r>
            <a:r>
              <a:rPr sz="2000" spc="-10" dirty="0">
                <a:latin typeface="Trebuchet MS"/>
                <a:cs typeface="Trebuchet MS"/>
              </a:rPr>
              <a:t>transit needs.</a:t>
            </a:r>
            <a:endParaRPr sz="2000">
              <a:latin typeface="Trebuchet MS"/>
              <a:cs typeface="Trebuchet MS"/>
            </a:endParaRPr>
          </a:p>
          <a:p>
            <a:pPr marL="421005" indent="-419100">
              <a:spcBef>
                <a:spcPts val="675"/>
              </a:spcBef>
              <a:buSzPct val="75000"/>
              <a:buFont typeface="Arial"/>
              <a:buAutoNum type="arabicPeriod"/>
              <a:tabLst>
                <a:tab pos="421640" algn="l"/>
              </a:tabLst>
            </a:pPr>
            <a:r>
              <a:rPr sz="2400" u="none" dirty="0"/>
              <a:t>How</a:t>
            </a:r>
            <a:r>
              <a:rPr sz="2400" u="none" spc="-60" dirty="0"/>
              <a:t> </a:t>
            </a:r>
            <a:r>
              <a:rPr sz="2400" u="none" dirty="0"/>
              <a:t>would</a:t>
            </a:r>
            <a:r>
              <a:rPr sz="2400" u="none" spc="-55" dirty="0"/>
              <a:t> </a:t>
            </a:r>
            <a:r>
              <a:rPr sz="2400" u="none" dirty="0"/>
              <a:t>the</a:t>
            </a:r>
            <a:r>
              <a:rPr sz="2400" u="none" spc="-95" dirty="0"/>
              <a:t> </a:t>
            </a:r>
            <a:r>
              <a:rPr sz="2400" u="none" dirty="0"/>
              <a:t>TPR</a:t>
            </a:r>
            <a:r>
              <a:rPr sz="2400" u="none" spc="-60" dirty="0"/>
              <a:t> </a:t>
            </a:r>
            <a:r>
              <a:rPr sz="2400" u="none" dirty="0"/>
              <a:t>like</a:t>
            </a:r>
            <a:r>
              <a:rPr sz="2400" u="none" spc="-55" dirty="0"/>
              <a:t> </a:t>
            </a:r>
            <a:r>
              <a:rPr sz="2400" u="none" dirty="0"/>
              <a:t>to</a:t>
            </a:r>
            <a:r>
              <a:rPr sz="2400" u="none" spc="-60" dirty="0"/>
              <a:t> </a:t>
            </a:r>
            <a:r>
              <a:rPr sz="2400" u="none" dirty="0"/>
              <a:t>consider</a:t>
            </a:r>
            <a:r>
              <a:rPr sz="2400" u="none" spc="-55" dirty="0"/>
              <a:t> </a:t>
            </a:r>
            <a:r>
              <a:rPr sz="2400" u="none" dirty="0"/>
              <a:t>new</a:t>
            </a:r>
            <a:r>
              <a:rPr sz="2400" u="none" spc="-60" dirty="0"/>
              <a:t> </a:t>
            </a:r>
            <a:r>
              <a:rPr sz="2400" u="none" dirty="0"/>
              <a:t>projects</a:t>
            </a:r>
            <a:r>
              <a:rPr sz="2400" u="none" spc="-55" dirty="0"/>
              <a:t> </a:t>
            </a:r>
            <a:r>
              <a:rPr sz="2400" u="none" dirty="0"/>
              <a:t>to</a:t>
            </a:r>
            <a:r>
              <a:rPr sz="2400" u="none" spc="-60" dirty="0"/>
              <a:t> </a:t>
            </a:r>
            <a:r>
              <a:rPr sz="2400" u="none" dirty="0"/>
              <a:t>be</a:t>
            </a:r>
            <a:r>
              <a:rPr sz="2400" u="none" spc="-55" dirty="0"/>
              <a:t> </a:t>
            </a:r>
            <a:r>
              <a:rPr sz="2400" u="none" dirty="0"/>
              <a:t>added</a:t>
            </a:r>
            <a:r>
              <a:rPr sz="2400" u="none" spc="-60" dirty="0"/>
              <a:t> </a:t>
            </a:r>
            <a:r>
              <a:rPr sz="2400" u="none" dirty="0"/>
              <a:t>to</a:t>
            </a:r>
            <a:r>
              <a:rPr sz="2400" u="none" spc="-55" dirty="0"/>
              <a:t> </a:t>
            </a:r>
            <a:r>
              <a:rPr sz="2400" u="none" dirty="0"/>
              <a:t>the</a:t>
            </a:r>
            <a:r>
              <a:rPr sz="2400" u="none" spc="-60" dirty="0"/>
              <a:t> </a:t>
            </a:r>
            <a:r>
              <a:rPr sz="2400" u="none" spc="-10" dirty="0"/>
              <a:t>list?</a:t>
            </a:r>
            <a:endParaRPr sz="240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08531" y="284073"/>
            <a:ext cx="701357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/>
              <a:t>Summary</a:t>
            </a:r>
            <a:r>
              <a:rPr spc="-95" dirty="0"/>
              <a:t> </a:t>
            </a:r>
            <a:r>
              <a:rPr dirty="0"/>
              <a:t>of</a:t>
            </a:r>
            <a:r>
              <a:rPr spc="-145" dirty="0"/>
              <a:t> </a:t>
            </a:r>
            <a:r>
              <a:rPr dirty="0"/>
              <a:t>TPR</a:t>
            </a:r>
            <a:r>
              <a:rPr spc="-90" dirty="0"/>
              <a:t> </a:t>
            </a:r>
            <a:r>
              <a:rPr dirty="0"/>
              <a:t>Decisions</a:t>
            </a:r>
            <a:r>
              <a:rPr spc="-90" dirty="0"/>
              <a:t> </a:t>
            </a:r>
            <a:r>
              <a:rPr dirty="0"/>
              <a:t>&amp;</a:t>
            </a:r>
            <a:r>
              <a:rPr spc="-95" dirty="0"/>
              <a:t> </a:t>
            </a:r>
            <a:r>
              <a:rPr spc="-10" dirty="0"/>
              <a:t>Guidance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11237792" y="6437204"/>
            <a:ext cx="334994" cy="187872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3825">
              <a:spcBef>
                <a:spcPts val="25"/>
              </a:spcBef>
            </a:pPr>
            <a:fld id="{81D60167-4931-47E6-BA6A-407CBD079E47}" type="slidenum">
              <a:rPr kern="0" spc="-25" dirty="0"/>
              <a:pPr marL="123825">
                <a:spcBef>
                  <a:spcPts val="25"/>
                </a:spcBef>
              </a:pPr>
              <a:t>51</a:t>
            </a:fld>
            <a:endParaRPr kern="0" spc="-25" dirty="0"/>
          </a:p>
        </p:txBody>
      </p:sp>
      <p:sp>
        <p:nvSpPr>
          <p:cNvPr id="3" name="object 3"/>
          <p:cNvSpPr txBox="1"/>
          <p:nvPr/>
        </p:nvSpPr>
        <p:spPr>
          <a:xfrm>
            <a:off x="353627" y="1085135"/>
            <a:ext cx="6431280" cy="2468625"/>
          </a:xfrm>
          <a:prstGeom prst="rect">
            <a:avLst/>
          </a:prstGeom>
        </p:spPr>
        <p:txBody>
          <a:bodyPr vert="horz" wrap="square" lIns="0" tIns="234950" rIns="0" bIns="0" rtlCol="0">
            <a:spAutoFit/>
          </a:bodyPr>
          <a:lstStyle/>
          <a:p>
            <a:pPr marL="432434" indent="-419734">
              <a:spcBef>
                <a:spcPts val="1850"/>
              </a:spcBef>
              <a:buFont typeface="Arial"/>
              <a:buChar char="●"/>
              <a:tabLst>
                <a:tab pos="432434" algn="l"/>
              </a:tabLst>
            </a:pPr>
            <a:r>
              <a:rPr sz="25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Approach</a:t>
            </a:r>
            <a:r>
              <a:rPr sz="2500"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5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to</a:t>
            </a:r>
            <a:r>
              <a:rPr sz="2500"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5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identifying</a:t>
            </a:r>
            <a:r>
              <a:rPr sz="2500"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5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project</a:t>
            </a:r>
            <a:r>
              <a:rPr sz="2500"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5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priorities:</a:t>
            </a:r>
            <a:endParaRPr sz="25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432434" indent="-419734">
              <a:spcBef>
                <a:spcPts val="1750"/>
              </a:spcBef>
              <a:buFont typeface="Arial"/>
              <a:buChar char="●"/>
              <a:tabLst>
                <a:tab pos="432434" algn="l"/>
              </a:tabLst>
            </a:pPr>
            <a:r>
              <a:rPr sz="25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Who</a:t>
            </a:r>
            <a:r>
              <a:rPr sz="2500" kern="0" spc="-1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5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is</a:t>
            </a:r>
            <a:r>
              <a:rPr sz="25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responsible:</a:t>
            </a:r>
            <a:endParaRPr sz="25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432434" indent="-419734">
              <a:spcBef>
                <a:spcPts val="1750"/>
              </a:spcBef>
              <a:buFont typeface="Arial"/>
              <a:buChar char="●"/>
              <a:tabLst>
                <a:tab pos="432434" algn="l"/>
              </a:tabLst>
            </a:pPr>
            <a:r>
              <a:rPr sz="25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Evaluation</a:t>
            </a:r>
            <a:r>
              <a:rPr sz="2500" kern="0" spc="-5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5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categories:</a:t>
            </a:r>
            <a:endParaRPr sz="25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432434" indent="-419734">
              <a:spcBef>
                <a:spcPts val="1750"/>
              </a:spcBef>
              <a:buFont typeface="Arial"/>
              <a:buChar char="●"/>
              <a:tabLst>
                <a:tab pos="432434" algn="l"/>
              </a:tabLst>
            </a:pPr>
            <a:r>
              <a:rPr sz="25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Projects</a:t>
            </a:r>
            <a:r>
              <a:rPr sz="2500" kern="0" spc="-7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5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to</a:t>
            </a:r>
            <a:r>
              <a:rPr sz="2500" kern="0" spc="-6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5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be</a:t>
            </a:r>
            <a:r>
              <a:rPr sz="2500" kern="0" spc="-6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5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evaluated:</a:t>
            </a:r>
            <a:endParaRPr sz="25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28675" y="2067224"/>
            <a:ext cx="3744595" cy="3721100"/>
          </a:xfrm>
          <a:custGeom>
            <a:avLst/>
            <a:gdLst/>
            <a:ahLst/>
            <a:cxnLst/>
            <a:rect l="l" t="t" r="r" b="b"/>
            <a:pathLst>
              <a:path w="3744595" h="3721100">
                <a:moveTo>
                  <a:pt x="2118232" y="12699"/>
                </a:moveTo>
                <a:lnTo>
                  <a:pt x="1633706" y="12699"/>
                </a:lnTo>
                <a:lnTo>
                  <a:pt x="1680733" y="0"/>
                </a:lnTo>
                <a:lnTo>
                  <a:pt x="2069427" y="0"/>
                </a:lnTo>
                <a:lnTo>
                  <a:pt x="2118232" y="12699"/>
                </a:lnTo>
                <a:close/>
              </a:path>
              <a:path w="3744595" h="3721100">
                <a:moveTo>
                  <a:pt x="2249453" y="3682999"/>
                </a:moveTo>
                <a:lnTo>
                  <a:pt x="1494846" y="3682999"/>
                </a:lnTo>
                <a:lnTo>
                  <a:pt x="1185679" y="3594099"/>
                </a:lnTo>
                <a:lnTo>
                  <a:pt x="1143424" y="3568699"/>
                </a:lnTo>
                <a:lnTo>
                  <a:pt x="1101691" y="3555999"/>
                </a:lnTo>
                <a:lnTo>
                  <a:pt x="1060495" y="3530599"/>
                </a:lnTo>
                <a:lnTo>
                  <a:pt x="1019850" y="3517899"/>
                </a:lnTo>
                <a:lnTo>
                  <a:pt x="979772" y="3492499"/>
                </a:lnTo>
                <a:lnTo>
                  <a:pt x="901372" y="3441699"/>
                </a:lnTo>
                <a:lnTo>
                  <a:pt x="863080" y="3428999"/>
                </a:lnTo>
                <a:lnTo>
                  <a:pt x="825413" y="3403599"/>
                </a:lnTo>
                <a:lnTo>
                  <a:pt x="788385" y="3378199"/>
                </a:lnTo>
                <a:lnTo>
                  <a:pt x="752012" y="3352799"/>
                </a:lnTo>
                <a:lnTo>
                  <a:pt x="716308" y="3314699"/>
                </a:lnTo>
                <a:lnTo>
                  <a:pt x="681288" y="3289299"/>
                </a:lnTo>
                <a:lnTo>
                  <a:pt x="646967" y="3263899"/>
                </a:lnTo>
                <a:lnTo>
                  <a:pt x="613358" y="3238499"/>
                </a:lnTo>
                <a:lnTo>
                  <a:pt x="580478" y="3200399"/>
                </a:lnTo>
                <a:lnTo>
                  <a:pt x="548340" y="3174999"/>
                </a:lnTo>
                <a:lnTo>
                  <a:pt x="516959" y="3136899"/>
                </a:lnTo>
                <a:lnTo>
                  <a:pt x="486350" y="3111499"/>
                </a:lnTo>
                <a:lnTo>
                  <a:pt x="456528" y="3073399"/>
                </a:lnTo>
                <a:lnTo>
                  <a:pt x="427508" y="3035299"/>
                </a:lnTo>
                <a:lnTo>
                  <a:pt x="399303" y="3009899"/>
                </a:lnTo>
                <a:lnTo>
                  <a:pt x="371929" y="2971799"/>
                </a:lnTo>
                <a:lnTo>
                  <a:pt x="345401" y="2933699"/>
                </a:lnTo>
                <a:lnTo>
                  <a:pt x="319733" y="2895599"/>
                </a:lnTo>
                <a:lnTo>
                  <a:pt x="294940" y="2857499"/>
                </a:lnTo>
                <a:lnTo>
                  <a:pt x="271037" y="2819399"/>
                </a:lnTo>
                <a:lnTo>
                  <a:pt x="248038" y="2781299"/>
                </a:lnTo>
                <a:lnTo>
                  <a:pt x="225958" y="2743199"/>
                </a:lnTo>
                <a:lnTo>
                  <a:pt x="204812" y="2705099"/>
                </a:lnTo>
                <a:lnTo>
                  <a:pt x="184614" y="2666999"/>
                </a:lnTo>
                <a:lnTo>
                  <a:pt x="165379" y="2616199"/>
                </a:lnTo>
                <a:lnTo>
                  <a:pt x="147122" y="2578099"/>
                </a:lnTo>
                <a:lnTo>
                  <a:pt x="129858" y="2539999"/>
                </a:lnTo>
                <a:lnTo>
                  <a:pt x="113601" y="2501899"/>
                </a:lnTo>
                <a:lnTo>
                  <a:pt x="98366" y="2451099"/>
                </a:lnTo>
                <a:lnTo>
                  <a:pt x="84168" y="2412999"/>
                </a:lnTo>
                <a:lnTo>
                  <a:pt x="71021" y="2362199"/>
                </a:lnTo>
                <a:lnTo>
                  <a:pt x="58940" y="2324099"/>
                </a:lnTo>
                <a:lnTo>
                  <a:pt x="47940" y="2273299"/>
                </a:lnTo>
                <a:lnTo>
                  <a:pt x="38035" y="2235199"/>
                </a:lnTo>
                <a:lnTo>
                  <a:pt x="29240" y="2184399"/>
                </a:lnTo>
                <a:lnTo>
                  <a:pt x="21571" y="2133599"/>
                </a:lnTo>
                <a:lnTo>
                  <a:pt x="15041" y="2095499"/>
                </a:lnTo>
                <a:lnTo>
                  <a:pt x="9665" y="2044699"/>
                </a:lnTo>
                <a:lnTo>
                  <a:pt x="5459" y="1993899"/>
                </a:lnTo>
                <a:lnTo>
                  <a:pt x="2436" y="1955799"/>
                </a:lnTo>
                <a:lnTo>
                  <a:pt x="611" y="1904999"/>
                </a:lnTo>
                <a:lnTo>
                  <a:pt x="0" y="1854199"/>
                </a:lnTo>
                <a:lnTo>
                  <a:pt x="611" y="1803399"/>
                </a:lnTo>
                <a:lnTo>
                  <a:pt x="2436" y="1765299"/>
                </a:lnTo>
                <a:lnTo>
                  <a:pt x="5459" y="1714499"/>
                </a:lnTo>
                <a:lnTo>
                  <a:pt x="9665" y="1663699"/>
                </a:lnTo>
                <a:lnTo>
                  <a:pt x="15041" y="1612899"/>
                </a:lnTo>
                <a:lnTo>
                  <a:pt x="21571" y="1574799"/>
                </a:lnTo>
                <a:lnTo>
                  <a:pt x="29240" y="1523999"/>
                </a:lnTo>
                <a:lnTo>
                  <a:pt x="38035" y="1485899"/>
                </a:lnTo>
                <a:lnTo>
                  <a:pt x="47940" y="1435099"/>
                </a:lnTo>
                <a:lnTo>
                  <a:pt x="58940" y="1384299"/>
                </a:lnTo>
                <a:lnTo>
                  <a:pt x="71021" y="1346199"/>
                </a:lnTo>
                <a:lnTo>
                  <a:pt x="84168" y="1308099"/>
                </a:lnTo>
                <a:lnTo>
                  <a:pt x="98366" y="1257299"/>
                </a:lnTo>
                <a:lnTo>
                  <a:pt x="113601" y="1219199"/>
                </a:lnTo>
                <a:lnTo>
                  <a:pt x="129858" y="1168399"/>
                </a:lnTo>
                <a:lnTo>
                  <a:pt x="147122" y="1130299"/>
                </a:lnTo>
                <a:lnTo>
                  <a:pt x="165379" y="1092199"/>
                </a:lnTo>
                <a:lnTo>
                  <a:pt x="184614" y="1054099"/>
                </a:lnTo>
                <a:lnTo>
                  <a:pt x="204812" y="1003299"/>
                </a:lnTo>
                <a:lnTo>
                  <a:pt x="225958" y="965199"/>
                </a:lnTo>
                <a:lnTo>
                  <a:pt x="248038" y="927099"/>
                </a:lnTo>
                <a:lnTo>
                  <a:pt x="271037" y="888999"/>
                </a:lnTo>
                <a:lnTo>
                  <a:pt x="294940" y="850899"/>
                </a:lnTo>
                <a:lnTo>
                  <a:pt x="319733" y="812799"/>
                </a:lnTo>
                <a:lnTo>
                  <a:pt x="345401" y="774699"/>
                </a:lnTo>
                <a:lnTo>
                  <a:pt x="371929" y="736599"/>
                </a:lnTo>
                <a:lnTo>
                  <a:pt x="399303" y="711199"/>
                </a:lnTo>
                <a:lnTo>
                  <a:pt x="427508" y="673099"/>
                </a:lnTo>
                <a:lnTo>
                  <a:pt x="456528" y="634999"/>
                </a:lnTo>
                <a:lnTo>
                  <a:pt x="486350" y="609599"/>
                </a:lnTo>
                <a:lnTo>
                  <a:pt x="516959" y="571499"/>
                </a:lnTo>
                <a:lnTo>
                  <a:pt x="548340" y="533399"/>
                </a:lnTo>
                <a:lnTo>
                  <a:pt x="580478" y="507999"/>
                </a:lnTo>
                <a:lnTo>
                  <a:pt x="613358" y="482599"/>
                </a:lnTo>
                <a:lnTo>
                  <a:pt x="646967" y="444499"/>
                </a:lnTo>
                <a:lnTo>
                  <a:pt x="681288" y="419099"/>
                </a:lnTo>
                <a:lnTo>
                  <a:pt x="716308" y="393699"/>
                </a:lnTo>
                <a:lnTo>
                  <a:pt x="752012" y="368299"/>
                </a:lnTo>
                <a:lnTo>
                  <a:pt x="788385" y="342899"/>
                </a:lnTo>
                <a:lnTo>
                  <a:pt x="825413" y="317499"/>
                </a:lnTo>
                <a:lnTo>
                  <a:pt x="863080" y="292099"/>
                </a:lnTo>
                <a:lnTo>
                  <a:pt x="901372" y="266699"/>
                </a:lnTo>
                <a:lnTo>
                  <a:pt x="979772" y="215899"/>
                </a:lnTo>
                <a:lnTo>
                  <a:pt x="1019850" y="203199"/>
                </a:lnTo>
                <a:lnTo>
                  <a:pt x="1101691" y="152399"/>
                </a:lnTo>
                <a:lnTo>
                  <a:pt x="1185679" y="126999"/>
                </a:lnTo>
                <a:lnTo>
                  <a:pt x="1228442" y="101599"/>
                </a:lnTo>
                <a:lnTo>
                  <a:pt x="1494846" y="25399"/>
                </a:lnTo>
                <a:lnTo>
                  <a:pt x="1540748" y="25399"/>
                </a:lnTo>
                <a:lnTo>
                  <a:pt x="1587040" y="12699"/>
                </a:lnTo>
                <a:lnTo>
                  <a:pt x="2166786" y="12699"/>
                </a:lnTo>
                <a:lnTo>
                  <a:pt x="2543352" y="114299"/>
                </a:lnTo>
                <a:lnTo>
                  <a:pt x="2588590" y="139699"/>
                </a:lnTo>
                <a:lnTo>
                  <a:pt x="2633344" y="152399"/>
                </a:lnTo>
                <a:lnTo>
                  <a:pt x="2677590" y="177799"/>
                </a:lnTo>
                <a:lnTo>
                  <a:pt x="2721304" y="190499"/>
                </a:lnTo>
                <a:lnTo>
                  <a:pt x="2807046" y="241299"/>
                </a:lnTo>
                <a:lnTo>
                  <a:pt x="2890383" y="292099"/>
                </a:lnTo>
                <a:lnTo>
                  <a:pt x="2931091" y="317499"/>
                </a:lnTo>
                <a:lnTo>
                  <a:pt x="2971129" y="342899"/>
                </a:lnTo>
                <a:lnTo>
                  <a:pt x="3010472" y="380999"/>
                </a:lnTo>
                <a:lnTo>
                  <a:pt x="3049098" y="406399"/>
                </a:lnTo>
                <a:lnTo>
                  <a:pt x="3086983" y="444499"/>
                </a:lnTo>
                <a:lnTo>
                  <a:pt x="3124103" y="469899"/>
                </a:lnTo>
                <a:lnTo>
                  <a:pt x="3160437" y="507999"/>
                </a:lnTo>
                <a:lnTo>
                  <a:pt x="3195959" y="533399"/>
                </a:lnTo>
                <a:lnTo>
                  <a:pt x="3230555" y="571499"/>
                </a:lnTo>
                <a:lnTo>
                  <a:pt x="3264115" y="609599"/>
                </a:lnTo>
                <a:lnTo>
                  <a:pt x="3296629" y="647699"/>
                </a:lnTo>
                <a:lnTo>
                  <a:pt x="3328090" y="685799"/>
                </a:lnTo>
                <a:lnTo>
                  <a:pt x="3358486" y="723899"/>
                </a:lnTo>
                <a:lnTo>
                  <a:pt x="3387808" y="761999"/>
                </a:lnTo>
                <a:lnTo>
                  <a:pt x="3416046" y="800099"/>
                </a:lnTo>
                <a:lnTo>
                  <a:pt x="3443192" y="838199"/>
                </a:lnTo>
                <a:lnTo>
                  <a:pt x="3469234" y="888999"/>
                </a:lnTo>
                <a:lnTo>
                  <a:pt x="3494164" y="927099"/>
                </a:lnTo>
                <a:lnTo>
                  <a:pt x="3517972" y="965199"/>
                </a:lnTo>
                <a:lnTo>
                  <a:pt x="3540649" y="1015999"/>
                </a:lnTo>
                <a:lnTo>
                  <a:pt x="3562184" y="1054099"/>
                </a:lnTo>
                <a:lnTo>
                  <a:pt x="3582567" y="1104899"/>
                </a:lnTo>
                <a:lnTo>
                  <a:pt x="3601791" y="1142999"/>
                </a:lnTo>
                <a:lnTo>
                  <a:pt x="3619843" y="1193799"/>
                </a:lnTo>
                <a:lnTo>
                  <a:pt x="3636716" y="1231899"/>
                </a:lnTo>
                <a:lnTo>
                  <a:pt x="3652400" y="1282699"/>
                </a:lnTo>
                <a:lnTo>
                  <a:pt x="3666884" y="1320799"/>
                </a:lnTo>
                <a:lnTo>
                  <a:pt x="3680159" y="1371599"/>
                </a:lnTo>
                <a:lnTo>
                  <a:pt x="3692215" y="1422399"/>
                </a:lnTo>
                <a:lnTo>
                  <a:pt x="3703044" y="1460499"/>
                </a:lnTo>
                <a:lnTo>
                  <a:pt x="3712634" y="1511299"/>
                </a:lnTo>
                <a:lnTo>
                  <a:pt x="3720977" y="1562099"/>
                </a:lnTo>
                <a:lnTo>
                  <a:pt x="3728063" y="1612899"/>
                </a:lnTo>
                <a:lnTo>
                  <a:pt x="3733883" y="1663699"/>
                </a:lnTo>
                <a:lnTo>
                  <a:pt x="3738426" y="1714499"/>
                </a:lnTo>
                <a:lnTo>
                  <a:pt x="3741682" y="1752599"/>
                </a:lnTo>
                <a:lnTo>
                  <a:pt x="3743644" y="1803399"/>
                </a:lnTo>
                <a:lnTo>
                  <a:pt x="3744299" y="1854199"/>
                </a:lnTo>
                <a:lnTo>
                  <a:pt x="3743688" y="1904999"/>
                </a:lnTo>
                <a:lnTo>
                  <a:pt x="3741863" y="1955799"/>
                </a:lnTo>
                <a:lnTo>
                  <a:pt x="3738840" y="1993899"/>
                </a:lnTo>
                <a:lnTo>
                  <a:pt x="3734634" y="2044699"/>
                </a:lnTo>
                <a:lnTo>
                  <a:pt x="3729258" y="2095499"/>
                </a:lnTo>
                <a:lnTo>
                  <a:pt x="3722728" y="2133599"/>
                </a:lnTo>
                <a:lnTo>
                  <a:pt x="3715059" y="2184399"/>
                </a:lnTo>
                <a:lnTo>
                  <a:pt x="3706264" y="2235199"/>
                </a:lnTo>
                <a:lnTo>
                  <a:pt x="3696359" y="2273299"/>
                </a:lnTo>
                <a:lnTo>
                  <a:pt x="3685359" y="2324099"/>
                </a:lnTo>
                <a:lnTo>
                  <a:pt x="3673278" y="2362199"/>
                </a:lnTo>
                <a:lnTo>
                  <a:pt x="3660131" y="2412999"/>
                </a:lnTo>
                <a:lnTo>
                  <a:pt x="3645933" y="2451099"/>
                </a:lnTo>
                <a:lnTo>
                  <a:pt x="3630698" y="2501899"/>
                </a:lnTo>
                <a:lnTo>
                  <a:pt x="3614441" y="2539999"/>
                </a:lnTo>
                <a:lnTo>
                  <a:pt x="3597177" y="2578099"/>
                </a:lnTo>
                <a:lnTo>
                  <a:pt x="3578920" y="2616199"/>
                </a:lnTo>
                <a:lnTo>
                  <a:pt x="3559685" y="2666999"/>
                </a:lnTo>
                <a:lnTo>
                  <a:pt x="3539487" y="2705099"/>
                </a:lnTo>
                <a:lnTo>
                  <a:pt x="3518341" y="2743199"/>
                </a:lnTo>
                <a:lnTo>
                  <a:pt x="3496261" y="2781299"/>
                </a:lnTo>
                <a:lnTo>
                  <a:pt x="3473262" y="2819399"/>
                </a:lnTo>
                <a:lnTo>
                  <a:pt x="3449359" y="2857499"/>
                </a:lnTo>
                <a:lnTo>
                  <a:pt x="3424566" y="2895599"/>
                </a:lnTo>
                <a:lnTo>
                  <a:pt x="3398898" y="2933699"/>
                </a:lnTo>
                <a:lnTo>
                  <a:pt x="3372370" y="2971799"/>
                </a:lnTo>
                <a:lnTo>
                  <a:pt x="3344996" y="3009899"/>
                </a:lnTo>
                <a:lnTo>
                  <a:pt x="3316791" y="3035299"/>
                </a:lnTo>
                <a:lnTo>
                  <a:pt x="3287771" y="3073399"/>
                </a:lnTo>
                <a:lnTo>
                  <a:pt x="3257949" y="3111499"/>
                </a:lnTo>
                <a:lnTo>
                  <a:pt x="3227340" y="3136899"/>
                </a:lnTo>
                <a:lnTo>
                  <a:pt x="3195959" y="3174999"/>
                </a:lnTo>
                <a:lnTo>
                  <a:pt x="3163821" y="3200399"/>
                </a:lnTo>
                <a:lnTo>
                  <a:pt x="3130941" y="3238499"/>
                </a:lnTo>
                <a:lnTo>
                  <a:pt x="3097332" y="3263899"/>
                </a:lnTo>
                <a:lnTo>
                  <a:pt x="3063011" y="3289299"/>
                </a:lnTo>
                <a:lnTo>
                  <a:pt x="3027991" y="3314699"/>
                </a:lnTo>
                <a:lnTo>
                  <a:pt x="2992287" y="3352799"/>
                </a:lnTo>
                <a:lnTo>
                  <a:pt x="2955914" y="3378199"/>
                </a:lnTo>
                <a:lnTo>
                  <a:pt x="2918886" y="3403599"/>
                </a:lnTo>
                <a:lnTo>
                  <a:pt x="2881219" y="3428999"/>
                </a:lnTo>
                <a:lnTo>
                  <a:pt x="2842927" y="3441699"/>
                </a:lnTo>
                <a:lnTo>
                  <a:pt x="2764527" y="3492499"/>
                </a:lnTo>
                <a:lnTo>
                  <a:pt x="2724449" y="3517899"/>
                </a:lnTo>
                <a:lnTo>
                  <a:pt x="2683804" y="3530599"/>
                </a:lnTo>
                <a:lnTo>
                  <a:pt x="2642608" y="3555999"/>
                </a:lnTo>
                <a:lnTo>
                  <a:pt x="2600875" y="3568699"/>
                </a:lnTo>
                <a:lnTo>
                  <a:pt x="2558620" y="3594099"/>
                </a:lnTo>
                <a:lnTo>
                  <a:pt x="2249453" y="3682999"/>
                </a:lnTo>
                <a:close/>
              </a:path>
              <a:path w="3744595" h="3721100">
                <a:moveTo>
                  <a:pt x="2110593" y="3708399"/>
                </a:moveTo>
                <a:lnTo>
                  <a:pt x="1633706" y="3708399"/>
                </a:lnTo>
                <a:lnTo>
                  <a:pt x="1540748" y="3682999"/>
                </a:lnTo>
                <a:lnTo>
                  <a:pt x="2203551" y="3682999"/>
                </a:lnTo>
                <a:lnTo>
                  <a:pt x="2110593" y="3708399"/>
                </a:lnTo>
                <a:close/>
              </a:path>
              <a:path w="3744595" h="3721100">
                <a:moveTo>
                  <a:pt x="1968490" y="3721099"/>
                </a:moveTo>
                <a:lnTo>
                  <a:pt x="1775809" y="3721099"/>
                </a:lnTo>
                <a:lnTo>
                  <a:pt x="1728106" y="3708399"/>
                </a:lnTo>
                <a:lnTo>
                  <a:pt x="2016193" y="3708399"/>
                </a:lnTo>
                <a:lnTo>
                  <a:pt x="1968490" y="3721099"/>
                </a:lnTo>
                <a:close/>
              </a:path>
            </a:pathLst>
          </a:custGeom>
          <a:solidFill>
            <a:srgbClr val="2C6781">
              <a:alpha val="16078"/>
            </a:srgbClr>
          </a:solidFill>
        </p:spPr>
        <p:txBody>
          <a:bodyPr wrap="square" lIns="0" tIns="0" rIns="0" bIns="0" rtlCol="0"/>
          <a:lstStyle/>
          <a:p>
            <a:endParaRPr kern="0">
              <a:solidFill>
                <a:sysClr val="windowText" lastClr="000000"/>
              </a:solidFill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354246" y="3579559"/>
            <a:ext cx="5641340" cy="604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800" b="1" dirty="0">
                <a:solidFill>
                  <a:srgbClr val="19196C"/>
                </a:solidFill>
              </a:rPr>
              <a:t>SCHEDULE</a:t>
            </a:r>
            <a:r>
              <a:rPr sz="3800" b="1" spc="-75" dirty="0">
                <a:solidFill>
                  <a:srgbClr val="19196C"/>
                </a:solidFill>
              </a:rPr>
              <a:t> </a:t>
            </a:r>
            <a:r>
              <a:rPr sz="3800" b="1" dirty="0">
                <a:solidFill>
                  <a:srgbClr val="19196C"/>
                </a:solidFill>
              </a:rPr>
              <a:t>&amp;</a:t>
            </a:r>
            <a:r>
              <a:rPr sz="3800" b="1" spc="-65" dirty="0">
                <a:solidFill>
                  <a:srgbClr val="19196C"/>
                </a:solidFill>
              </a:rPr>
              <a:t> </a:t>
            </a:r>
            <a:r>
              <a:rPr sz="3800" b="1" dirty="0">
                <a:solidFill>
                  <a:srgbClr val="19196C"/>
                </a:solidFill>
              </a:rPr>
              <a:t>NEXT</a:t>
            </a:r>
            <a:r>
              <a:rPr sz="3800" b="1" spc="-125" dirty="0">
                <a:solidFill>
                  <a:srgbClr val="19196C"/>
                </a:solidFill>
              </a:rPr>
              <a:t> </a:t>
            </a:r>
            <a:r>
              <a:rPr sz="3800" b="1" spc="-10" dirty="0">
                <a:solidFill>
                  <a:srgbClr val="19196C"/>
                </a:solidFill>
              </a:rPr>
              <a:t>STEPS</a:t>
            </a:r>
            <a:endParaRPr sz="3800"/>
          </a:p>
        </p:txBody>
      </p:sp>
      <p:sp>
        <p:nvSpPr>
          <p:cNvPr id="4" name="object 4"/>
          <p:cNvSpPr txBox="1"/>
          <p:nvPr/>
        </p:nvSpPr>
        <p:spPr>
          <a:xfrm>
            <a:off x="11777851" y="6557547"/>
            <a:ext cx="179705" cy="1560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kern="0" spc="-25" dirty="0">
                <a:solidFill>
                  <a:srgbClr val="888888"/>
                </a:solidFill>
                <a:latin typeface="Calibri"/>
                <a:cs typeface="Calibri"/>
              </a:rPr>
              <a:t>35</a:t>
            </a:r>
            <a:endParaRPr sz="1200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8924" y="-71049"/>
            <a:ext cx="11778298" cy="863858"/>
          </a:xfrm>
          <a:prstGeom prst="rect">
            <a:avLst/>
          </a:prstGeom>
        </p:spPr>
        <p:txBody>
          <a:bodyPr vert="horz" wrap="square" lIns="0" tIns="367823" rIns="0" bIns="0" rtlCol="0">
            <a:spAutoFit/>
          </a:bodyPr>
          <a:lstStyle/>
          <a:p>
            <a:pPr marL="337185">
              <a:spcBef>
                <a:spcPts val="100"/>
              </a:spcBef>
            </a:pPr>
            <a:r>
              <a:rPr dirty="0"/>
              <a:t>2050</a:t>
            </a:r>
            <a:r>
              <a:rPr spc="-114" dirty="0"/>
              <a:t> </a:t>
            </a:r>
            <a:r>
              <a:rPr dirty="0"/>
              <a:t>Statewide</a:t>
            </a:r>
            <a:r>
              <a:rPr spc="-110" dirty="0"/>
              <a:t> </a:t>
            </a:r>
            <a:r>
              <a:rPr dirty="0"/>
              <a:t>and</a:t>
            </a:r>
            <a:r>
              <a:rPr spc="-110" dirty="0"/>
              <a:t> </a:t>
            </a:r>
            <a:r>
              <a:rPr spc="-10" dirty="0"/>
              <a:t>Regional</a:t>
            </a:r>
            <a:r>
              <a:rPr spc="-110" dirty="0"/>
              <a:t> </a:t>
            </a:r>
            <a:r>
              <a:rPr dirty="0"/>
              <a:t>Plan</a:t>
            </a:r>
            <a:r>
              <a:rPr spc="-160" dirty="0"/>
              <a:t> </a:t>
            </a:r>
            <a:r>
              <a:rPr spc="-10" dirty="0"/>
              <a:t>Timeline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550" y="1279001"/>
            <a:ext cx="12036424" cy="551865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1337217" y="6514165"/>
            <a:ext cx="185420" cy="187872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spcBef>
                <a:spcPts val="25"/>
              </a:spcBef>
            </a:pPr>
            <a:r>
              <a:rPr sz="1200" kern="0" spc="-25" dirty="0">
                <a:solidFill>
                  <a:srgbClr val="7F7F7F"/>
                </a:solidFill>
                <a:latin typeface="Trebuchet MS"/>
                <a:cs typeface="Trebuchet MS"/>
              </a:rPr>
              <a:t>36</a:t>
            </a:r>
            <a:endParaRPr sz="12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8924" y="-71049"/>
            <a:ext cx="11778298" cy="878782"/>
          </a:xfrm>
          <a:prstGeom prst="rect">
            <a:avLst/>
          </a:prstGeom>
        </p:spPr>
        <p:txBody>
          <a:bodyPr vert="horz" wrap="square" lIns="0" tIns="382603" rIns="0" bIns="0" rtlCol="0">
            <a:spAutoFit/>
          </a:bodyPr>
          <a:lstStyle/>
          <a:p>
            <a:pPr marL="9586595">
              <a:spcBef>
                <a:spcPts val="100"/>
              </a:spcBef>
            </a:pPr>
            <a:r>
              <a:rPr dirty="0"/>
              <a:t>Next</a:t>
            </a:r>
            <a:r>
              <a:rPr spc="-90" dirty="0"/>
              <a:t> </a:t>
            </a:r>
            <a:r>
              <a:rPr spc="-10" dirty="0"/>
              <a:t>Steps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75853" y="1310433"/>
            <a:ext cx="5705475" cy="1311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2915" indent="-450215">
              <a:spcBef>
                <a:spcPts val="100"/>
              </a:spcBef>
              <a:buFont typeface="Arial"/>
              <a:buChar char="●"/>
              <a:tabLst>
                <a:tab pos="462915" algn="l"/>
              </a:tabLst>
            </a:pPr>
            <a:r>
              <a:rPr sz="19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Meeting</a:t>
            </a:r>
            <a:r>
              <a:rPr sz="1900" b="1" kern="0" spc="-1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9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#</a:t>
            </a:r>
            <a:r>
              <a:rPr sz="1900" b="1" kern="0" spc="-1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9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3</a:t>
            </a:r>
            <a:r>
              <a:rPr sz="1900" b="1" kern="0" spc="-1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9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(Winter</a:t>
            </a:r>
            <a:r>
              <a:rPr sz="1900" b="1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2024-</a:t>
            </a:r>
            <a:r>
              <a:rPr sz="1900" b="1" kern="0" spc="-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25)</a:t>
            </a:r>
            <a:endParaRPr sz="19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1072515" lvl="1" indent="-450215">
              <a:spcBef>
                <a:spcPts val="1639"/>
              </a:spcBef>
              <a:buFont typeface="Arial"/>
              <a:buChar char="○"/>
              <a:tabLst>
                <a:tab pos="1072515" algn="l"/>
              </a:tabLst>
            </a:pPr>
            <a:r>
              <a:rPr sz="19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Summarize</a:t>
            </a:r>
            <a:r>
              <a:rPr sz="1900" kern="0" spc="-6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9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&amp;</a:t>
            </a:r>
            <a:r>
              <a:rPr sz="1900" kern="0" spc="-6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9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discussion</a:t>
            </a:r>
            <a:r>
              <a:rPr sz="1900" kern="0" spc="-6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9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of</a:t>
            </a:r>
            <a:r>
              <a:rPr sz="1900" kern="0" spc="-6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9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public</a:t>
            </a:r>
            <a:r>
              <a:rPr sz="1900" kern="0" spc="-5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9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input</a:t>
            </a:r>
            <a:endParaRPr sz="19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1072515" lvl="1" indent="-450215">
              <a:spcBef>
                <a:spcPts val="1645"/>
              </a:spcBef>
              <a:buFont typeface="Arial"/>
              <a:buChar char="○"/>
              <a:tabLst>
                <a:tab pos="1072515" algn="l"/>
              </a:tabLst>
            </a:pPr>
            <a:r>
              <a:rPr sz="19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Present</a:t>
            </a:r>
            <a:r>
              <a:rPr sz="1900" kern="0" spc="-8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9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and</a:t>
            </a:r>
            <a:r>
              <a:rPr sz="1900" kern="0" spc="-7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9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discuss</a:t>
            </a:r>
            <a:r>
              <a:rPr sz="1900" kern="0" spc="-7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9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draft</a:t>
            </a:r>
            <a:r>
              <a:rPr sz="1900" kern="0" spc="-7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9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project</a:t>
            </a:r>
            <a:r>
              <a:rPr sz="1900" kern="0" spc="-7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9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priorities</a:t>
            </a:r>
            <a:endParaRPr sz="19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75852" y="2804714"/>
            <a:ext cx="6624320" cy="18097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2915" indent="-450215">
              <a:spcBef>
                <a:spcPts val="100"/>
              </a:spcBef>
              <a:buFont typeface="Arial"/>
              <a:buChar char="●"/>
              <a:tabLst>
                <a:tab pos="462915" algn="l"/>
              </a:tabLst>
            </a:pPr>
            <a:r>
              <a:rPr sz="19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Virtual</a:t>
            </a:r>
            <a:r>
              <a:rPr sz="1900" b="1" kern="0" spc="-8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900" b="1" kern="0" spc="-5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Town</a:t>
            </a:r>
            <a:r>
              <a:rPr sz="1900" b="1" kern="0" spc="-4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9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Hall</a:t>
            </a:r>
            <a:r>
              <a:rPr sz="1900" b="1" kern="0" spc="-4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9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with</a:t>
            </a:r>
            <a:r>
              <a:rPr sz="1900" b="1" kern="0" spc="-8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9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TC</a:t>
            </a:r>
            <a:r>
              <a:rPr sz="1900" b="1" kern="0" spc="-4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9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Commissioner</a:t>
            </a:r>
            <a:r>
              <a:rPr sz="1900" b="1" kern="0" spc="-4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9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(Winter</a:t>
            </a:r>
            <a:r>
              <a:rPr sz="1900" b="1" kern="0" spc="-5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900" b="1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2025)</a:t>
            </a:r>
            <a:endParaRPr sz="19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462915" indent="-450215">
              <a:spcBef>
                <a:spcPts val="1639"/>
              </a:spcBef>
              <a:buFont typeface="Arial"/>
              <a:buChar char="●"/>
              <a:tabLst>
                <a:tab pos="462915" algn="l"/>
              </a:tabLst>
            </a:pPr>
            <a:r>
              <a:rPr sz="19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Meeting</a:t>
            </a:r>
            <a:r>
              <a:rPr sz="1900" b="1" kern="0" spc="-4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9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#</a:t>
            </a:r>
            <a:r>
              <a:rPr sz="1900" b="1"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9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4</a:t>
            </a:r>
            <a:r>
              <a:rPr sz="1900" b="1"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9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(Spring</a:t>
            </a:r>
            <a:r>
              <a:rPr sz="1900" b="1"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900" b="1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2025)</a:t>
            </a:r>
            <a:endParaRPr sz="19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1072515" lvl="1" indent="-450215">
              <a:spcBef>
                <a:spcPts val="1639"/>
              </a:spcBef>
              <a:buFont typeface="Arial"/>
              <a:buChar char="○"/>
              <a:tabLst>
                <a:tab pos="1072515" algn="l"/>
              </a:tabLst>
            </a:pPr>
            <a:r>
              <a:rPr sz="19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Review</a:t>
            </a:r>
            <a:r>
              <a:rPr sz="1900" kern="0" spc="-6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9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draft</a:t>
            </a:r>
            <a:r>
              <a:rPr sz="1900" kern="0" spc="-6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900" kern="0" spc="-2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RTPs</a:t>
            </a:r>
            <a:endParaRPr sz="19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462915" indent="-450215">
              <a:spcBef>
                <a:spcPts val="1645"/>
              </a:spcBef>
              <a:buFont typeface="Arial"/>
              <a:buChar char="●"/>
              <a:tabLst>
                <a:tab pos="462915" algn="l"/>
              </a:tabLst>
            </a:pPr>
            <a:r>
              <a:rPr sz="19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TPR</a:t>
            </a:r>
            <a:r>
              <a:rPr sz="1900" b="1" kern="0" spc="-5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9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Chair</a:t>
            </a:r>
            <a:r>
              <a:rPr sz="1900" b="1" kern="0" spc="-4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9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Meeting</a:t>
            </a:r>
            <a:r>
              <a:rPr sz="1900" b="1" kern="0" spc="-5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9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(Spring</a:t>
            </a:r>
            <a:r>
              <a:rPr sz="1900" b="1" kern="0" spc="-4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9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/</a:t>
            </a:r>
            <a:r>
              <a:rPr sz="1900" b="1" kern="0" spc="-4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9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Summer</a:t>
            </a:r>
            <a:r>
              <a:rPr sz="1900" b="1" kern="0" spc="-5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900" b="1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2025)</a:t>
            </a:r>
            <a:endParaRPr sz="19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676445" y="3264280"/>
            <a:ext cx="273939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175" algn="ctr">
              <a:spcBef>
                <a:spcPts val="100"/>
              </a:spcBef>
            </a:pPr>
            <a:r>
              <a:rPr b="1" u="heavy" kern="0" dirty="0">
                <a:solidFill>
                  <a:srgbClr val="EE7320"/>
                </a:solidFill>
                <a:uFill>
                  <a:solidFill>
                    <a:srgbClr val="EE7320"/>
                  </a:solidFill>
                </a:uFill>
                <a:latin typeface="Arial"/>
                <a:cs typeface="Arial"/>
                <a:hlinkClick r:id="rId2"/>
              </a:rPr>
              <a:t>Check</a:t>
            </a:r>
            <a:r>
              <a:rPr b="1" u="heavy" kern="0" spc="-35" dirty="0">
                <a:solidFill>
                  <a:srgbClr val="EE7320"/>
                </a:solidFill>
                <a:uFill>
                  <a:solidFill>
                    <a:srgbClr val="EE7320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b="1" u="heavy" kern="0" dirty="0">
                <a:solidFill>
                  <a:srgbClr val="EE7320"/>
                </a:solidFill>
                <a:uFill>
                  <a:solidFill>
                    <a:srgbClr val="EE7320"/>
                  </a:solidFill>
                </a:uFill>
                <a:latin typeface="Arial"/>
                <a:cs typeface="Arial"/>
                <a:hlinkClick r:id="rId2"/>
              </a:rPr>
              <a:t>Out</a:t>
            </a:r>
            <a:r>
              <a:rPr b="1" u="heavy" kern="0" spc="-30" dirty="0">
                <a:solidFill>
                  <a:srgbClr val="EE7320"/>
                </a:solidFill>
                <a:uFill>
                  <a:solidFill>
                    <a:srgbClr val="EE7320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b="1" u="heavy" kern="0" dirty="0">
                <a:solidFill>
                  <a:srgbClr val="EE7320"/>
                </a:solidFill>
                <a:uFill>
                  <a:solidFill>
                    <a:srgbClr val="EE7320"/>
                  </a:solidFill>
                </a:uFill>
                <a:latin typeface="Arial"/>
                <a:cs typeface="Arial"/>
                <a:hlinkClick r:id="rId2"/>
              </a:rPr>
              <a:t>the</a:t>
            </a:r>
            <a:r>
              <a:rPr b="1" u="heavy" kern="0" spc="-30" dirty="0">
                <a:solidFill>
                  <a:srgbClr val="EE7320"/>
                </a:solidFill>
                <a:uFill>
                  <a:solidFill>
                    <a:srgbClr val="EE7320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b="1" u="heavy" kern="0" spc="-20" dirty="0">
                <a:solidFill>
                  <a:srgbClr val="EE7320"/>
                </a:solidFill>
                <a:uFill>
                  <a:solidFill>
                    <a:srgbClr val="EE7320"/>
                  </a:solidFill>
                </a:uFill>
                <a:latin typeface="Arial"/>
                <a:cs typeface="Arial"/>
                <a:hlinkClick r:id="rId2"/>
              </a:rPr>
              <a:t>‘Your</a:t>
            </a:r>
            <a:r>
              <a:rPr b="1" kern="0" spc="-20" dirty="0">
                <a:solidFill>
                  <a:srgbClr val="EE7320"/>
                </a:solidFill>
                <a:latin typeface="Arial"/>
                <a:cs typeface="Arial"/>
              </a:rPr>
              <a:t> </a:t>
            </a:r>
            <a:r>
              <a:rPr b="1" u="heavy" kern="0" spc="-10" dirty="0">
                <a:solidFill>
                  <a:srgbClr val="EE7320"/>
                </a:solidFill>
                <a:uFill>
                  <a:solidFill>
                    <a:srgbClr val="EE7320"/>
                  </a:solidFill>
                </a:uFill>
                <a:latin typeface="Arial"/>
                <a:cs typeface="Arial"/>
                <a:hlinkClick r:id="rId2"/>
              </a:rPr>
              <a:t>Transportation</a:t>
            </a:r>
            <a:r>
              <a:rPr b="1" u="heavy" kern="0" spc="-55" dirty="0">
                <a:solidFill>
                  <a:srgbClr val="EE7320"/>
                </a:solidFill>
                <a:uFill>
                  <a:solidFill>
                    <a:srgbClr val="EE7320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b="1" u="heavy" kern="0" spc="-10" dirty="0">
                <a:solidFill>
                  <a:srgbClr val="EE7320"/>
                </a:solidFill>
                <a:uFill>
                  <a:solidFill>
                    <a:srgbClr val="EE7320"/>
                  </a:solidFill>
                </a:uFill>
                <a:latin typeface="Arial"/>
                <a:cs typeface="Arial"/>
                <a:hlinkClick r:id="rId2"/>
              </a:rPr>
              <a:t>Priorities’</a:t>
            </a:r>
            <a:r>
              <a:rPr b="1" kern="0" spc="-10" dirty="0">
                <a:solidFill>
                  <a:srgbClr val="EE7320"/>
                </a:solidFill>
                <a:latin typeface="Arial"/>
                <a:cs typeface="Arial"/>
              </a:rPr>
              <a:t> </a:t>
            </a:r>
            <a:r>
              <a:rPr b="1" u="heavy" kern="0" dirty="0">
                <a:solidFill>
                  <a:srgbClr val="EE7320"/>
                </a:solidFill>
                <a:uFill>
                  <a:solidFill>
                    <a:srgbClr val="EE7320"/>
                  </a:solidFill>
                </a:uFill>
                <a:latin typeface="Arial"/>
                <a:cs typeface="Arial"/>
                <a:hlinkClick r:id="rId2"/>
              </a:rPr>
              <a:t>Website</a:t>
            </a:r>
            <a:r>
              <a:rPr b="1" u="heavy" kern="0" spc="-60" dirty="0">
                <a:solidFill>
                  <a:srgbClr val="EE7320"/>
                </a:solidFill>
                <a:uFill>
                  <a:solidFill>
                    <a:srgbClr val="EE7320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b="1" u="heavy" kern="0" dirty="0">
                <a:solidFill>
                  <a:srgbClr val="EE7320"/>
                </a:solidFill>
                <a:uFill>
                  <a:solidFill>
                    <a:srgbClr val="EE7320"/>
                  </a:solidFill>
                </a:uFill>
                <a:latin typeface="Arial"/>
                <a:cs typeface="Arial"/>
                <a:hlinkClick r:id="rId2"/>
              </a:rPr>
              <a:t>for</a:t>
            </a:r>
            <a:r>
              <a:rPr b="1" u="heavy" kern="0" spc="-55" dirty="0">
                <a:solidFill>
                  <a:srgbClr val="EE7320"/>
                </a:solidFill>
                <a:uFill>
                  <a:solidFill>
                    <a:srgbClr val="EE7320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b="1" u="heavy" kern="0" spc="-20" dirty="0">
                <a:solidFill>
                  <a:srgbClr val="EE7320"/>
                </a:solidFill>
                <a:uFill>
                  <a:solidFill>
                    <a:srgbClr val="EE7320"/>
                  </a:solidFill>
                </a:uFill>
                <a:latin typeface="Arial"/>
                <a:cs typeface="Arial"/>
                <a:hlinkClick r:id="rId2"/>
              </a:rPr>
              <a:t>More</a:t>
            </a:r>
            <a:r>
              <a:rPr b="1" kern="0" spc="-20" dirty="0">
                <a:solidFill>
                  <a:srgbClr val="EE7320"/>
                </a:solidFill>
                <a:latin typeface="Arial"/>
                <a:cs typeface="Arial"/>
              </a:rPr>
              <a:t> </a:t>
            </a:r>
            <a:r>
              <a:rPr b="1" u="heavy" kern="0" spc="-10" dirty="0">
                <a:solidFill>
                  <a:srgbClr val="EE7320"/>
                </a:solidFill>
                <a:uFill>
                  <a:solidFill>
                    <a:srgbClr val="EE7320"/>
                  </a:solidFill>
                </a:uFill>
                <a:latin typeface="Arial"/>
                <a:cs typeface="Arial"/>
                <a:hlinkClick r:id="rId2"/>
              </a:rPr>
              <a:t>Information</a:t>
            </a:r>
            <a:endParaRPr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230473" y="4610899"/>
            <a:ext cx="1853106" cy="1853107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350" y="4540549"/>
            <a:ext cx="12179300" cy="73660"/>
          </a:xfrm>
          <a:custGeom>
            <a:avLst/>
            <a:gdLst/>
            <a:ahLst/>
            <a:cxnLst/>
            <a:rect l="l" t="t" r="r" b="b"/>
            <a:pathLst>
              <a:path w="12179300" h="73660">
                <a:moveTo>
                  <a:pt x="12179299" y="73499"/>
                </a:moveTo>
                <a:lnTo>
                  <a:pt x="0" y="73499"/>
                </a:lnTo>
                <a:lnTo>
                  <a:pt x="0" y="0"/>
                </a:lnTo>
                <a:lnTo>
                  <a:pt x="12179299" y="0"/>
                </a:lnTo>
                <a:lnTo>
                  <a:pt x="12179299" y="73499"/>
                </a:lnTo>
                <a:close/>
              </a:path>
            </a:pathLst>
          </a:custGeom>
          <a:solidFill>
            <a:srgbClr val="EE7320"/>
          </a:solidFill>
        </p:spPr>
        <p:txBody>
          <a:bodyPr wrap="square" lIns="0" tIns="0" rIns="0" bIns="0" rtlCol="0"/>
          <a:lstStyle/>
          <a:p>
            <a:endParaRPr kern="0">
              <a:solidFill>
                <a:sysClr val="windowText" lastClr="000000"/>
              </a:solidFill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7551" y="4996702"/>
            <a:ext cx="4230981" cy="144357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714024" y="4956418"/>
            <a:ext cx="5304790" cy="1601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69340">
              <a:lnSpc>
                <a:spcPts val="3695"/>
              </a:lnSpc>
              <a:spcBef>
                <a:spcPts val="100"/>
              </a:spcBef>
            </a:pPr>
            <a:r>
              <a:rPr sz="3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Upper</a:t>
            </a:r>
            <a:r>
              <a:rPr sz="3200" kern="0" spc="-114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3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Front</a:t>
            </a:r>
            <a:r>
              <a:rPr sz="3200" kern="0" spc="-1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3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Range</a:t>
            </a:r>
            <a:r>
              <a:rPr sz="3200" kern="0" spc="-15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3200" kern="0" spc="-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TPR</a:t>
            </a:r>
            <a:endParaRPr sz="32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R="6985" algn="r">
              <a:lnSpc>
                <a:spcPts val="2705"/>
              </a:lnSpc>
            </a:pPr>
            <a:r>
              <a:rPr sz="25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Active</a:t>
            </a:r>
            <a:r>
              <a:rPr sz="2500" kern="0" spc="-6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500" kern="0" spc="-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Transportation/Transit</a:t>
            </a:r>
            <a:r>
              <a:rPr sz="2500" kern="0" spc="-2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5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Session</a:t>
            </a:r>
            <a:endParaRPr sz="25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R="5080" algn="r">
              <a:lnSpc>
                <a:spcPts val="2850"/>
              </a:lnSpc>
            </a:pPr>
            <a:r>
              <a:rPr sz="25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December</a:t>
            </a:r>
            <a:r>
              <a:rPr sz="2500" kern="0" spc="-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5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5,</a:t>
            </a:r>
            <a:r>
              <a:rPr sz="2500" kern="0" spc="-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500" kern="0" spc="-2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2024</a:t>
            </a:r>
            <a:endParaRPr sz="25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R="501015" algn="r">
              <a:spcBef>
                <a:spcPts val="994"/>
              </a:spcBef>
            </a:pPr>
            <a:r>
              <a:rPr kern="0" spc="-25" dirty="0">
                <a:solidFill>
                  <a:srgbClr val="7F7F7F"/>
                </a:solidFill>
                <a:latin typeface="Trebuchet MS"/>
                <a:cs typeface="Trebuchet MS"/>
              </a:rPr>
              <a:t>38</a:t>
            </a:r>
            <a:endParaRPr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50" y="1"/>
            <a:ext cx="12179300" cy="4535423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8924" y="-71049"/>
            <a:ext cx="11778298" cy="863858"/>
          </a:xfrm>
          <a:prstGeom prst="rect">
            <a:avLst/>
          </a:prstGeom>
        </p:spPr>
        <p:txBody>
          <a:bodyPr vert="horz" wrap="square" lIns="0" tIns="367823" rIns="0" bIns="0" rtlCol="0">
            <a:spAutoFit/>
          </a:bodyPr>
          <a:lstStyle/>
          <a:p>
            <a:pPr marL="5170805">
              <a:spcBef>
                <a:spcPts val="100"/>
              </a:spcBef>
            </a:pPr>
            <a:r>
              <a:rPr dirty="0"/>
              <a:t>Meeting</a:t>
            </a:r>
            <a:r>
              <a:rPr spc="-150" dirty="0"/>
              <a:t> </a:t>
            </a:r>
            <a:r>
              <a:rPr spc="-10" dirty="0"/>
              <a:t>Purpose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1337217" y="6437965"/>
            <a:ext cx="185420" cy="187872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spcBef>
                <a:spcPts val="25"/>
              </a:spcBef>
            </a:pPr>
            <a:r>
              <a:rPr sz="1200" kern="0" spc="-25" dirty="0">
                <a:solidFill>
                  <a:srgbClr val="7F7F7F"/>
                </a:solidFill>
                <a:latin typeface="Trebuchet MS"/>
                <a:cs typeface="Trebuchet MS"/>
              </a:rPr>
              <a:t>39</a:t>
            </a:r>
            <a:endParaRPr sz="12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92247" y="1508556"/>
            <a:ext cx="10662920" cy="3850640"/>
          </a:xfrm>
          <a:prstGeom prst="rect">
            <a:avLst/>
          </a:prstGeom>
        </p:spPr>
        <p:txBody>
          <a:bodyPr vert="horz" wrap="square" lIns="0" tIns="198755" rIns="0" bIns="0" rtlCol="0">
            <a:spAutoFit/>
          </a:bodyPr>
          <a:lstStyle/>
          <a:p>
            <a:pPr marL="356235" indent="-343535">
              <a:spcBef>
                <a:spcPts val="1565"/>
              </a:spcBef>
              <a:buFont typeface="Arial"/>
              <a:buChar char="•"/>
              <a:tabLst>
                <a:tab pos="356235" algn="l"/>
              </a:tabLst>
            </a:pPr>
            <a:r>
              <a:rPr sz="2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Bring</a:t>
            </a:r>
            <a:r>
              <a:rPr sz="2600" kern="0" spc="-6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forward</a:t>
            </a:r>
            <a:r>
              <a:rPr sz="2600" kern="0" spc="-5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the</a:t>
            </a:r>
            <a:r>
              <a:rPr sz="2600" kern="0" spc="-6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best</a:t>
            </a:r>
            <a:r>
              <a:rPr sz="2600" kern="0" spc="-5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possible</a:t>
            </a:r>
            <a:r>
              <a:rPr sz="2600" kern="0" spc="-5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projects</a:t>
            </a:r>
            <a:r>
              <a:rPr sz="2600" kern="0" spc="-6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in</a:t>
            </a:r>
            <a:r>
              <a:rPr sz="2600" kern="0" spc="-5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Upper</a:t>
            </a:r>
            <a:r>
              <a:rPr sz="2600" kern="0" spc="-5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Front</a:t>
            </a:r>
            <a:r>
              <a:rPr sz="2600" kern="0" spc="-6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Range</a:t>
            </a:r>
            <a:r>
              <a:rPr sz="2600" kern="0" spc="-9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600" kern="0" spc="-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TPR</a:t>
            </a:r>
            <a:endParaRPr sz="26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356235" indent="-343535">
              <a:spcBef>
                <a:spcPts val="1470"/>
              </a:spcBef>
              <a:buFont typeface="Arial"/>
              <a:buChar char="•"/>
              <a:tabLst>
                <a:tab pos="356235" algn="l"/>
              </a:tabLst>
            </a:pPr>
            <a:r>
              <a:rPr sz="2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Review</a:t>
            </a:r>
            <a:r>
              <a:rPr sz="2600" kern="0" spc="-6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benefits</a:t>
            </a:r>
            <a:r>
              <a:rPr sz="2600" kern="0" spc="-6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of</a:t>
            </a:r>
            <a:r>
              <a:rPr sz="2600" kern="0" spc="-6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active</a:t>
            </a:r>
            <a:r>
              <a:rPr sz="2600" kern="0" spc="-6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transportation</a:t>
            </a:r>
            <a:r>
              <a:rPr sz="2600" kern="0" spc="-6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and</a:t>
            </a:r>
            <a:r>
              <a:rPr sz="2600" kern="0" spc="-6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6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transit</a:t>
            </a:r>
            <a:endParaRPr sz="26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356235" marR="124460" indent="-344170">
              <a:lnSpc>
                <a:spcPct val="114999"/>
              </a:lnSpc>
              <a:spcBef>
                <a:spcPts val="1000"/>
              </a:spcBef>
              <a:buFont typeface="Arial"/>
              <a:buChar char="•"/>
              <a:tabLst>
                <a:tab pos="356235" algn="l"/>
              </a:tabLst>
            </a:pPr>
            <a:r>
              <a:rPr sz="2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Provide</a:t>
            </a:r>
            <a:r>
              <a:rPr sz="2600" kern="0" spc="-7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an</a:t>
            </a:r>
            <a:r>
              <a:rPr sz="2600" kern="0" spc="-7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update</a:t>
            </a:r>
            <a:r>
              <a:rPr sz="2600" kern="0" spc="-6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on</a:t>
            </a:r>
            <a:r>
              <a:rPr sz="2600" kern="0" spc="-7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current</a:t>
            </a:r>
            <a:r>
              <a:rPr sz="2600" kern="0" spc="-6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CDOT</a:t>
            </a:r>
            <a:r>
              <a:rPr sz="2600" kern="0" spc="-1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led</a:t>
            </a:r>
            <a:r>
              <a:rPr sz="2600" kern="0" spc="-7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active</a:t>
            </a:r>
            <a:r>
              <a:rPr sz="2600" kern="0" spc="-6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transportation</a:t>
            </a:r>
            <a:r>
              <a:rPr sz="2600" kern="0" spc="-7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600" kern="0" spc="-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and </a:t>
            </a:r>
            <a:r>
              <a:rPr sz="2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transit</a:t>
            </a:r>
            <a:r>
              <a:rPr sz="2600" kern="0" spc="-6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initiatives</a:t>
            </a:r>
            <a:r>
              <a:rPr sz="2600" kern="0" spc="-5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and</a:t>
            </a:r>
            <a:r>
              <a:rPr sz="2600" kern="0" spc="-5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correlation</a:t>
            </a:r>
            <a:r>
              <a:rPr sz="2600" kern="0" spc="-6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to</a:t>
            </a:r>
            <a:r>
              <a:rPr sz="2600" kern="0" spc="-5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RTP</a:t>
            </a:r>
            <a:r>
              <a:rPr sz="2600" kern="0" spc="-10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update</a:t>
            </a:r>
            <a:r>
              <a:rPr sz="2600" kern="0" spc="-5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and</a:t>
            </a:r>
            <a:r>
              <a:rPr sz="2600" kern="0" spc="-5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6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implementation</a:t>
            </a:r>
            <a:endParaRPr sz="26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356235" marR="5080" indent="-344170">
              <a:lnSpc>
                <a:spcPct val="114999"/>
              </a:lnSpc>
              <a:spcBef>
                <a:spcPts val="1000"/>
              </a:spcBef>
              <a:buFont typeface="Arial"/>
              <a:buChar char="•"/>
              <a:tabLst>
                <a:tab pos="356235" algn="l"/>
              </a:tabLst>
            </a:pPr>
            <a:r>
              <a:rPr sz="2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Discuss</a:t>
            </a:r>
            <a:r>
              <a:rPr sz="2600" kern="0" spc="-4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importance</a:t>
            </a:r>
            <a:r>
              <a:rPr sz="2600" kern="0" spc="-4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of</a:t>
            </a:r>
            <a:r>
              <a:rPr sz="2600" kern="0" spc="-4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intentional</a:t>
            </a:r>
            <a:r>
              <a:rPr sz="2600" kern="0" spc="-4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integration</a:t>
            </a:r>
            <a:r>
              <a:rPr sz="2600" kern="0" spc="-4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of</a:t>
            </a:r>
            <a:r>
              <a:rPr sz="2600" kern="0" spc="-4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active</a:t>
            </a:r>
            <a:r>
              <a:rPr sz="2600" kern="0" spc="-4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6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transportation </a:t>
            </a:r>
            <a:r>
              <a:rPr sz="2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and</a:t>
            </a:r>
            <a:r>
              <a:rPr sz="2600" kern="0" spc="-7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transit</a:t>
            </a:r>
            <a:r>
              <a:rPr sz="2600" kern="0" spc="-7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projects</a:t>
            </a:r>
            <a:r>
              <a:rPr sz="2600" kern="0" spc="-7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with</a:t>
            </a:r>
            <a:r>
              <a:rPr sz="2600" kern="0" spc="-7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600" kern="0" spc="-4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roadway,</a:t>
            </a:r>
            <a:r>
              <a:rPr sz="2600" kern="0" spc="-7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600" kern="0" spc="-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safety,</a:t>
            </a:r>
            <a:r>
              <a:rPr sz="2600" kern="0" spc="-7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maintenance</a:t>
            </a:r>
            <a:r>
              <a:rPr sz="2600" kern="0" spc="-7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6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projects</a:t>
            </a:r>
            <a:endParaRPr sz="26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356235" indent="-343535">
              <a:spcBef>
                <a:spcPts val="1465"/>
              </a:spcBef>
              <a:buFont typeface="Arial"/>
              <a:buChar char="•"/>
              <a:tabLst>
                <a:tab pos="356235" algn="l"/>
              </a:tabLst>
            </a:pPr>
            <a:r>
              <a:rPr sz="2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Identify</a:t>
            </a:r>
            <a:r>
              <a:rPr sz="2600" kern="0" spc="-5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opportunities</a:t>
            </a:r>
            <a:r>
              <a:rPr sz="2600" kern="0" spc="-4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for</a:t>
            </a:r>
            <a:r>
              <a:rPr sz="2600" kern="0" spc="-5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project</a:t>
            </a:r>
            <a:r>
              <a:rPr sz="2600" kern="0" spc="-4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6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integration</a:t>
            </a:r>
            <a:endParaRPr sz="26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28675" y="2067224"/>
            <a:ext cx="3744595" cy="3721100"/>
          </a:xfrm>
          <a:custGeom>
            <a:avLst/>
            <a:gdLst/>
            <a:ahLst/>
            <a:cxnLst/>
            <a:rect l="l" t="t" r="r" b="b"/>
            <a:pathLst>
              <a:path w="3744595" h="3721100">
                <a:moveTo>
                  <a:pt x="2118232" y="12699"/>
                </a:moveTo>
                <a:lnTo>
                  <a:pt x="1633706" y="12699"/>
                </a:lnTo>
                <a:lnTo>
                  <a:pt x="1680733" y="0"/>
                </a:lnTo>
                <a:lnTo>
                  <a:pt x="2069427" y="0"/>
                </a:lnTo>
                <a:lnTo>
                  <a:pt x="2118232" y="12699"/>
                </a:lnTo>
                <a:close/>
              </a:path>
              <a:path w="3744595" h="3721100">
                <a:moveTo>
                  <a:pt x="2249453" y="3682999"/>
                </a:moveTo>
                <a:lnTo>
                  <a:pt x="1494846" y="3682999"/>
                </a:lnTo>
                <a:lnTo>
                  <a:pt x="1185679" y="3594099"/>
                </a:lnTo>
                <a:lnTo>
                  <a:pt x="1143424" y="3568699"/>
                </a:lnTo>
                <a:lnTo>
                  <a:pt x="1101691" y="3555999"/>
                </a:lnTo>
                <a:lnTo>
                  <a:pt x="1060495" y="3530599"/>
                </a:lnTo>
                <a:lnTo>
                  <a:pt x="1019850" y="3517899"/>
                </a:lnTo>
                <a:lnTo>
                  <a:pt x="979772" y="3492499"/>
                </a:lnTo>
                <a:lnTo>
                  <a:pt x="901372" y="3441699"/>
                </a:lnTo>
                <a:lnTo>
                  <a:pt x="863080" y="3428999"/>
                </a:lnTo>
                <a:lnTo>
                  <a:pt x="825413" y="3403599"/>
                </a:lnTo>
                <a:lnTo>
                  <a:pt x="788385" y="3378199"/>
                </a:lnTo>
                <a:lnTo>
                  <a:pt x="752012" y="3352799"/>
                </a:lnTo>
                <a:lnTo>
                  <a:pt x="716308" y="3314699"/>
                </a:lnTo>
                <a:lnTo>
                  <a:pt x="681288" y="3289299"/>
                </a:lnTo>
                <a:lnTo>
                  <a:pt x="646967" y="3263899"/>
                </a:lnTo>
                <a:lnTo>
                  <a:pt x="613358" y="3238499"/>
                </a:lnTo>
                <a:lnTo>
                  <a:pt x="580478" y="3200399"/>
                </a:lnTo>
                <a:lnTo>
                  <a:pt x="548340" y="3174999"/>
                </a:lnTo>
                <a:lnTo>
                  <a:pt x="516959" y="3136899"/>
                </a:lnTo>
                <a:lnTo>
                  <a:pt x="486350" y="3111499"/>
                </a:lnTo>
                <a:lnTo>
                  <a:pt x="456528" y="3073399"/>
                </a:lnTo>
                <a:lnTo>
                  <a:pt x="427508" y="3035299"/>
                </a:lnTo>
                <a:lnTo>
                  <a:pt x="399303" y="3009899"/>
                </a:lnTo>
                <a:lnTo>
                  <a:pt x="371929" y="2971799"/>
                </a:lnTo>
                <a:lnTo>
                  <a:pt x="345401" y="2933699"/>
                </a:lnTo>
                <a:lnTo>
                  <a:pt x="319733" y="2895599"/>
                </a:lnTo>
                <a:lnTo>
                  <a:pt x="294940" y="2857499"/>
                </a:lnTo>
                <a:lnTo>
                  <a:pt x="271037" y="2819399"/>
                </a:lnTo>
                <a:lnTo>
                  <a:pt x="248038" y="2781299"/>
                </a:lnTo>
                <a:lnTo>
                  <a:pt x="225958" y="2743199"/>
                </a:lnTo>
                <a:lnTo>
                  <a:pt x="204812" y="2705099"/>
                </a:lnTo>
                <a:lnTo>
                  <a:pt x="184614" y="2666999"/>
                </a:lnTo>
                <a:lnTo>
                  <a:pt x="165379" y="2616199"/>
                </a:lnTo>
                <a:lnTo>
                  <a:pt x="147122" y="2578099"/>
                </a:lnTo>
                <a:lnTo>
                  <a:pt x="129858" y="2539999"/>
                </a:lnTo>
                <a:lnTo>
                  <a:pt x="113601" y="2501899"/>
                </a:lnTo>
                <a:lnTo>
                  <a:pt x="98366" y="2451099"/>
                </a:lnTo>
                <a:lnTo>
                  <a:pt x="84168" y="2412999"/>
                </a:lnTo>
                <a:lnTo>
                  <a:pt x="71021" y="2362199"/>
                </a:lnTo>
                <a:lnTo>
                  <a:pt x="58940" y="2324099"/>
                </a:lnTo>
                <a:lnTo>
                  <a:pt x="47940" y="2273299"/>
                </a:lnTo>
                <a:lnTo>
                  <a:pt x="38035" y="2235199"/>
                </a:lnTo>
                <a:lnTo>
                  <a:pt x="29240" y="2184399"/>
                </a:lnTo>
                <a:lnTo>
                  <a:pt x="21571" y="2133599"/>
                </a:lnTo>
                <a:lnTo>
                  <a:pt x="15041" y="2095499"/>
                </a:lnTo>
                <a:lnTo>
                  <a:pt x="9665" y="2044699"/>
                </a:lnTo>
                <a:lnTo>
                  <a:pt x="5459" y="1993899"/>
                </a:lnTo>
                <a:lnTo>
                  <a:pt x="2436" y="1955799"/>
                </a:lnTo>
                <a:lnTo>
                  <a:pt x="611" y="1904999"/>
                </a:lnTo>
                <a:lnTo>
                  <a:pt x="0" y="1854199"/>
                </a:lnTo>
                <a:lnTo>
                  <a:pt x="611" y="1803399"/>
                </a:lnTo>
                <a:lnTo>
                  <a:pt x="2436" y="1765299"/>
                </a:lnTo>
                <a:lnTo>
                  <a:pt x="5459" y="1714499"/>
                </a:lnTo>
                <a:lnTo>
                  <a:pt x="9665" y="1663699"/>
                </a:lnTo>
                <a:lnTo>
                  <a:pt x="15041" y="1612899"/>
                </a:lnTo>
                <a:lnTo>
                  <a:pt x="21571" y="1574799"/>
                </a:lnTo>
                <a:lnTo>
                  <a:pt x="29240" y="1523999"/>
                </a:lnTo>
                <a:lnTo>
                  <a:pt x="38035" y="1485899"/>
                </a:lnTo>
                <a:lnTo>
                  <a:pt x="47940" y="1435099"/>
                </a:lnTo>
                <a:lnTo>
                  <a:pt x="58940" y="1384299"/>
                </a:lnTo>
                <a:lnTo>
                  <a:pt x="71021" y="1346199"/>
                </a:lnTo>
                <a:lnTo>
                  <a:pt x="84168" y="1308099"/>
                </a:lnTo>
                <a:lnTo>
                  <a:pt x="98366" y="1257299"/>
                </a:lnTo>
                <a:lnTo>
                  <a:pt x="113601" y="1219199"/>
                </a:lnTo>
                <a:lnTo>
                  <a:pt x="129858" y="1168399"/>
                </a:lnTo>
                <a:lnTo>
                  <a:pt x="147122" y="1130299"/>
                </a:lnTo>
                <a:lnTo>
                  <a:pt x="165379" y="1092199"/>
                </a:lnTo>
                <a:lnTo>
                  <a:pt x="184614" y="1054099"/>
                </a:lnTo>
                <a:lnTo>
                  <a:pt x="204812" y="1003299"/>
                </a:lnTo>
                <a:lnTo>
                  <a:pt x="225958" y="965199"/>
                </a:lnTo>
                <a:lnTo>
                  <a:pt x="248038" y="927099"/>
                </a:lnTo>
                <a:lnTo>
                  <a:pt x="271037" y="888999"/>
                </a:lnTo>
                <a:lnTo>
                  <a:pt x="294940" y="850899"/>
                </a:lnTo>
                <a:lnTo>
                  <a:pt x="319733" y="812799"/>
                </a:lnTo>
                <a:lnTo>
                  <a:pt x="345401" y="774699"/>
                </a:lnTo>
                <a:lnTo>
                  <a:pt x="371929" y="736599"/>
                </a:lnTo>
                <a:lnTo>
                  <a:pt x="399303" y="711199"/>
                </a:lnTo>
                <a:lnTo>
                  <a:pt x="427508" y="673099"/>
                </a:lnTo>
                <a:lnTo>
                  <a:pt x="456528" y="634999"/>
                </a:lnTo>
                <a:lnTo>
                  <a:pt x="486350" y="609599"/>
                </a:lnTo>
                <a:lnTo>
                  <a:pt x="516959" y="571499"/>
                </a:lnTo>
                <a:lnTo>
                  <a:pt x="548340" y="533399"/>
                </a:lnTo>
                <a:lnTo>
                  <a:pt x="580478" y="507999"/>
                </a:lnTo>
                <a:lnTo>
                  <a:pt x="613358" y="482599"/>
                </a:lnTo>
                <a:lnTo>
                  <a:pt x="646967" y="444499"/>
                </a:lnTo>
                <a:lnTo>
                  <a:pt x="681288" y="419099"/>
                </a:lnTo>
                <a:lnTo>
                  <a:pt x="716308" y="393699"/>
                </a:lnTo>
                <a:lnTo>
                  <a:pt x="752012" y="368299"/>
                </a:lnTo>
                <a:lnTo>
                  <a:pt x="788385" y="342899"/>
                </a:lnTo>
                <a:lnTo>
                  <a:pt x="825413" y="317499"/>
                </a:lnTo>
                <a:lnTo>
                  <a:pt x="863080" y="292099"/>
                </a:lnTo>
                <a:lnTo>
                  <a:pt x="901372" y="266699"/>
                </a:lnTo>
                <a:lnTo>
                  <a:pt x="979772" y="215899"/>
                </a:lnTo>
                <a:lnTo>
                  <a:pt x="1019850" y="203199"/>
                </a:lnTo>
                <a:lnTo>
                  <a:pt x="1101691" y="152399"/>
                </a:lnTo>
                <a:lnTo>
                  <a:pt x="1185679" y="126999"/>
                </a:lnTo>
                <a:lnTo>
                  <a:pt x="1228442" y="101599"/>
                </a:lnTo>
                <a:lnTo>
                  <a:pt x="1494846" y="25399"/>
                </a:lnTo>
                <a:lnTo>
                  <a:pt x="1540748" y="25399"/>
                </a:lnTo>
                <a:lnTo>
                  <a:pt x="1587040" y="12699"/>
                </a:lnTo>
                <a:lnTo>
                  <a:pt x="2166786" y="12699"/>
                </a:lnTo>
                <a:lnTo>
                  <a:pt x="2543352" y="114299"/>
                </a:lnTo>
                <a:lnTo>
                  <a:pt x="2588590" y="139699"/>
                </a:lnTo>
                <a:lnTo>
                  <a:pt x="2633344" y="152399"/>
                </a:lnTo>
                <a:lnTo>
                  <a:pt x="2677590" y="177799"/>
                </a:lnTo>
                <a:lnTo>
                  <a:pt x="2721304" y="190499"/>
                </a:lnTo>
                <a:lnTo>
                  <a:pt x="2807046" y="241299"/>
                </a:lnTo>
                <a:lnTo>
                  <a:pt x="2890383" y="292099"/>
                </a:lnTo>
                <a:lnTo>
                  <a:pt x="2931091" y="317499"/>
                </a:lnTo>
                <a:lnTo>
                  <a:pt x="2971129" y="342899"/>
                </a:lnTo>
                <a:lnTo>
                  <a:pt x="3010472" y="380999"/>
                </a:lnTo>
                <a:lnTo>
                  <a:pt x="3049098" y="406399"/>
                </a:lnTo>
                <a:lnTo>
                  <a:pt x="3086983" y="444499"/>
                </a:lnTo>
                <a:lnTo>
                  <a:pt x="3124103" y="469899"/>
                </a:lnTo>
                <a:lnTo>
                  <a:pt x="3160437" y="507999"/>
                </a:lnTo>
                <a:lnTo>
                  <a:pt x="3195959" y="533399"/>
                </a:lnTo>
                <a:lnTo>
                  <a:pt x="3230555" y="571499"/>
                </a:lnTo>
                <a:lnTo>
                  <a:pt x="3264115" y="609599"/>
                </a:lnTo>
                <a:lnTo>
                  <a:pt x="3296629" y="647699"/>
                </a:lnTo>
                <a:lnTo>
                  <a:pt x="3328090" y="685799"/>
                </a:lnTo>
                <a:lnTo>
                  <a:pt x="3358486" y="723899"/>
                </a:lnTo>
                <a:lnTo>
                  <a:pt x="3387808" y="761999"/>
                </a:lnTo>
                <a:lnTo>
                  <a:pt x="3416046" y="800099"/>
                </a:lnTo>
                <a:lnTo>
                  <a:pt x="3443192" y="838199"/>
                </a:lnTo>
                <a:lnTo>
                  <a:pt x="3469234" y="888999"/>
                </a:lnTo>
                <a:lnTo>
                  <a:pt x="3494164" y="927099"/>
                </a:lnTo>
                <a:lnTo>
                  <a:pt x="3517972" y="965199"/>
                </a:lnTo>
                <a:lnTo>
                  <a:pt x="3540649" y="1015999"/>
                </a:lnTo>
                <a:lnTo>
                  <a:pt x="3562184" y="1054099"/>
                </a:lnTo>
                <a:lnTo>
                  <a:pt x="3582567" y="1104899"/>
                </a:lnTo>
                <a:lnTo>
                  <a:pt x="3601791" y="1142999"/>
                </a:lnTo>
                <a:lnTo>
                  <a:pt x="3619843" y="1193799"/>
                </a:lnTo>
                <a:lnTo>
                  <a:pt x="3636716" y="1231899"/>
                </a:lnTo>
                <a:lnTo>
                  <a:pt x="3652400" y="1282699"/>
                </a:lnTo>
                <a:lnTo>
                  <a:pt x="3666884" y="1320799"/>
                </a:lnTo>
                <a:lnTo>
                  <a:pt x="3680159" y="1371599"/>
                </a:lnTo>
                <a:lnTo>
                  <a:pt x="3692215" y="1422399"/>
                </a:lnTo>
                <a:lnTo>
                  <a:pt x="3703044" y="1460499"/>
                </a:lnTo>
                <a:lnTo>
                  <a:pt x="3712634" y="1511299"/>
                </a:lnTo>
                <a:lnTo>
                  <a:pt x="3720977" y="1562099"/>
                </a:lnTo>
                <a:lnTo>
                  <a:pt x="3728063" y="1612899"/>
                </a:lnTo>
                <a:lnTo>
                  <a:pt x="3733883" y="1663699"/>
                </a:lnTo>
                <a:lnTo>
                  <a:pt x="3738426" y="1714499"/>
                </a:lnTo>
                <a:lnTo>
                  <a:pt x="3741682" y="1752599"/>
                </a:lnTo>
                <a:lnTo>
                  <a:pt x="3743644" y="1803399"/>
                </a:lnTo>
                <a:lnTo>
                  <a:pt x="3744299" y="1854199"/>
                </a:lnTo>
                <a:lnTo>
                  <a:pt x="3743688" y="1904999"/>
                </a:lnTo>
                <a:lnTo>
                  <a:pt x="3741863" y="1955799"/>
                </a:lnTo>
                <a:lnTo>
                  <a:pt x="3738840" y="1993899"/>
                </a:lnTo>
                <a:lnTo>
                  <a:pt x="3734634" y="2044699"/>
                </a:lnTo>
                <a:lnTo>
                  <a:pt x="3729258" y="2095499"/>
                </a:lnTo>
                <a:lnTo>
                  <a:pt x="3722728" y="2133599"/>
                </a:lnTo>
                <a:lnTo>
                  <a:pt x="3715059" y="2184399"/>
                </a:lnTo>
                <a:lnTo>
                  <a:pt x="3706264" y="2235199"/>
                </a:lnTo>
                <a:lnTo>
                  <a:pt x="3696359" y="2273299"/>
                </a:lnTo>
                <a:lnTo>
                  <a:pt x="3685359" y="2324099"/>
                </a:lnTo>
                <a:lnTo>
                  <a:pt x="3673278" y="2362199"/>
                </a:lnTo>
                <a:lnTo>
                  <a:pt x="3660131" y="2412999"/>
                </a:lnTo>
                <a:lnTo>
                  <a:pt x="3645933" y="2451099"/>
                </a:lnTo>
                <a:lnTo>
                  <a:pt x="3630698" y="2501899"/>
                </a:lnTo>
                <a:lnTo>
                  <a:pt x="3614441" y="2539999"/>
                </a:lnTo>
                <a:lnTo>
                  <a:pt x="3597177" y="2578099"/>
                </a:lnTo>
                <a:lnTo>
                  <a:pt x="3578920" y="2616199"/>
                </a:lnTo>
                <a:lnTo>
                  <a:pt x="3559685" y="2666999"/>
                </a:lnTo>
                <a:lnTo>
                  <a:pt x="3539487" y="2705099"/>
                </a:lnTo>
                <a:lnTo>
                  <a:pt x="3518341" y="2743199"/>
                </a:lnTo>
                <a:lnTo>
                  <a:pt x="3496261" y="2781299"/>
                </a:lnTo>
                <a:lnTo>
                  <a:pt x="3473262" y="2819399"/>
                </a:lnTo>
                <a:lnTo>
                  <a:pt x="3449359" y="2857499"/>
                </a:lnTo>
                <a:lnTo>
                  <a:pt x="3424566" y="2895599"/>
                </a:lnTo>
                <a:lnTo>
                  <a:pt x="3398898" y="2933699"/>
                </a:lnTo>
                <a:lnTo>
                  <a:pt x="3372370" y="2971799"/>
                </a:lnTo>
                <a:lnTo>
                  <a:pt x="3344996" y="3009899"/>
                </a:lnTo>
                <a:lnTo>
                  <a:pt x="3316791" y="3035299"/>
                </a:lnTo>
                <a:lnTo>
                  <a:pt x="3287771" y="3073399"/>
                </a:lnTo>
                <a:lnTo>
                  <a:pt x="3257949" y="3111499"/>
                </a:lnTo>
                <a:lnTo>
                  <a:pt x="3227340" y="3136899"/>
                </a:lnTo>
                <a:lnTo>
                  <a:pt x="3195959" y="3174999"/>
                </a:lnTo>
                <a:lnTo>
                  <a:pt x="3163821" y="3200399"/>
                </a:lnTo>
                <a:lnTo>
                  <a:pt x="3130941" y="3238499"/>
                </a:lnTo>
                <a:lnTo>
                  <a:pt x="3097332" y="3263899"/>
                </a:lnTo>
                <a:lnTo>
                  <a:pt x="3063011" y="3289299"/>
                </a:lnTo>
                <a:lnTo>
                  <a:pt x="3027991" y="3314699"/>
                </a:lnTo>
                <a:lnTo>
                  <a:pt x="2992287" y="3352799"/>
                </a:lnTo>
                <a:lnTo>
                  <a:pt x="2955914" y="3378199"/>
                </a:lnTo>
                <a:lnTo>
                  <a:pt x="2918886" y="3403599"/>
                </a:lnTo>
                <a:lnTo>
                  <a:pt x="2881219" y="3428999"/>
                </a:lnTo>
                <a:lnTo>
                  <a:pt x="2842927" y="3441699"/>
                </a:lnTo>
                <a:lnTo>
                  <a:pt x="2764527" y="3492499"/>
                </a:lnTo>
                <a:lnTo>
                  <a:pt x="2724449" y="3517899"/>
                </a:lnTo>
                <a:lnTo>
                  <a:pt x="2683804" y="3530599"/>
                </a:lnTo>
                <a:lnTo>
                  <a:pt x="2642608" y="3555999"/>
                </a:lnTo>
                <a:lnTo>
                  <a:pt x="2600875" y="3568699"/>
                </a:lnTo>
                <a:lnTo>
                  <a:pt x="2558620" y="3594099"/>
                </a:lnTo>
                <a:lnTo>
                  <a:pt x="2249453" y="3682999"/>
                </a:lnTo>
                <a:close/>
              </a:path>
              <a:path w="3744595" h="3721100">
                <a:moveTo>
                  <a:pt x="2110593" y="3708399"/>
                </a:moveTo>
                <a:lnTo>
                  <a:pt x="1633706" y="3708399"/>
                </a:lnTo>
                <a:lnTo>
                  <a:pt x="1540748" y="3682999"/>
                </a:lnTo>
                <a:lnTo>
                  <a:pt x="2203551" y="3682999"/>
                </a:lnTo>
                <a:lnTo>
                  <a:pt x="2110593" y="3708399"/>
                </a:lnTo>
                <a:close/>
              </a:path>
              <a:path w="3744595" h="3721100">
                <a:moveTo>
                  <a:pt x="1968490" y="3721099"/>
                </a:moveTo>
                <a:lnTo>
                  <a:pt x="1775809" y="3721099"/>
                </a:lnTo>
                <a:lnTo>
                  <a:pt x="1728106" y="3708399"/>
                </a:lnTo>
                <a:lnTo>
                  <a:pt x="2016193" y="3708399"/>
                </a:lnTo>
                <a:lnTo>
                  <a:pt x="1968490" y="3721099"/>
                </a:lnTo>
                <a:close/>
              </a:path>
            </a:pathLst>
          </a:custGeom>
          <a:solidFill>
            <a:srgbClr val="2C6781">
              <a:alpha val="16078"/>
            </a:srgbClr>
          </a:solidFill>
        </p:spPr>
        <p:txBody>
          <a:bodyPr wrap="square" lIns="0" tIns="0" rIns="0" bIns="0" rtlCol="0"/>
          <a:lstStyle/>
          <a:p>
            <a:endParaRPr kern="0">
              <a:solidFill>
                <a:sysClr val="windowText" lastClr="000000"/>
              </a:solidFill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11405" y="3504375"/>
            <a:ext cx="956564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600" b="1" dirty="0">
                <a:solidFill>
                  <a:srgbClr val="19196C"/>
                </a:solidFill>
              </a:rPr>
              <a:t>Importance</a:t>
            </a:r>
            <a:r>
              <a:rPr sz="3600" b="1" spc="-204" dirty="0">
                <a:solidFill>
                  <a:srgbClr val="19196C"/>
                </a:solidFill>
              </a:rPr>
              <a:t> </a:t>
            </a:r>
            <a:r>
              <a:rPr sz="3600" b="1" dirty="0">
                <a:solidFill>
                  <a:srgbClr val="19196C"/>
                </a:solidFill>
              </a:rPr>
              <a:t>of</a:t>
            </a:r>
            <a:r>
              <a:rPr sz="3600" b="1" spc="-130" dirty="0">
                <a:solidFill>
                  <a:srgbClr val="19196C"/>
                </a:solidFill>
              </a:rPr>
              <a:t> </a:t>
            </a:r>
            <a:r>
              <a:rPr sz="3600" b="1" dirty="0">
                <a:solidFill>
                  <a:srgbClr val="19196C"/>
                </a:solidFill>
              </a:rPr>
              <a:t>“Complete</a:t>
            </a:r>
            <a:r>
              <a:rPr sz="3600" b="1" spc="-130" dirty="0">
                <a:solidFill>
                  <a:srgbClr val="19196C"/>
                </a:solidFill>
              </a:rPr>
              <a:t> </a:t>
            </a:r>
            <a:r>
              <a:rPr sz="3600" b="1" spc="-20" dirty="0">
                <a:solidFill>
                  <a:srgbClr val="19196C"/>
                </a:solidFill>
              </a:rPr>
              <a:t>Project”</a:t>
            </a:r>
            <a:r>
              <a:rPr sz="3600" b="1" spc="-250" dirty="0">
                <a:solidFill>
                  <a:srgbClr val="19196C"/>
                </a:solidFill>
              </a:rPr>
              <a:t> </a:t>
            </a:r>
            <a:r>
              <a:rPr sz="3600" b="1" spc="-10" dirty="0">
                <a:solidFill>
                  <a:srgbClr val="19196C"/>
                </a:solidFill>
              </a:rPr>
              <a:t>Approach</a:t>
            </a:r>
            <a:endParaRPr sz="3600"/>
          </a:p>
        </p:txBody>
      </p:sp>
      <p:sp>
        <p:nvSpPr>
          <p:cNvPr id="4" name="object 4"/>
          <p:cNvSpPr txBox="1"/>
          <p:nvPr/>
        </p:nvSpPr>
        <p:spPr>
          <a:xfrm>
            <a:off x="11752450" y="6557547"/>
            <a:ext cx="243204" cy="1560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z="1200" kern="0" spc="-25" dirty="0">
                <a:solidFill>
                  <a:srgbClr val="888888"/>
                </a:solidFill>
                <a:latin typeface="Calibri"/>
                <a:cs typeface="Calibri"/>
              </a:rPr>
              <a:pPr marL="38100">
                <a:lnSpc>
                  <a:spcPts val="1240"/>
                </a:lnSpc>
              </a:pPr>
              <a:t>57</a:t>
            </a:fld>
            <a:endParaRPr sz="1200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8924" y="-71049"/>
            <a:ext cx="11778298" cy="836965"/>
          </a:xfrm>
          <a:prstGeom prst="rect">
            <a:avLst/>
          </a:prstGeom>
        </p:spPr>
        <p:txBody>
          <a:bodyPr vert="horz" wrap="square" lIns="0" tIns="341191" rIns="0" bIns="0" rtlCol="0">
            <a:spAutoFit/>
          </a:bodyPr>
          <a:lstStyle/>
          <a:p>
            <a:pPr marL="6024245">
              <a:spcBef>
                <a:spcPts val="100"/>
              </a:spcBef>
            </a:pPr>
            <a:r>
              <a:rPr dirty="0">
                <a:latin typeface="Arial"/>
                <a:cs typeface="Arial"/>
              </a:rPr>
              <a:t>Project</a:t>
            </a:r>
            <a:r>
              <a:rPr spc="-5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Integration</a:t>
            </a:r>
            <a:r>
              <a:rPr spc="-165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Approach</a:t>
            </a:r>
          </a:p>
        </p:txBody>
      </p:sp>
      <p:sp>
        <p:nvSpPr>
          <p:cNvPr id="3" name="object 3"/>
          <p:cNvSpPr/>
          <p:nvPr/>
        </p:nvSpPr>
        <p:spPr>
          <a:xfrm>
            <a:off x="1249825" y="1567725"/>
            <a:ext cx="9171305" cy="1349375"/>
          </a:xfrm>
          <a:custGeom>
            <a:avLst/>
            <a:gdLst/>
            <a:ahLst/>
            <a:cxnLst/>
            <a:rect l="l" t="t" r="r" b="b"/>
            <a:pathLst>
              <a:path w="9171305" h="1349375">
                <a:moveTo>
                  <a:pt x="8946144" y="1349099"/>
                </a:moveTo>
                <a:lnTo>
                  <a:pt x="224854" y="1349099"/>
                </a:lnTo>
                <a:lnTo>
                  <a:pt x="179538" y="1344531"/>
                </a:lnTo>
                <a:lnTo>
                  <a:pt x="137330" y="1331429"/>
                </a:lnTo>
                <a:lnTo>
                  <a:pt x="99136" y="1310698"/>
                </a:lnTo>
                <a:lnTo>
                  <a:pt x="65858" y="1283241"/>
                </a:lnTo>
                <a:lnTo>
                  <a:pt x="38401" y="1249963"/>
                </a:lnTo>
                <a:lnTo>
                  <a:pt x="17670" y="1211769"/>
                </a:lnTo>
                <a:lnTo>
                  <a:pt x="4568" y="1169561"/>
                </a:lnTo>
                <a:lnTo>
                  <a:pt x="0" y="1124245"/>
                </a:lnTo>
                <a:lnTo>
                  <a:pt x="0" y="224854"/>
                </a:lnTo>
                <a:lnTo>
                  <a:pt x="4568" y="179538"/>
                </a:lnTo>
                <a:lnTo>
                  <a:pt x="17670" y="137330"/>
                </a:lnTo>
                <a:lnTo>
                  <a:pt x="38401" y="99136"/>
                </a:lnTo>
                <a:lnTo>
                  <a:pt x="65858" y="65858"/>
                </a:lnTo>
                <a:lnTo>
                  <a:pt x="99136" y="38401"/>
                </a:lnTo>
                <a:lnTo>
                  <a:pt x="137330" y="17670"/>
                </a:lnTo>
                <a:lnTo>
                  <a:pt x="179538" y="4568"/>
                </a:lnTo>
                <a:lnTo>
                  <a:pt x="224854" y="0"/>
                </a:lnTo>
                <a:lnTo>
                  <a:pt x="8946144" y="0"/>
                </a:lnTo>
                <a:lnTo>
                  <a:pt x="8990217" y="4360"/>
                </a:lnTo>
                <a:lnTo>
                  <a:pt x="9032193" y="17116"/>
                </a:lnTo>
                <a:lnTo>
                  <a:pt x="9070894" y="37778"/>
                </a:lnTo>
                <a:lnTo>
                  <a:pt x="9105141" y="65858"/>
                </a:lnTo>
                <a:lnTo>
                  <a:pt x="9133221" y="100105"/>
                </a:lnTo>
                <a:lnTo>
                  <a:pt x="9153883" y="138806"/>
                </a:lnTo>
                <a:lnTo>
                  <a:pt x="9166639" y="180782"/>
                </a:lnTo>
                <a:lnTo>
                  <a:pt x="9170999" y="224854"/>
                </a:lnTo>
                <a:lnTo>
                  <a:pt x="9170999" y="1124245"/>
                </a:lnTo>
                <a:lnTo>
                  <a:pt x="9166431" y="1169561"/>
                </a:lnTo>
                <a:lnTo>
                  <a:pt x="9153329" y="1211769"/>
                </a:lnTo>
                <a:lnTo>
                  <a:pt x="9132598" y="1249963"/>
                </a:lnTo>
                <a:lnTo>
                  <a:pt x="9105141" y="1283241"/>
                </a:lnTo>
                <a:lnTo>
                  <a:pt x="9071863" y="1310698"/>
                </a:lnTo>
                <a:lnTo>
                  <a:pt x="9033668" y="1331429"/>
                </a:lnTo>
                <a:lnTo>
                  <a:pt x="8991461" y="1344531"/>
                </a:lnTo>
                <a:lnTo>
                  <a:pt x="8946144" y="1349099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endParaRPr kern="0">
              <a:solidFill>
                <a:sysClr val="windowText" lastClr="000000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438396" y="1586956"/>
            <a:ext cx="9142730" cy="43122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3535" marR="690880" algn="ctr">
              <a:lnSpc>
                <a:spcPct val="114999"/>
              </a:lnSpc>
              <a:spcBef>
                <a:spcPts val="100"/>
              </a:spcBef>
            </a:pPr>
            <a:r>
              <a:rPr sz="23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Complete</a:t>
            </a:r>
            <a:r>
              <a:rPr sz="2300" b="1" kern="0" spc="-7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3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projects</a:t>
            </a:r>
            <a:r>
              <a:rPr sz="2300" b="1" kern="0" spc="-7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3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consider</a:t>
            </a:r>
            <a:r>
              <a:rPr sz="2300" b="1" kern="0" spc="-7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3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the</a:t>
            </a:r>
            <a:r>
              <a:rPr sz="2300" b="1" kern="0" spc="-6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3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needs</a:t>
            </a:r>
            <a:r>
              <a:rPr sz="2300" b="1" kern="0" spc="-7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3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of</a:t>
            </a:r>
            <a:r>
              <a:rPr sz="2300" b="1" kern="0" spc="-7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3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people</a:t>
            </a:r>
            <a:r>
              <a:rPr sz="2300" b="1" kern="0" spc="-6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3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and</a:t>
            </a:r>
            <a:r>
              <a:rPr sz="2300" b="1" kern="0" spc="-7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300" b="1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places </a:t>
            </a:r>
            <a:r>
              <a:rPr sz="23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and</a:t>
            </a:r>
            <a:r>
              <a:rPr sz="2300" b="1" kern="0" spc="-6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3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use</a:t>
            </a:r>
            <a:r>
              <a:rPr sz="2300" b="1" kern="0" spc="-6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300" b="1" kern="0" spc="-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context-</a:t>
            </a:r>
            <a:r>
              <a:rPr sz="23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sensitive</a:t>
            </a:r>
            <a:r>
              <a:rPr sz="2300" b="1" kern="0" spc="-6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3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solutions</a:t>
            </a:r>
            <a:r>
              <a:rPr sz="2300" b="1" kern="0" spc="-6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3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to</a:t>
            </a:r>
            <a:r>
              <a:rPr sz="2300" b="1" kern="0" spc="-6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3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improve</a:t>
            </a:r>
            <a:r>
              <a:rPr sz="2300" b="1" kern="0" spc="-6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300" b="1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access, </a:t>
            </a:r>
            <a:r>
              <a:rPr sz="2300" b="1" kern="0" spc="-2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mobility,</a:t>
            </a:r>
            <a:r>
              <a:rPr sz="2300" b="1" kern="0" spc="-9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3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and</a:t>
            </a:r>
            <a:r>
              <a:rPr sz="2300" b="1" kern="0" spc="-9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300" b="1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safety</a:t>
            </a:r>
            <a:endParaRPr sz="23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>
              <a:spcBef>
                <a:spcPts val="140"/>
              </a:spcBef>
            </a:pPr>
            <a:endParaRPr sz="23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409575" marR="344170" indent="-397510">
              <a:lnSpc>
                <a:spcPct val="114999"/>
              </a:lnSpc>
              <a:spcBef>
                <a:spcPts val="5"/>
              </a:spcBef>
              <a:buFont typeface="Arial"/>
              <a:buChar char="●"/>
              <a:tabLst>
                <a:tab pos="409575" algn="l"/>
              </a:tabLst>
            </a:pP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Complete</a:t>
            </a:r>
            <a:r>
              <a:rPr sz="2200"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projects</a:t>
            </a:r>
            <a:r>
              <a:rPr sz="2200" kern="0" spc="-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often,</a:t>
            </a:r>
            <a:r>
              <a:rPr sz="2200"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but</a:t>
            </a:r>
            <a:r>
              <a:rPr sz="2200" kern="0" spc="-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not</a:t>
            </a:r>
            <a:r>
              <a:rPr sz="2200"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always,</a:t>
            </a:r>
            <a:r>
              <a:rPr sz="2200" kern="0" spc="-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integrate</a:t>
            </a:r>
            <a:r>
              <a:rPr sz="2200"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multiple</a:t>
            </a:r>
            <a:r>
              <a:rPr sz="2200" kern="0" spc="-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travel modes</a:t>
            </a:r>
            <a:endParaRPr sz="22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409575" marR="5080" indent="-397510">
              <a:lnSpc>
                <a:spcPct val="114999"/>
              </a:lnSpc>
              <a:spcBef>
                <a:spcPts val="1600"/>
              </a:spcBef>
              <a:buFont typeface="Arial"/>
              <a:buChar char="●"/>
              <a:tabLst>
                <a:tab pos="409575" algn="l"/>
              </a:tabLst>
            </a:pP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Projects</a:t>
            </a:r>
            <a:r>
              <a:rPr sz="2200" kern="0" spc="-6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designed</a:t>
            </a:r>
            <a:r>
              <a:rPr sz="2200" kern="0" spc="-6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as</a:t>
            </a:r>
            <a:r>
              <a:rPr sz="2200" kern="0" spc="-6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“Complete</a:t>
            </a:r>
            <a:r>
              <a:rPr sz="2200" kern="0" spc="-6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Projects”</a:t>
            </a:r>
            <a:r>
              <a:rPr sz="2200" kern="0" spc="-6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are</a:t>
            </a:r>
            <a:r>
              <a:rPr sz="2200" kern="0" spc="-6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more</a:t>
            </a:r>
            <a:r>
              <a:rPr sz="2200" kern="0" spc="-6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comprehensive</a:t>
            </a:r>
            <a:r>
              <a:rPr sz="2200" kern="0" spc="-6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spc="-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in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addressing</a:t>
            </a:r>
            <a:r>
              <a:rPr sz="2200"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diverse</a:t>
            </a:r>
            <a:r>
              <a:rPr sz="2200" kern="0" spc="-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needs,</a:t>
            </a:r>
            <a:r>
              <a:rPr sz="2200" kern="0" spc="-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making</a:t>
            </a:r>
            <a:r>
              <a:rPr sz="2200" kern="0" spc="-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them</a:t>
            </a:r>
            <a:r>
              <a:rPr sz="2200"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more</a:t>
            </a:r>
            <a:r>
              <a:rPr sz="2200" kern="0" spc="-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compelling</a:t>
            </a:r>
            <a:r>
              <a:rPr sz="2200" kern="0" spc="-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for</a:t>
            </a:r>
            <a:r>
              <a:rPr sz="2200" kern="0" spc="-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future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funding</a:t>
            </a:r>
            <a:r>
              <a:rPr sz="2200"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opportunities.</a:t>
            </a:r>
            <a:endParaRPr sz="22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409575" indent="-396875">
              <a:spcBef>
                <a:spcPts val="1995"/>
              </a:spcBef>
              <a:buFont typeface="Arial"/>
              <a:buChar char="●"/>
              <a:tabLst>
                <a:tab pos="409575" algn="l"/>
              </a:tabLst>
            </a:pP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Identifying</a:t>
            </a:r>
            <a:r>
              <a:rPr sz="2200"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needs</a:t>
            </a:r>
            <a:r>
              <a:rPr sz="2200" kern="0" spc="-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early</a:t>
            </a:r>
            <a:r>
              <a:rPr sz="2200"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on</a:t>
            </a:r>
            <a:r>
              <a:rPr sz="2200" kern="0" spc="-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helps</a:t>
            </a:r>
            <a:r>
              <a:rPr sz="2200"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secure</a:t>
            </a:r>
            <a:r>
              <a:rPr sz="2200" kern="0" spc="-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appropriate</a:t>
            </a:r>
            <a:r>
              <a:rPr sz="2200" kern="0" spc="-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funding</a:t>
            </a:r>
            <a:endParaRPr sz="22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752450" y="6557547"/>
            <a:ext cx="243204" cy="1560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z="1200" kern="0" spc="-25" dirty="0">
                <a:solidFill>
                  <a:srgbClr val="888888"/>
                </a:solidFill>
                <a:latin typeface="Calibri"/>
                <a:cs typeface="Calibri"/>
              </a:rPr>
              <a:pPr marL="38100">
                <a:lnSpc>
                  <a:spcPts val="1240"/>
                </a:lnSpc>
              </a:pPr>
              <a:t>58</a:t>
            </a:fld>
            <a:endParaRPr sz="1200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05794" y="1396501"/>
            <a:ext cx="910774" cy="111284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91577" y="3057050"/>
            <a:ext cx="1074369" cy="987551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72496" y="4011973"/>
            <a:ext cx="1420554" cy="119369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21870" y="2789811"/>
            <a:ext cx="803258" cy="111273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98140" y="1491096"/>
            <a:ext cx="989884" cy="1118795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48924" y="-71049"/>
            <a:ext cx="11778298" cy="836965"/>
          </a:xfrm>
          <a:prstGeom prst="rect">
            <a:avLst/>
          </a:prstGeom>
        </p:spPr>
        <p:txBody>
          <a:bodyPr vert="horz" wrap="square" lIns="0" tIns="341191" rIns="0" bIns="0" rtlCol="0">
            <a:spAutoFit/>
          </a:bodyPr>
          <a:lstStyle/>
          <a:p>
            <a:pPr marL="4941570">
              <a:spcBef>
                <a:spcPts val="100"/>
              </a:spcBef>
            </a:pPr>
            <a:r>
              <a:rPr dirty="0">
                <a:latin typeface="Arial"/>
                <a:cs typeface="Arial"/>
              </a:rPr>
              <a:t>“Complete</a:t>
            </a:r>
            <a:r>
              <a:rPr spc="-3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Project”</a:t>
            </a:r>
            <a:r>
              <a:rPr spc="-25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Considerations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360725" y="1525080"/>
            <a:ext cx="4341495" cy="332911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9209">
              <a:spcBef>
                <a:spcPts val="100"/>
              </a:spcBef>
            </a:pP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Focus</a:t>
            </a:r>
            <a:r>
              <a:rPr kern="0" spc="-4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on</a:t>
            </a:r>
            <a:r>
              <a:rPr kern="0" spc="-4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the</a:t>
            </a:r>
            <a:r>
              <a:rPr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needs</a:t>
            </a:r>
            <a:r>
              <a:rPr kern="0" spc="-4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and</a:t>
            </a:r>
            <a:r>
              <a:rPr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experiences</a:t>
            </a:r>
            <a:r>
              <a:rPr kern="0" spc="-4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of</a:t>
            </a:r>
            <a:r>
              <a:rPr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spc="-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all </a:t>
            </a: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users;</a:t>
            </a:r>
            <a:r>
              <a:rPr kern="0" spc="-6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equitable</a:t>
            </a:r>
            <a:r>
              <a:rPr kern="0" spc="-6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access</a:t>
            </a:r>
            <a:r>
              <a:rPr kern="0" spc="-6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to</a:t>
            </a:r>
            <a:r>
              <a:rPr kern="0" spc="-6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transportation options</a:t>
            </a:r>
            <a:endParaRPr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>
              <a:spcBef>
                <a:spcPts val="1745"/>
              </a:spcBef>
            </a:pPr>
            <a:endParaRPr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12700" marR="5080"/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Prioritize</a:t>
            </a:r>
            <a:r>
              <a:rPr kern="0" spc="-8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the</a:t>
            </a:r>
            <a:r>
              <a:rPr kern="0" spc="-6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safety</a:t>
            </a:r>
            <a:r>
              <a:rPr kern="0" spc="-6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of</a:t>
            </a:r>
            <a:r>
              <a:rPr kern="0" spc="-7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everyone</a:t>
            </a:r>
            <a:r>
              <a:rPr kern="0" spc="-6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using</a:t>
            </a:r>
            <a:r>
              <a:rPr kern="0" spc="-6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spc="-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the </a:t>
            </a: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transportation</a:t>
            </a:r>
            <a:r>
              <a:rPr kern="0" spc="-7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system</a:t>
            </a:r>
            <a:endParaRPr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endParaRPr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>
              <a:spcBef>
                <a:spcPts val="420"/>
              </a:spcBef>
            </a:pPr>
            <a:endParaRPr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12700" marR="311785"/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Balance</a:t>
            </a:r>
            <a:r>
              <a:rPr kern="0" spc="-6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costs</a:t>
            </a:r>
            <a:r>
              <a:rPr kern="0" spc="-6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with</a:t>
            </a:r>
            <a:r>
              <a:rPr kern="0" spc="-6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benefits</a:t>
            </a:r>
            <a:r>
              <a:rPr kern="0" spc="-6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delivered; </a:t>
            </a: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identify</a:t>
            </a:r>
            <a:r>
              <a:rPr kern="0" spc="-7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solutions</a:t>
            </a:r>
            <a:r>
              <a:rPr kern="0" spc="-7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that</a:t>
            </a:r>
            <a:r>
              <a:rPr kern="0" spc="-6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provide</a:t>
            </a:r>
            <a:r>
              <a:rPr kern="0" spc="-7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the</a:t>
            </a:r>
            <a:r>
              <a:rPr kern="0" spc="-6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spc="-2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best </a:t>
            </a:r>
            <a:r>
              <a:rPr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value</a:t>
            </a:r>
            <a:endParaRPr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89299" y="5536281"/>
            <a:ext cx="43954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Provide</a:t>
            </a:r>
            <a:r>
              <a:rPr kern="0" spc="-9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efficient</a:t>
            </a:r>
            <a:r>
              <a:rPr kern="0" spc="-8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and</a:t>
            </a:r>
            <a:r>
              <a:rPr kern="0" spc="-8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reliable</a:t>
            </a:r>
            <a:r>
              <a:rPr kern="0" spc="-8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travel</a:t>
            </a:r>
            <a:r>
              <a:rPr kern="0" spc="-6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across </a:t>
            </a: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all</a:t>
            </a:r>
            <a:r>
              <a:rPr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modes</a:t>
            </a:r>
            <a:r>
              <a:rPr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of</a:t>
            </a:r>
            <a:r>
              <a:rPr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transportation</a:t>
            </a:r>
            <a:endParaRPr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sz="half" idx="3"/>
          </p:nvPr>
        </p:nvSpPr>
        <p:spPr>
          <a:xfrm>
            <a:off x="7515598" y="1577582"/>
            <a:ext cx="4382255" cy="418576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dirty="0"/>
              <a:t>Ensure</a:t>
            </a:r>
            <a:r>
              <a:rPr spc="-75" dirty="0"/>
              <a:t> </a:t>
            </a:r>
            <a:r>
              <a:rPr dirty="0"/>
              <a:t>safe,</a:t>
            </a:r>
            <a:r>
              <a:rPr spc="-70" dirty="0"/>
              <a:t> </a:t>
            </a:r>
            <a:r>
              <a:rPr dirty="0"/>
              <a:t>accessible</a:t>
            </a:r>
            <a:r>
              <a:rPr spc="-75" dirty="0"/>
              <a:t> </a:t>
            </a:r>
            <a:r>
              <a:rPr dirty="0"/>
              <a:t>streets</a:t>
            </a:r>
            <a:r>
              <a:rPr spc="-70" dirty="0"/>
              <a:t> </a:t>
            </a:r>
            <a:r>
              <a:rPr spc="-25" dirty="0"/>
              <a:t>for </a:t>
            </a:r>
            <a:r>
              <a:rPr spc="-20" dirty="0"/>
              <a:t>everyone—</a:t>
            </a:r>
            <a:r>
              <a:rPr dirty="0"/>
              <a:t>whether</a:t>
            </a:r>
            <a:r>
              <a:rPr spc="-65" dirty="0"/>
              <a:t> </a:t>
            </a:r>
            <a:r>
              <a:rPr dirty="0"/>
              <a:t>they</a:t>
            </a:r>
            <a:r>
              <a:rPr spc="-60" dirty="0"/>
              <a:t> </a:t>
            </a:r>
            <a:r>
              <a:rPr dirty="0"/>
              <a:t>walk,</a:t>
            </a:r>
            <a:r>
              <a:rPr spc="-60" dirty="0"/>
              <a:t> </a:t>
            </a:r>
            <a:r>
              <a:rPr dirty="0"/>
              <a:t>bike,</a:t>
            </a:r>
            <a:r>
              <a:rPr spc="-60" dirty="0"/>
              <a:t> </a:t>
            </a:r>
            <a:r>
              <a:rPr spc="-10" dirty="0"/>
              <a:t>drive, </a:t>
            </a:r>
            <a:r>
              <a:rPr dirty="0"/>
              <a:t>or</a:t>
            </a:r>
            <a:r>
              <a:rPr spc="-35" dirty="0"/>
              <a:t> </a:t>
            </a:r>
            <a:r>
              <a:rPr dirty="0"/>
              <a:t>take</a:t>
            </a:r>
            <a:r>
              <a:rPr spc="-35" dirty="0"/>
              <a:t> </a:t>
            </a:r>
            <a:r>
              <a:rPr spc="-10" dirty="0"/>
              <a:t>transit</a:t>
            </a:r>
          </a:p>
          <a:p>
            <a:pPr>
              <a:lnSpc>
                <a:spcPct val="100000"/>
              </a:lnSpc>
            </a:pPr>
            <a:endParaRPr spc="-10" dirty="0"/>
          </a:p>
          <a:p>
            <a:pPr>
              <a:spcBef>
                <a:spcPts val="1145"/>
              </a:spcBef>
            </a:pPr>
            <a:endParaRPr spc="-10" dirty="0"/>
          </a:p>
          <a:p>
            <a:pPr marL="12700" marR="43180" algn="just"/>
            <a:r>
              <a:rPr dirty="0"/>
              <a:t>Plan</a:t>
            </a:r>
            <a:r>
              <a:rPr spc="-55" dirty="0"/>
              <a:t> </a:t>
            </a:r>
            <a:r>
              <a:rPr dirty="0"/>
              <a:t>for</a:t>
            </a:r>
            <a:r>
              <a:rPr spc="-50" dirty="0"/>
              <a:t> </a:t>
            </a:r>
            <a:r>
              <a:rPr dirty="0"/>
              <a:t>current</a:t>
            </a:r>
            <a:r>
              <a:rPr spc="-50" dirty="0"/>
              <a:t> </a:t>
            </a:r>
            <a:r>
              <a:rPr dirty="0"/>
              <a:t>and</a:t>
            </a:r>
            <a:r>
              <a:rPr spc="-50" dirty="0"/>
              <a:t> </a:t>
            </a:r>
            <a:r>
              <a:rPr dirty="0"/>
              <a:t>future</a:t>
            </a:r>
            <a:r>
              <a:rPr spc="-50" dirty="0"/>
              <a:t> </a:t>
            </a:r>
            <a:r>
              <a:rPr spc="-10" dirty="0"/>
              <a:t>transportation </a:t>
            </a:r>
            <a:r>
              <a:rPr dirty="0"/>
              <a:t>needs,</a:t>
            </a:r>
            <a:r>
              <a:rPr spc="-70" dirty="0"/>
              <a:t> </a:t>
            </a:r>
            <a:r>
              <a:rPr dirty="0"/>
              <a:t>considering</a:t>
            </a:r>
            <a:r>
              <a:rPr spc="-65" dirty="0"/>
              <a:t> </a:t>
            </a:r>
            <a:r>
              <a:rPr dirty="0"/>
              <a:t>changes</a:t>
            </a:r>
            <a:r>
              <a:rPr spc="-65" dirty="0"/>
              <a:t> </a:t>
            </a:r>
            <a:r>
              <a:rPr dirty="0"/>
              <a:t>in</a:t>
            </a:r>
            <a:r>
              <a:rPr spc="-65" dirty="0"/>
              <a:t> </a:t>
            </a:r>
            <a:r>
              <a:rPr spc="-10" dirty="0"/>
              <a:t>population, </a:t>
            </a:r>
            <a:r>
              <a:rPr spc="-20" dirty="0"/>
              <a:t>technology,</a:t>
            </a:r>
            <a:r>
              <a:rPr spc="-45" dirty="0"/>
              <a:t> </a:t>
            </a:r>
            <a:r>
              <a:rPr dirty="0"/>
              <a:t>and</a:t>
            </a:r>
            <a:r>
              <a:rPr spc="-40" dirty="0"/>
              <a:t> </a:t>
            </a:r>
            <a:r>
              <a:rPr dirty="0"/>
              <a:t>land</a:t>
            </a:r>
            <a:r>
              <a:rPr spc="-40" dirty="0"/>
              <a:t> </a:t>
            </a:r>
            <a:r>
              <a:rPr spc="-25" dirty="0"/>
              <a:t>use</a:t>
            </a:r>
          </a:p>
          <a:p>
            <a:pPr>
              <a:lnSpc>
                <a:spcPct val="100000"/>
              </a:lnSpc>
            </a:pPr>
            <a:endParaRPr spc="-25" dirty="0"/>
          </a:p>
          <a:p>
            <a:pPr>
              <a:spcBef>
                <a:spcPts val="1150"/>
              </a:spcBef>
            </a:pPr>
            <a:endParaRPr spc="-25" dirty="0"/>
          </a:p>
          <a:p>
            <a:pPr marL="12700" marR="109855"/>
            <a:r>
              <a:rPr dirty="0"/>
              <a:t>Fit</a:t>
            </a:r>
            <a:r>
              <a:rPr spc="-60" dirty="0"/>
              <a:t> </a:t>
            </a:r>
            <a:r>
              <a:rPr dirty="0"/>
              <a:t>the</a:t>
            </a:r>
            <a:r>
              <a:rPr spc="-55" dirty="0"/>
              <a:t> </a:t>
            </a:r>
            <a:r>
              <a:rPr dirty="0"/>
              <a:t>local</a:t>
            </a:r>
            <a:r>
              <a:rPr spc="-55" dirty="0"/>
              <a:t> </a:t>
            </a:r>
            <a:r>
              <a:rPr dirty="0"/>
              <a:t>community</a:t>
            </a:r>
            <a:r>
              <a:rPr spc="-60" dirty="0"/>
              <a:t> </a:t>
            </a:r>
            <a:r>
              <a:rPr dirty="0"/>
              <a:t>and</a:t>
            </a:r>
            <a:r>
              <a:rPr spc="-55" dirty="0"/>
              <a:t> </a:t>
            </a:r>
            <a:r>
              <a:rPr spc="-10" dirty="0"/>
              <a:t>environment </a:t>
            </a:r>
            <a:r>
              <a:rPr dirty="0"/>
              <a:t>using</a:t>
            </a:r>
            <a:r>
              <a:rPr spc="-70" dirty="0"/>
              <a:t> </a:t>
            </a:r>
            <a:r>
              <a:rPr spc="-20" dirty="0"/>
              <a:t>context-</a:t>
            </a:r>
            <a:r>
              <a:rPr dirty="0"/>
              <a:t>sensitive</a:t>
            </a:r>
            <a:r>
              <a:rPr spc="-55" dirty="0"/>
              <a:t> </a:t>
            </a:r>
            <a:r>
              <a:rPr dirty="0"/>
              <a:t>solutions</a:t>
            </a:r>
            <a:r>
              <a:rPr spc="-55" dirty="0"/>
              <a:t> </a:t>
            </a:r>
            <a:r>
              <a:rPr spc="-20" dirty="0"/>
              <a:t>that </a:t>
            </a:r>
            <a:r>
              <a:rPr dirty="0"/>
              <a:t>respect</a:t>
            </a:r>
            <a:r>
              <a:rPr spc="-75" dirty="0"/>
              <a:t> </a:t>
            </a:r>
            <a:r>
              <a:rPr dirty="0"/>
              <a:t>the</a:t>
            </a:r>
            <a:r>
              <a:rPr spc="-70" dirty="0"/>
              <a:t> </a:t>
            </a:r>
            <a:r>
              <a:rPr spc="-35" dirty="0"/>
              <a:t>character,</a:t>
            </a:r>
            <a:r>
              <a:rPr spc="-70" dirty="0"/>
              <a:t> </a:t>
            </a:r>
            <a:r>
              <a:rPr dirty="0"/>
              <a:t>culture,</a:t>
            </a:r>
            <a:r>
              <a:rPr spc="-70" dirty="0"/>
              <a:t> </a:t>
            </a:r>
            <a:r>
              <a:rPr spc="-25" dirty="0"/>
              <a:t>and </a:t>
            </a:r>
            <a:r>
              <a:rPr spc="-10" dirty="0"/>
              <a:t>environment</a:t>
            </a:r>
            <a:r>
              <a:rPr spc="-35" dirty="0"/>
              <a:t> </a:t>
            </a:r>
            <a:r>
              <a:rPr dirty="0"/>
              <a:t>of</a:t>
            </a:r>
            <a:r>
              <a:rPr spc="-35" dirty="0"/>
              <a:t> </a:t>
            </a:r>
            <a:r>
              <a:rPr dirty="0"/>
              <a:t>the</a:t>
            </a:r>
            <a:r>
              <a:rPr spc="-30" dirty="0"/>
              <a:t> </a:t>
            </a:r>
            <a:r>
              <a:rPr spc="-20" dirty="0"/>
              <a:t>area</a:t>
            </a:r>
          </a:p>
        </p:txBody>
      </p:sp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53788" y="5377509"/>
            <a:ext cx="1072094" cy="1170431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395530" y="4587432"/>
            <a:ext cx="982822" cy="1044296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11752450" y="6557547"/>
            <a:ext cx="243204" cy="1560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z="1200" kern="0" spc="-25" dirty="0">
                <a:solidFill>
                  <a:srgbClr val="888888"/>
                </a:solidFill>
                <a:latin typeface="Calibri"/>
                <a:cs typeface="Calibri"/>
              </a:rPr>
              <a:pPr marL="38100">
                <a:lnSpc>
                  <a:spcPts val="1240"/>
                </a:lnSpc>
              </a:pPr>
              <a:t>59</a:t>
            </a:fld>
            <a:endParaRPr sz="1200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23258" y="4875377"/>
            <a:ext cx="7547609" cy="1562735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12700" marR="8890" lvl="0" indent="254635" defTabSz="914400" eaLnBrk="1" fontAlgn="auto" latinLnBrk="0" hangingPunct="1">
              <a:lnSpc>
                <a:spcPts val="3890"/>
              </a:lnSpc>
              <a:spcBef>
                <a:spcPts val="5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“Community</a:t>
            </a:r>
            <a:r>
              <a:rPr kumimoji="0" sz="3600" b="1" i="0" u="none" strike="noStrike" kern="0" cap="none" spc="-1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Clean</a:t>
            </a:r>
            <a:r>
              <a:rPr kumimoji="0" sz="3600" b="1" i="0" u="none" strike="noStrike" kern="0" cap="none" spc="-1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3600" b="1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Transportation </a:t>
            </a: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Assistance”</a:t>
            </a:r>
            <a:r>
              <a:rPr kumimoji="0" sz="3600" b="1" i="0" u="none" strike="noStrike" kern="0" cap="none" spc="-1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Grant</a:t>
            </a:r>
            <a:r>
              <a:rPr kumimoji="0" sz="3600" b="1" i="0" u="none" strike="noStrike" kern="0" cap="none" spc="-1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Funding</a:t>
            </a:r>
            <a:r>
              <a:rPr kumimoji="0" sz="3600" b="1" i="0" u="none" strike="noStrike" kern="0" cap="none" spc="-1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36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Program</a:t>
            </a:r>
            <a:endParaRPr kumimoji="0" sz="3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cs typeface="Trebuchet MS"/>
            </a:endParaRPr>
          </a:p>
          <a:p>
            <a:pPr marL="3439160" marR="0" lvl="0" indent="0" defTabSz="914400" eaLnBrk="1" fontAlgn="auto" latinLnBrk="0" hangingPunct="1">
              <a:lnSpc>
                <a:spcPts val="38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(CCTAP)</a:t>
            </a:r>
            <a:r>
              <a:rPr kumimoji="0" sz="3600" b="1" i="0" u="none" strike="noStrike" kern="0" cap="none" spc="-1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-</a:t>
            </a:r>
            <a:r>
              <a:rPr kumimoji="0" sz="3600" b="1" i="0" u="none" strike="noStrike" kern="0" cap="none" spc="-1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Fall</a:t>
            </a:r>
            <a:r>
              <a:rPr kumimoji="0" sz="3600" b="1" i="0" u="none" strike="noStrike" kern="0" cap="none" spc="-1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3600" b="1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2024</a:t>
            </a:r>
            <a:endParaRPr kumimoji="0" sz="3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28675" y="2067224"/>
            <a:ext cx="3744595" cy="3721100"/>
          </a:xfrm>
          <a:custGeom>
            <a:avLst/>
            <a:gdLst/>
            <a:ahLst/>
            <a:cxnLst/>
            <a:rect l="l" t="t" r="r" b="b"/>
            <a:pathLst>
              <a:path w="3744595" h="3721100">
                <a:moveTo>
                  <a:pt x="2118232" y="12699"/>
                </a:moveTo>
                <a:lnTo>
                  <a:pt x="1633706" y="12699"/>
                </a:lnTo>
                <a:lnTo>
                  <a:pt x="1680733" y="0"/>
                </a:lnTo>
                <a:lnTo>
                  <a:pt x="2069427" y="0"/>
                </a:lnTo>
                <a:lnTo>
                  <a:pt x="2118232" y="12699"/>
                </a:lnTo>
                <a:close/>
              </a:path>
              <a:path w="3744595" h="3721100">
                <a:moveTo>
                  <a:pt x="2249453" y="3682999"/>
                </a:moveTo>
                <a:lnTo>
                  <a:pt x="1494846" y="3682999"/>
                </a:lnTo>
                <a:lnTo>
                  <a:pt x="1185679" y="3594099"/>
                </a:lnTo>
                <a:lnTo>
                  <a:pt x="1143424" y="3568699"/>
                </a:lnTo>
                <a:lnTo>
                  <a:pt x="1101691" y="3555999"/>
                </a:lnTo>
                <a:lnTo>
                  <a:pt x="1060495" y="3530599"/>
                </a:lnTo>
                <a:lnTo>
                  <a:pt x="1019850" y="3517899"/>
                </a:lnTo>
                <a:lnTo>
                  <a:pt x="979772" y="3492499"/>
                </a:lnTo>
                <a:lnTo>
                  <a:pt x="901372" y="3441699"/>
                </a:lnTo>
                <a:lnTo>
                  <a:pt x="863080" y="3428999"/>
                </a:lnTo>
                <a:lnTo>
                  <a:pt x="825413" y="3403599"/>
                </a:lnTo>
                <a:lnTo>
                  <a:pt x="788385" y="3378199"/>
                </a:lnTo>
                <a:lnTo>
                  <a:pt x="752012" y="3352799"/>
                </a:lnTo>
                <a:lnTo>
                  <a:pt x="716308" y="3314699"/>
                </a:lnTo>
                <a:lnTo>
                  <a:pt x="681288" y="3289299"/>
                </a:lnTo>
                <a:lnTo>
                  <a:pt x="646967" y="3263899"/>
                </a:lnTo>
                <a:lnTo>
                  <a:pt x="613358" y="3238499"/>
                </a:lnTo>
                <a:lnTo>
                  <a:pt x="580478" y="3200399"/>
                </a:lnTo>
                <a:lnTo>
                  <a:pt x="548340" y="3174999"/>
                </a:lnTo>
                <a:lnTo>
                  <a:pt x="516959" y="3136899"/>
                </a:lnTo>
                <a:lnTo>
                  <a:pt x="486350" y="3111499"/>
                </a:lnTo>
                <a:lnTo>
                  <a:pt x="456528" y="3073399"/>
                </a:lnTo>
                <a:lnTo>
                  <a:pt x="427508" y="3035299"/>
                </a:lnTo>
                <a:lnTo>
                  <a:pt x="399303" y="3009899"/>
                </a:lnTo>
                <a:lnTo>
                  <a:pt x="371929" y="2971799"/>
                </a:lnTo>
                <a:lnTo>
                  <a:pt x="345401" y="2933699"/>
                </a:lnTo>
                <a:lnTo>
                  <a:pt x="319733" y="2895599"/>
                </a:lnTo>
                <a:lnTo>
                  <a:pt x="294940" y="2857499"/>
                </a:lnTo>
                <a:lnTo>
                  <a:pt x="271037" y="2819399"/>
                </a:lnTo>
                <a:lnTo>
                  <a:pt x="248038" y="2781299"/>
                </a:lnTo>
                <a:lnTo>
                  <a:pt x="225958" y="2743199"/>
                </a:lnTo>
                <a:lnTo>
                  <a:pt x="204812" y="2705099"/>
                </a:lnTo>
                <a:lnTo>
                  <a:pt x="184614" y="2666999"/>
                </a:lnTo>
                <a:lnTo>
                  <a:pt x="165379" y="2616199"/>
                </a:lnTo>
                <a:lnTo>
                  <a:pt x="147122" y="2578099"/>
                </a:lnTo>
                <a:lnTo>
                  <a:pt x="129858" y="2539999"/>
                </a:lnTo>
                <a:lnTo>
                  <a:pt x="113601" y="2501899"/>
                </a:lnTo>
                <a:lnTo>
                  <a:pt x="98366" y="2451099"/>
                </a:lnTo>
                <a:lnTo>
                  <a:pt x="84168" y="2412999"/>
                </a:lnTo>
                <a:lnTo>
                  <a:pt x="71021" y="2362199"/>
                </a:lnTo>
                <a:lnTo>
                  <a:pt x="58940" y="2324099"/>
                </a:lnTo>
                <a:lnTo>
                  <a:pt x="47940" y="2273299"/>
                </a:lnTo>
                <a:lnTo>
                  <a:pt x="38035" y="2235199"/>
                </a:lnTo>
                <a:lnTo>
                  <a:pt x="29240" y="2184399"/>
                </a:lnTo>
                <a:lnTo>
                  <a:pt x="21571" y="2133599"/>
                </a:lnTo>
                <a:lnTo>
                  <a:pt x="15041" y="2095499"/>
                </a:lnTo>
                <a:lnTo>
                  <a:pt x="9665" y="2044699"/>
                </a:lnTo>
                <a:lnTo>
                  <a:pt x="5459" y="1993899"/>
                </a:lnTo>
                <a:lnTo>
                  <a:pt x="2436" y="1955799"/>
                </a:lnTo>
                <a:lnTo>
                  <a:pt x="611" y="1904999"/>
                </a:lnTo>
                <a:lnTo>
                  <a:pt x="0" y="1854199"/>
                </a:lnTo>
                <a:lnTo>
                  <a:pt x="611" y="1803399"/>
                </a:lnTo>
                <a:lnTo>
                  <a:pt x="2436" y="1765299"/>
                </a:lnTo>
                <a:lnTo>
                  <a:pt x="5459" y="1714499"/>
                </a:lnTo>
                <a:lnTo>
                  <a:pt x="9665" y="1663699"/>
                </a:lnTo>
                <a:lnTo>
                  <a:pt x="15041" y="1612899"/>
                </a:lnTo>
                <a:lnTo>
                  <a:pt x="21571" y="1574799"/>
                </a:lnTo>
                <a:lnTo>
                  <a:pt x="29240" y="1523999"/>
                </a:lnTo>
                <a:lnTo>
                  <a:pt x="38035" y="1485899"/>
                </a:lnTo>
                <a:lnTo>
                  <a:pt x="47940" y="1435099"/>
                </a:lnTo>
                <a:lnTo>
                  <a:pt x="58940" y="1384299"/>
                </a:lnTo>
                <a:lnTo>
                  <a:pt x="71021" y="1346199"/>
                </a:lnTo>
                <a:lnTo>
                  <a:pt x="84168" y="1308099"/>
                </a:lnTo>
                <a:lnTo>
                  <a:pt x="98366" y="1257299"/>
                </a:lnTo>
                <a:lnTo>
                  <a:pt x="113601" y="1219199"/>
                </a:lnTo>
                <a:lnTo>
                  <a:pt x="129858" y="1168399"/>
                </a:lnTo>
                <a:lnTo>
                  <a:pt x="147122" y="1130299"/>
                </a:lnTo>
                <a:lnTo>
                  <a:pt x="165379" y="1092199"/>
                </a:lnTo>
                <a:lnTo>
                  <a:pt x="184614" y="1054099"/>
                </a:lnTo>
                <a:lnTo>
                  <a:pt x="204812" y="1003299"/>
                </a:lnTo>
                <a:lnTo>
                  <a:pt x="225958" y="965199"/>
                </a:lnTo>
                <a:lnTo>
                  <a:pt x="248038" y="927099"/>
                </a:lnTo>
                <a:lnTo>
                  <a:pt x="271037" y="888999"/>
                </a:lnTo>
                <a:lnTo>
                  <a:pt x="294940" y="850899"/>
                </a:lnTo>
                <a:lnTo>
                  <a:pt x="319733" y="812799"/>
                </a:lnTo>
                <a:lnTo>
                  <a:pt x="345401" y="774699"/>
                </a:lnTo>
                <a:lnTo>
                  <a:pt x="371929" y="736599"/>
                </a:lnTo>
                <a:lnTo>
                  <a:pt x="399303" y="711199"/>
                </a:lnTo>
                <a:lnTo>
                  <a:pt x="427508" y="673099"/>
                </a:lnTo>
                <a:lnTo>
                  <a:pt x="456528" y="634999"/>
                </a:lnTo>
                <a:lnTo>
                  <a:pt x="486350" y="609599"/>
                </a:lnTo>
                <a:lnTo>
                  <a:pt x="516959" y="571499"/>
                </a:lnTo>
                <a:lnTo>
                  <a:pt x="548340" y="533399"/>
                </a:lnTo>
                <a:lnTo>
                  <a:pt x="580478" y="507999"/>
                </a:lnTo>
                <a:lnTo>
                  <a:pt x="613358" y="482599"/>
                </a:lnTo>
                <a:lnTo>
                  <a:pt x="646967" y="444499"/>
                </a:lnTo>
                <a:lnTo>
                  <a:pt x="681288" y="419099"/>
                </a:lnTo>
                <a:lnTo>
                  <a:pt x="716308" y="393699"/>
                </a:lnTo>
                <a:lnTo>
                  <a:pt x="752012" y="368299"/>
                </a:lnTo>
                <a:lnTo>
                  <a:pt x="788385" y="342899"/>
                </a:lnTo>
                <a:lnTo>
                  <a:pt x="825413" y="317499"/>
                </a:lnTo>
                <a:lnTo>
                  <a:pt x="863080" y="292099"/>
                </a:lnTo>
                <a:lnTo>
                  <a:pt x="901372" y="266699"/>
                </a:lnTo>
                <a:lnTo>
                  <a:pt x="979772" y="215899"/>
                </a:lnTo>
                <a:lnTo>
                  <a:pt x="1019850" y="203199"/>
                </a:lnTo>
                <a:lnTo>
                  <a:pt x="1101691" y="152399"/>
                </a:lnTo>
                <a:lnTo>
                  <a:pt x="1185679" y="126999"/>
                </a:lnTo>
                <a:lnTo>
                  <a:pt x="1228442" y="101599"/>
                </a:lnTo>
                <a:lnTo>
                  <a:pt x="1494846" y="25399"/>
                </a:lnTo>
                <a:lnTo>
                  <a:pt x="1540748" y="25399"/>
                </a:lnTo>
                <a:lnTo>
                  <a:pt x="1587040" y="12699"/>
                </a:lnTo>
                <a:lnTo>
                  <a:pt x="2166786" y="12699"/>
                </a:lnTo>
                <a:lnTo>
                  <a:pt x="2543352" y="114299"/>
                </a:lnTo>
                <a:lnTo>
                  <a:pt x="2588590" y="139699"/>
                </a:lnTo>
                <a:lnTo>
                  <a:pt x="2633344" y="152399"/>
                </a:lnTo>
                <a:lnTo>
                  <a:pt x="2677590" y="177799"/>
                </a:lnTo>
                <a:lnTo>
                  <a:pt x="2721304" y="190499"/>
                </a:lnTo>
                <a:lnTo>
                  <a:pt x="2807046" y="241299"/>
                </a:lnTo>
                <a:lnTo>
                  <a:pt x="2890383" y="292099"/>
                </a:lnTo>
                <a:lnTo>
                  <a:pt x="2931091" y="317499"/>
                </a:lnTo>
                <a:lnTo>
                  <a:pt x="2971129" y="342899"/>
                </a:lnTo>
                <a:lnTo>
                  <a:pt x="3010472" y="380999"/>
                </a:lnTo>
                <a:lnTo>
                  <a:pt x="3049098" y="406399"/>
                </a:lnTo>
                <a:lnTo>
                  <a:pt x="3086983" y="444499"/>
                </a:lnTo>
                <a:lnTo>
                  <a:pt x="3124103" y="469899"/>
                </a:lnTo>
                <a:lnTo>
                  <a:pt x="3160437" y="507999"/>
                </a:lnTo>
                <a:lnTo>
                  <a:pt x="3195959" y="533399"/>
                </a:lnTo>
                <a:lnTo>
                  <a:pt x="3230555" y="571499"/>
                </a:lnTo>
                <a:lnTo>
                  <a:pt x="3264115" y="609599"/>
                </a:lnTo>
                <a:lnTo>
                  <a:pt x="3296629" y="647699"/>
                </a:lnTo>
                <a:lnTo>
                  <a:pt x="3328090" y="685799"/>
                </a:lnTo>
                <a:lnTo>
                  <a:pt x="3358486" y="723899"/>
                </a:lnTo>
                <a:lnTo>
                  <a:pt x="3387808" y="761999"/>
                </a:lnTo>
                <a:lnTo>
                  <a:pt x="3416046" y="800099"/>
                </a:lnTo>
                <a:lnTo>
                  <a:pt x="3443192" y="838199"/>
                </a:lnTo>
                <a:lnTo>
                  <a:pt x="3469234" y="888999"/>
                </a:lnTo>
                <a:lnTo>
                  <a:pt x="3494164" y="927099"/>
                </a:lnTo>
                <a:lnTo>
                  <a:pt x="3517972" y="965199"/>
                </a:lnTo>
                <a:lnTo>
                  <a:pt x="3540649" y="1015999"/>
                </a:lnTo>
                <a:lnTo>
                  <a:pt x="3562184" y="1054099"/>
                </a:lnTo>
                <a:lnTo>
                  <a:pt x="3582567" y="1104899"/>
                </a:lnTo>
                <a:lnTo>
                  <a:pt x="3601791" y="1142999"/>
                </a:lnTo>
                <a:lnTo>
                  <a:pt x="3619843" y="1193799"/>
                </a:lnTo>
                <a:lnTo>
                  <a:pt x="3636716" y="1231899"/>
                </a:lnTo>
                <a:lnTo>
                  <a:pt x="3652400" y="1282699"/>
                </a:lnTo>
                <a:lnTo>
                  <a:pt x="3666884" y="1320799"/>
                </a:lnTo>
                <a:lnTo>
                  <a:pt x="3680159" y="1371599"/>
                </a:lnTo>
                <a:lnTo>
                  <a:pt x="3692215" y="1422399"/>
                </a:lnTo>
                <a:lnTo>
                  <a:pt x="3703044" y="1460499"/>
                </a:lnTo>
                <a:lnTo>
                  <a:pt x="3712634" y="1511299"/>
                </a:lnTo>
                <a:lnTo>
                  <a:pt x="3720977" y="1562099"/>
                </a:lnTo>
                <a:lnTo>
                  <a:pt x="3728063" y="1612899"/>
                </a:lnTo>
                <a:lnTo>
                  <a:pt x="3733883" y="1663699"/>
                </a:lnTo>
                <a:lnTo>
                  <a:pt x="3738426" y="1714499"/>
                </a:lnTo>
                <a:lnTo>
                  <a:pt x="3741682" y="1752599"/>
                </a:lnTo>
                <a:lnTo>
                  <a:pt x="3743644" y="1803399"/>
                </a:lnTo>
                <a:lnTo>
                  <a:pt x="3744299" y="1854199"/>
                </a:lnTo>
                <a:lnTo>
                  <a:pt x="3743688" y="1904999"/>
                </a:lnTo>
                <a:lnTo>
                  <a:pt x="3741863" y="1955799"/>
                </a:lnTo>
                <a:lnTo>
                  <a:pt x="3738840" y="1993899"/>
                </a:lnTo>
                <a:lnTo>
                  <a:pt x="3734634" y="2044699"/>
                </a:lnTo>
                <a:lnTo>
                  <a:pt x="3729258" y="2095499"/>
                </a:lnTo>
                <a:lnTo>
                  <a:pt x="3722728" y="2133599"/>
                </a:lnTo>
                <a:lnTo>
                  <a:pt x="3715059" y="2184399"/>
                </a:lnTo>
                <a:lnTo>
                  <a:pt x="3706264" y="2235199"/>
                </a:lnTo>
                <a:lnTo>
                  <a:pt x="3696359" y="2273299"/>
                </a:lnTo>
                <a:lnTo>
                  <a:pt x="3685359" y="2324099"/>
                </a:lnTo>
                <a:lnTo>
                  <a:pt x="3673278" y="2362199"/>
                </a:lnTo>
                <a:lnTo>
                  <a:pt x="3660131" y="2412999"/>
                </a:lnTo>
                <a:lnTo>
                  <a:pt x="3645933" y="2451099"/>
                </a:lnTo>
                <a:lnTo>
                  <a:pt x="3630698" y="2501899"/>
                </a:lnTo>
                <a:lnTo>
                  <a:pt x="3614441" y="2539999"/>
                </a:lnTo>
                <a:lnTo>
                  <a:pt x="3597177" y="2578099"/>
                </a:lnTo>
                <a:lnTo>
                  <a:pt x="3578920" y="2616199"/>
                </a:lnTo>
                <a:lnTo>
                  <a:pt x="3559685" y="2666999"/>
                </a:lnTo>
                <a:lnTo>
                  <a:pt x="3539487" y="2705099"/>
                </a:lnTo>
                <a:lnTo>
                  <a:pt x="3518341" y="2743199"/>
                </a:lnTo>
                <a:lnTo>
                  <a:pt x="3496261" y="2781299"/>
                </a:lnTo>
                <a:lnTo>
                  <a:pt x="3473262" y="2819399"/>
                </a:lnTo>
                <a:lnTo>
                  <a:pt x="3449359" y="2857499"/>
                </a:lnTo>
                <a:lnTo>
                  <a:pt x="3424566" y="2895599"/>
                </a:lnTo>
                <a:lnTo>
                  <a:pt x="3398898" y="2933699"/>
                </a:lnTo>
                <a:lnTo>
                  <a:pt x="3372370" y="2971799"/>
                </a:lnTo>
                <a:lnTo>
                  <a:pt x="3344996" y="3009899"/>
                </a:lnTo>
                <a:lnTo>
                  <a:pt x="3316791" y="3035299"/>
                </a:lnTo>
                <a:lnTo>
                  <a:pt x="3287771" y="3073399"/>
                </a:lnTo>
                <a:lnTo>
                  <a:pt x="3257949" y="3111499"/>
                </a:lnTo>
                <a:lnTo>
                  <a:pt x="3227340" y="3136899"/>
                </a:lnTo>
                <a:lnTo>
                  <a:pt x="3195959" y="3174999"/>
                </a:lnTo>
                <a:lnTo>
                  <a:pt x="3163821" y="3200399"/>
                </a:lnTo>
                <a:lnTo>
                  <a:pt x="3130941" y="3238499"/>
                </a:lnTo>
                <a:lnTo>
                  <a:pt x="3097332" y="3263899"/>
                </a:lnTo>
                <a:lnTo>
                  <a:pt x="3063011" y="3289299"/>
                </a:lnTo>
                <a:lnTo>
                  <a:pt x="3027991" y="3314699"/>
                </a:lnTo>
                <a:lnTo>
                  <a:pt x="2992287" y="3352799"/>
                </a:lnTo>
                <a:lnTo>
                  <a:pt x="2955914" y="3378199"/>
                </a:lnTo>
                <a:lnTo>
                  <a:pt x="2918886" y="3403599"/>
                </a:lnTo>
                <a:lnTo>
                  <a:pt x="2881219" y="3428999"/>
                </a:lnTo>
                <a:lnTo>
                  <a:pt x="2842927" y="3441699"/>
                </a:lnTo>
                <a:lnTo>
                  <a:pt x="2764527" y="3492499"/>
                </a:lnTo>
                <a:lnTo>
                  <a:pt x="2724449" y="3517899"/>
                </a:lnTo>
                <a:lnTo>
                  <a:pt x="2683804" y="3530599"/>
                </a:lnTo>
                <a:lnTo>
                  <a:pt x="2642608" y="3555999"/>
                </a:lnTo>
                <a:lnTo>
                  <a:pt x="2600875" y="3568699"/>
                </a:lnTo>
                <a:lnTo>
                  <a:pt x="2558620" y="3594099"/>
                </a:lnTo>
                <a:lnTo>
                  <a:pt x="2249453" y="3682999"/>
                </a:lnTo>
                <a:close/>
              </a:path>
              <a:path w="3744595" h="3721100">
                <a:moveTo>
                  <a:pt x="2110593" y="3708399"/>
                </a:moveTo>
                <a:lnTo>
                  <a:pt x="1633706" y="3708399"/>
                </a:lnTo>
                <a:lnTo>
                  <a:pt x="1540748" y="3682999"/>
                </a:lnTo>
                <a:lnTo>
                  <a:pt x="2203551" y="3682999"/>
                </a:lnTo>
                <a:lnTo>
                  <a:pt x="2110593" y="3708399"/>
                </a:lnTo>
                <a:close/>
              </a:path>
              <a:path w="3744595" h="3721100">
                <a:moveTo>
                  <a:pt x="1968490" y="3721099"/>
                </a:moveTo>
                <a:lnTo>
                  <a:pt x="1775809" y="3721099"/>
                </a:lnTo>
                <a:lnTo>
                  <a:pt x="1728106" y="3708399"/>
                </a:lnTo>
                <a:lnTo>
                  <a:pt x="2016193" y="3708399"/>
                </a:lnTo>
                <a:lnTo>
                  <a:pt x="1968490" y="3721099"/>
                </a:lnTo>
                <a:close/>
              </a:path>
            </a:pathLst>
          </a:custGeom>
          <a:solidFill>
            <a:srgbClr val="2C6781">
              <a:alpha val="16078"/>
            </a:srgbClr>
          </a:solidFill>
        </p:spPr>
        <p:txBody>
          <a:bodyPr wrap="square" lIns="0" tIns="0" rIns="0" bIns="0" rtlCol="0"/>
          <a:lstStyle/>
          <a:p>
            <a:endParaRPr kern="0">
              <a:solidFill>
                <a:sysClr val="windowText" lastClr="000000"/>
              </a:solidFill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84429" y="3370226"/>
            <a:ext cx="313944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885190">
              <a:spcBef>
                <a:spcPts val="100"/>
              </a:spcBef>
            </a:pPr>
            <a:r>
              <a:rPr sz="3600" b="1" spc="-10" dirty="0">
                <a:solidFill>
                  <a:srgbClr val="19196C"/>
                </a:solidFill>
              </a:rPr>
              <a:t>Active </a:t>
            </a:r>
            <a:r>
              <a:rPr sz="3600" b="1" spc="-45" dirty="0">
                <a:solidFill>
                  <a:srgbClr val="19196C"/>
                </a:solidFill>
              </a:rPr>
              <a:t>Transportation</a:t>
            </a:r>
            <a:endParaRPr sz="3600"/>
          </a:p>
        </p:txBody>
      </p:sp>
      <p:sp>
        <p:nvSpPr>
          <p:cNvPr id="4" name="object 4"/>
          <p:cNvSpPr txBox="1"/>
          <p:nvPr/>
        </p:nvSpPr>
        <p:spPr>
          <a:xfrm>
            <a:off x="11752450" y="6557547"/>
            <a:ext cx="243204" cy="1560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z="1200" kern="0" spc="-25" dirty="0">
                <a:solidFill>
                  <a:srgbClr val="888888"/>
                </a:solidFill>
                <a:latin typeface="Calibri"/>
                <a:cs typeface="Calibri"/>
              </a:rPr>
              <a:pPr marL="38100">
                <a:lnSpc>
                  <a:spcPts val="1240"/>
                </a:lnSpc>
              </a:pPr>
              <a:t>60</a:t>
            </a:fld>
            <a:endParaRPr sz="1200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8924" y="-71049"/>
            <a:ext cx="11778298" cy="864756"/>
          </a:xfrm>
          <a:prstGeom prst="rect">
            <a:avLst/>
          </a:prstGeom>
        </p:spPr>
        <p:txBody>
          <a:bodyPr vert="horz" wrap="square" lIns="0" tIns="368713" rIns="0" bIns="0" rtlCol="0">
            <a:spAutoFit/>
          </a:bodyPr>
          <a:lstStyle/>
          <a:p>
            <a:pPr marL="5669915">
              <a:spcBef>
                <a:spcPts val="100"/>
              </a:spcBef>
            </a:pPr>
            <a:r>
              <a:rPr dirty="0"/>
              <a:t>What</a:t>
            </a:r>
            <a:r>
              <a:rPr spc="-100" dirty="0"/>
              <a:t> </a:t>
            </a:r>
            <a:r>
              <a:rPr dirty="0"/>
              <a:t>is</a:t>
            </a:r>
            <a:r>
              <a:rPr spc="-240" dirty="0"/>
              <a:t> </a:t>
            </a:r>
            <a:r>
              <a:rPr dirty="0"/>
              <a:t>Active</a:t>
            </a:r>
            <a:r>
              <a:rPr spc="-140" dirty="0"/>
              <a:t> </a:t>
            </a:r>
            <a:r>
              <a:rPr spc="-20" dirty="0"/>
              <a:t>Transportation?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04292" y="1981367"/>
            <a:ext cx="4713605" cy="38646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5000"/>
              </a:lnSpc>
              <a:spcBef>
                <a:spcPts val="95"/>
              </a:spcBef>
            </a:pPr>
            <a:r>
              <a:rPr sz="2400" kern="0" dirty="0">
                <a:solidFill>
                  <a:srgbClr val="333333"/>
                </a:solidFill>
                <a:latin typeface="Trebuchet MS"/>
                <a:cs typeface="Trebuchet MS"/>
              </a:rPr>
              <a:t>Active</a:t>
            </a:r>
            <a:r>
              <a:rPr sz="2400" kern="0" spc="-70" dirty="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sz="2400" kern="0" spc="-10" dirty="0">
                <a:solidFill>
                  <a:srgbClr val="333333"/>
                </a:solidFill>
                <a:latin typeface="Trebuchet MS"/>
                <a:cs typeface="Trebuchet MS"/>
              </a:rPr>
              <a:t>transportation</a:t>
            </a:r>
            <a:r>
              <a:rPr sz="2400" kern="0" spc="-70" dirty="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rgbClr val="333333"/>
                </a:solidFill>
                <a:latin typeface="Trebuchet MS"/>
                <a:cs typeface="Trebuchet MS"/>
              </a:rPr>
              <a:t>is</a:t>
            </a:r>
            <a:r>
              <a:rPr sz="2400" kern="0" spc="-70" dirty="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sz="2400" kern="0" spc="-25" dirty="0">
                <a:solidFill>
                  <a:srgbClr val="333333"/>
                </a:solidFill>
                <a:latin typeface="Trebuchet MS"/>
                <a:cs typeface="Trebuchet MS"/>
              </a:rPr>
              <a:t>any </a:t>
            </a:r>
            <a:r>
              <a:rPr sz="2400" b="1" kern="0" spc="-10" dirty="0">
                <a:solidFill>
                  <a:srgbClr val="333333"/>
                </a:solidFill>
                <a:latin typeface="Trebuchet MS"/>
                <a:cs typeface="Trebuchet MS"/>
              </a:rPr>
              <a:t>human-</a:t>
            </a:r>
            <a:r>
              <a:rPr sz="2400" b="1" kern="0" dirty="0">
                <a:solidFill>
                  <a:srgbClr val="333333"/>
                </a:solidFill>
                <a:latin typeface="Trebuchet MS"/>
                <a:cs typeface="Trebuchet MS"/>
              </a:rPr>
              <a:t>scale</a:t>
            </a:r>
            <a:r>
              <a:rPr sz="2400" b="1" kern="0" spc="-5" dirty="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rgbClr val="333333"/>
                </a:solidFill>
                <a:latin typeface="Trebuchet MS"/>
                <a:cs typeface="Trebuchet MS"/>
              </a:rPr>
              <a:t>and</a:t>
            </a:r>
            <a:r>
              <a:rPr sz="2400" kern="0" spc="-25" dirty="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sz="2400" kern="0" spc="-10" dirty="0">
                <a:solidFill>
                  <a:srgbClr val="333333"/>
                </a:solidFill>
                <a:latin typeface="Trebuchet MS"/>
                <a:cs typeface="Trebuchet MS"/>
              </a:rPr>
              <a:t>typically </a:t>
            </a:r>
            <a:r>
              <a:rPr sz="2400" b="1" kern="0" spc="-10" dirty="0">
                <a:solidFill>
                  <a:srgbClr val="333333"/>
                </a:solidFill>
                <a:latin typeface="Trebuchet MS"/>
                <a:cs typeface="Trebuchet MS"/>
              </a:rPr>
              <a:t>human-</a:t>
            </a:r>
            <a:r>
              <a:rPr sz="2400" b="1" kern="0" dirty="0">
                <a:solidFill>
                  <a:srgbClr val="333333"/>
                </a:solidFill>
                <a:latin typeface="Trebuchet MS"/>
                <a:cs typeface="Trebuchet MS"/>
              </a:rPr>
              <a:t>powered</a:t>
            </a:r>
            <a:r>
              <a:rPr sz="2400" b="1" kern="0" spc="-10" dirty="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rgbClr val="333333"/>
                </a:solidFill>
                <a:latin typeface="Trebuchet MS"/>
                <a:cs typeface="Trebuchet MS"/>
              </a:rPr>
              <a:t>mode</a:t>
            </a:r>
            <a:r>
              <a:rPr sz="2400" kern="0" spc="-10" dirty="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sz="2400" kern="0" spc="-25" dirty="0">
                <a:solidFill>
                  <a:srgbClr val="333333"/>
                </a:solidFill>
                <a:latin typeface="Trebuchet MS"/>
                <a:cs typeface="Trebuchet MS"/>
              </a:rPr>
              <a:t>of </a:t>
            </a:r>
            <a:r>
              <a:rPr sz="2400" kern="0" spc="-10" dirty="0">
                <a:solidFill>
                  <a:srgbClr val="333333"/>
                </a:solidFill>
                <a:latin typeface="Trebuchet MS"/>
                <a:cs typeface="Trebuchet MS"/>
              </a:rPr>
              <a:t>transportation,</a:t>
            </a:r>
            <a:r>
              <a:rPr sz="2400" kern="0" spc="-65" dirty="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rgbClr val="333333"/>
                </a:solidFill>
                <a:latin typeface="Trebuchet MS"/>
                <a:cs typeface="Trebuchet MS"/>
              </a:rPr>
              <a:t>such</a:t>
            </a:r>
            <a:r>
              <a:rPr sz="2400" kern="0" spc="-60" dirty="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rgbClr val="333333"/>
                </a:solidFill>
                <a:latin typeface="Trebuchet MS"/>
                <a:cs typeface="Trebuchet MS"/>
              </a:rPr>
              <a:t>as</a:t>
            </a:r>
            <a:r>
              <a:rPr sz="2400" kern="0" spc="-50" dirty="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sz="2400" b="1" kern="0" spc="-10" dirty="0">
                <a:solidFill>
                  <a:srgbClr val="333333"/>
                </a:solidFill>
                <a:latin typeface="Trebuchet MS"/>
                <a:cs typeface="Trebuchet MS"/>
              </a:rPr>
              <a:t>walking, </a:t>
            </a:r>
            <a:r>
              <a:rPr sz="2400" b="1" kern="0" dirty="0">
                <a:solidFill>
                  <a:srgbClr val="333333"/>
                </a:solidFill>
                <a:latin typeface="Trebuchet MS"/>
                <a:cs typeface="Trebuchet MS"/>
              </a:rPr>
              <a:t>running,</a:t>
            </a:r>
            <a:r>
              <a:rPr sz="2400" b="1" kern="0" spc="-45" dirty="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sz="2400" b="1" kern="0" dirty="0">
                <a:solidFill>
                  <a:srgbClr val="333333"/>
                </a:solidFill>
                <a:latin typeface="Trebuchet MS"/>
                <a:cs typeface="Trebuchet MS"/>
              </a:rPr>
              <a:t>bicycling,</a:t>
            </a:r>
            <a:r>
              <a:rPr sz="2400" b="1" kern="0" spc="-45" dirty="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sz="2400" b="1" kern="0" spc="-10" dirty="0">
                <a:solidFill>
                  <a:srgbClr val="333333"/>
                </a:solidFill>
                <a:latin typeface="Trebuchet MS"/>
                <a:cs typeface="Trebuchet MS"/>
              </a:rPr>
              <a:t>roller </a:t>
            </a:r>
            <a:r>
              <a:rPr sz="2400" b="1" kern="0" dirty="0">
                <a:solidFill>
                  <a:srgbClr val="333333"/>
                </a:solidFill>
                <a:latin typeface="Trebuchet MS"/>
                <a:cs typeface="Trebuchet MS"/>
              </a:rPr>
              <a:t>blading,</a:t>
            </a:r>
            <a:r>
              <a:rPr sz="2400" b="1" kern="0" spc="-30" dirty="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sz="2400" b="1" kern="0" dirty="0">
                <a:solidFill>
                  <a:srgbClr val="333333"/>
                </a:solidFill>
                <a:latin typeface="Trebuchet MS"/>
                <a:cs typeface="Trebuchet MS"/>
              </a:rPr>
              <a:t>or</a:t>
            </a:r>
            <a:r>
              <a:rPr sz="2400" b="1" kern="0" spc="-25" dirty="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sz="2400" b="1" kern="0" dirty="0">
                <a:solidFill>
                  <a:srgbClr val="333333"/>
                </a:solidFill>
                <a:latin typeface="Trebuchet MS"/>
                <a:cs typeface="Trebuchet MS"/>
              </a:rPr>
              <a:t>using</a:t>
            </a:r>
            <a:r>
              <a:rPr sz="2400" b="1" kern="0" spc="-30" dirty="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sz="2400" b="1" kern="0" dirty="0">
                <a:solidFill>
                  <a:srgbClr val="333333"/>
                </a:solidFill>
                <a:latin typeface="Trebuchet MS"/>
                <a:cs typeface="Trebuchet MS"/>
              </a:rPr>
              <a:t>an</a:t>
            </a:r>
            <a:r>
              <a:rPr sz="2400" b="1" kern="0" spc="-25" dirty="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sz="2400" b="1" kern="0" spc="-10" dirty="0">
                <a:solidFill>
                  <a:srgbClr val="333333"/>
                </a:solidFill>
                <a:latin typeface="Trebuchet MS"/>
                <a:cs typeface="Trebuchet MS"/>
              </a:rPr>
              <a:t>electric </a:t>
            </a:r>
            <a:r>
              <a:rPr sz="2400" b="1" kern="0" dirty="0">
                <a:solidFill>
                  <a:srgbClr val="333333"/>
                </a:solidFill>
                <a:latin typeface="Trebuchet MS"/>
                <a:cs typeface="Trebuchet MS"/>
              </a:rPr>
              <a:t>bicycle,</a:t>
            </a:r>
            <a:r>
              <a:rPr sz="2400" b="1" kern="0" spc="-55" dirty="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sz="2400" b="1" kern="0" dirty="0">
                <a:solidFill>
                  <a:srgbClr val="333333"/>
                </a:solidFill>
                <a:latin typeface="Trebuchet MS"/>
                <a:cs typeface="Trebuchet MS"/>
              </a:rPr>
              <a:t>kick</a:t>
            </a:r>
            <a:r>
              <a:rPr sz="2400" b="1" kern="0" spc="-55" dirty="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sz="2400" b="1" kern="0" dirty="0">
                <a:solidFill>
                  <a:srgbClr val="333333"/>
                </a:solidFill>
                <a:latin typeface="Trebuchet MS"/>
                <a:cs typeface="Trebuchet MS"/>
              </a:rPr>
              <a:t>scooter</a:t>
            </a:r>
            <a:r>
              <a:rPr sz="2400" b="1" kern="0" spc="-50" dirty="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sz="2400" b="1" kern="0" dirty="0">
                <a:solidFill>
                  <a:srgbClr val="333333"/>
                </a:solidFill>
                <a:latin typeface="Trebuchet MS"/>
                <a:cs typeface="Trebuchet MS"/>
              </a:rPr>
              <a:t>or</a:t>
            </a:r>
            <a:r>
              <a:rPr sz="2400" b="1" kern="0" spc="-55" dirty="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sz="2400" b="1" kern="0" spc="-10" dirty="0">
                <a:solidFill>
                  <a:srgbClr val="333333"/>
                </a:solidFill>
                <a:latin typeface="Trebuchet MS"/>
                <a:cs typeface="Trebuchet MS"/>
              </a:rPr>
              <a:t>electric </a:t>
            </a:r>
            <a:r>
              <a:rPr sz="2400" b="1" kern="0" spc="-35" dirty="0">
                <a:solidFill>
                  <a:srgbClr val="333333"/>
                </a:solidFill>
                <a:latin typeface="Trebuchet MS"/>
                <a:cs typeface="Trebuchet MS"/>
              </a:rPr>
              <a:t>scooter,</a:t>
            </a:r>
            <a:r>
              <a:rPr sz="2400" b="1" kern="0" spc="-135" dirty="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sz="2400" b="1" kern="0" dirty="0">
                <a:solidFill>
                  <a:srgbClr val="333333"/>
                </a:solidFill>
                <a:latin typeface="Trebuchet MS"/>
                <a:cs typeface="Trebuchet MS"/>
              </a:rPr>
              <a:t>skateboard,</a:t>
            </a:r>
            <a:r>
              <a:rPr sz="2400" b="1" kern="0" spc="-130" dirty="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sz="2400" b="1" kern="0" spc="-10" dirty="0">
                <a:solidFill>
                  <a:srgbClr val="333333"/>
                </a:solidFill>
                <a:latin typeface="Trebuchet MS"/>
                <a:cs typeface="Trebuchet MS"/>
              </a:rPr>
              <a:t>wheelchair</a:t>
            </a:r>
            <a:r>
              <a:rPr sz="2400" kern="0" spc="-10" dirty="0">
                <a:solidFill>
                  <a:srgbClr val="333333"/>
                </a:solidFill>
                <a:latin typeface="Trebuchet MS"/>
                <a:cs typeface="Trebuchet MS"/>
              </a:rPr>
              <a:t>, </a:t>
            </a:r>
            <a:r>
              <a:rPr sz="2400" kern="0" dirty="0">
                <a:solidFill>
                  <a:srgbClr val="333333"/>
                </a:solidFill>
                <a:latin typeface="Trebuchet MS"/>
                <a:cs typeface="Trebuchet MS"/>
              </a:rPr>
              <a:t>or</a:t>
            </a:r>
            <a:r>
              <a:rPr sz="2400" kern="0" spc="-85" dirty="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rgbClr val="333333"/>
                </a:solidFill>
                <a:latin typeface="Trebuchet MS"/>
                <a:cs typeface="Trebuchet MS"/>
              </a:rPr>
              <a:t>other</a:t>
            </a:r>
            <a:r>
              <a:rPr sz="2400" kern="0" spc="-80" dirty="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rgbClr val="333333"/>
                </a:solidFill>
                <a:latin typeface="Trebuchet MS"/>
                <a:cs typeface="Trebuchet MS"/>
              </a:rPr>
              <a:t>personal</a:t>
            </a:r>
            <a:r>
              <a:rPr sz="2400" kern="0" spc="-85" dirty="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sz="2400" kern="0" spc="-10" dirty="0">
                <a:solidFill>
                  <a:srgbClr val="333333"/>
                </a:solidFill>
                <a:latin typeface="Trebuchet MS"/>
                <a:cs typeface="Trebuchet MS"/>
              </a:rPr>
              <a:t>assistive </a:t>
            </a:r>
            <a:r>
              <a:rPr sz="2400" kern="0" dirty="0">
                <a:solidFill>
                  <a:srgbClr val="333333"/>
                </a:solidFill>
                <a:latin typeface="Trebuchet MS"/>
                <a:cs typeface="Trebuchet MS"/>
              </a:rPr>
              <a:t>mobility</a:t>
            </a:r>
            <a:r>
              <a:rPr sz="2400" kern="0" spc="-130" dirty="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sz="2400" kern="0" spc="-10" dirty="0">
                <a:solidFill>
                  <a:srgbClr val="333333"/>
                </a:solidFill>
                <a:latin typeface="Trebuchet MS"/>
                <a:cs typeface="Trebuchet MS"/>
              </a:rPr>
              <a:t>device.</a:t>
            </a:r>
            <a:endParaRPr sz="24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17248" y="1819386"/>
            <a:ext cx="6363374" cy="4089234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xfrm>
            <a:off x="11237792" y="6437204"/>
            <a:ext cx="334994" cy="187872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3189">
              <a:spcBef>
                <a:spcPts val="25"/>
              </a:spcBef>
            </a:pPr>
            <a:fld id="{81D60167-4931-47E6-BA6A-407CBD079E47}" type="slidenum">
              <a:rPr kern="0" spc="-25" dirty="0"/>
              <a:pPr marL="123189">
                <a:spcBef>
                  <a:spcPts val="25"/>
                </a:spcBef>
              </a:pPr>
              <a:t>61</a:t>
            </a:fld>
            <a:endParaRPr kern="0" spc="-25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8924" y="-71049"/>
            <a:ext cx="11778298" cy="864756"/>
          </a:xfrm>
          <a:prstGeom prst="rect">
            <a:avLst/>
          </a:prstGeom>
        </p:spPr>
        <p:txBody>
          <a:bodyPr vert="horz" wrap="square" lIns="0" tIns="368713" rIns="0" bIns="0" rtlCol="0">
            <a:spAutoFit/>
          </a:bodyPr>
          <a:lstStyle/>
          <a:p>
            <a:pPr marL="4181475">
              <a:spcBef>
                <a:spcPts val="100"/>
              </a:spcBef>
            </a:pPr>
            <a:r>
              <a:rPr dirty="0"/>
              <a:t>What</a:t>
            </a:r>
            <a:r>
              <a:rPr spc="-95" dirty="0"/>
              <a:t> </a:t>
            </a:r>
            <a:r>
              <a:rPr dirty="0"/>
              <a:t>is</a:t>
            </a:r>
            <a:r>
              <a:rPr spc="-90" dirty="0"/>
              <a:t> </a:t>
            </a:r>
            <a:r>
              <a:rPr dirty="0"/>
              <a:t>a</a:t>
            </a:r>
            <a:r>
              <a:rPr spc="-95" dirty="0"/>
              <a:t> </a:t>
            </a:r>
            <a:r>
              <a:rPr spc="-25" dirty="0"/>
              <a:t>Vulnerable</a:t>
            </a:r>
            <a:r>
              <a:rPr spc="-90" dirty="0"/>
              <a:t> </a:t>
            </a:r>
            <a:r>
              <a:rPr dirty="0"/>
              <a:t>Road</a:t>
            </a:r>
            <a:r>
              <a:rPr spc="-95" dirty="0"/>
              <a:t> </a:t>
            </a:r>
            <a:r>
              <a:rPr dirty="0"/>
              <a:t>User</a:t>
            </a:r>
            <a:r>
              <a:rPr spc="-90" dirty="0"/>
              <a:t> </a:t>
            </a:r>
            <a:r>
              <a:rPr spc="-10" dirty="0"/>
              <a:t>(VRU)?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3423" y="1593063"/>
            <a:ext cx="5818505" cy="3674110"/>
          </a:xfrm>
          <a:prstGeom prst="rect">
            <a:avLst/>
          </a:prstGeom>
        </p:spPr>
        <p:txBody>
          <a:bodyPr vert="horz" wrap="square" lIns="0" tIns="145415" rIns="0" bIns="0" rtlCol="0">
            <a:spAutoFit/>
          </a:bodyPr>
          <a:lstStyle/>
          <a:p>
            <a:pPr marL="231775" indent="-219075">
              <a:spcBef>
                <a:spcPts val="1145"/>
              </a:spcBef>
              <a:buSzPct val="75000"/>
              <a:buFont typeface="Arial"/>
              <a:buChar char="•"/>
              <a:tabLst>
                <a:tab pos="231775" algn="l"/>
              </a:tabLst>
            </a:pPr>
            <a:r>
              <a:rPr sz="2400" kern="0" spc="-2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Vulnerable</a:t>
            </a:r>
            <a:r>
              <a:rPr sz="2400" kern="0" spc="-1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Road</a:t>
            </a:r>
            <a:r>
              <a:rPr sz="2400" kern="0" spc="-12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Users</a:t>
            </a:r>
            <a:r>
              <a:rPr sz="2400" kern="0" spc="-1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include:</a:t>
            </a:r>
            <a:endParaRPr sz="24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542925" lvl="1" indent="-232410">
              <a:spcBef>
                <a:spcPts val="1045"/>
              </a:spcBef>
              <a:buSzPct val="75000"/>
              <a:buFont typeface="Arial"/>
              <a:buChar char="•"/>
              <a:tabLst>
                <a:tab pos="542925" algn="l"/>
              </a:tabLst>
            </a:pPr>
            <a:r>
              <a:rPr sz="24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Pedestrians</a:t>
            </a:r>
            <a:endParaRPr sz="24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542925" lvl="1" indent="-232410">
              <a:spcBef>
                <a:spcPts val="1040"/>
              </a:spcBef>
              <a:buSzPct val="75000"/>
              <a:buFont typeface="Arial"/>
              <a:buChar char="•"/>
              <a:tabLst>
                <a:tab pos="542925" algn="l"/>
              </a:tabLst>
            </a:pP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Cyclists</a:t>
            </a:r>
            <a:r>
              <a:rPr sz="2400" kern="0" spc="-9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(including</a:t>
            </a:r>
            <a:r>
              <a:rPr sz="2400" kern="0" spc="-9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those</a:t>
            </a:r>
            <a:r>
              <a:rPr sz="2400" kern="0" spc="-9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on</a:t>
            </a:r>
            <a:r>
              <a:rPr sz="2400" kern="0" spc="-9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spc="-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e-</a:t>
            </a:r>
            <a:r>
              <a:rPr sz="24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bikes)</a:t>
            </a:r>
            <a:endParaRPr sz="24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542925" marR="8255" lvl="1" indent="-232410">
              <a:lnSpc>
                <a:spcPts val="2590"/>
              </a:lnSpc>
              <a:spcBef>
                <a:spcPts val="1375"/>
              </a:spcBef>
              <a:buSzPct val="75000"/>
              <a:buFont typeface="Arial"/>
              <a:buChar char="•"/>
              <a:tabLst>
                <a:tab pos="542925" algn="l"/>
              </a:tabLst>
            </a:pPr>
            <a:r>
              <a:rPr sz="24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People</a:t>
            </a:r>
            <a:r>
              <a:rPr sz="2400" kern="0" spc="-12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using</a:t>
            </a:r>
            <a:r>
              <a:rPr sz="2400" kern="0" spc="-12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personal</a:t>
            </a:r>
            <a:r>
              <a:rPr sz="2400" kern="0" spc="-12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mobility</a:t>
            </a:r>
            <a:r>
              <a:rPr sz="2400" kern="0" spc="-12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devices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(e.g.</a:t>
            </a:r>
            <a:r>
              <a:rPr sz="2400" kern="0" spc="-8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wheelchairs)</a:t>
            </a:r>
            <a:endParaRPr sz="24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542925" marR="956944" lvl="1" indent="-232410">
              <a:lnSpc>
                <a:spcPts val="2590"/>
              </a:lnSpc>
              <a:spcBef>
                <a:spcPts val="1335"/>
              </a:spcBef>
              <a:buSzPct val="75000"/>
              <a:buFont typeface="Arial"/>
              <a:buChar char="•"/>
              <a:tabLst>
                <a:tab pos="542925" algn="l"/>
              </a:tabLst>
            </a:pPr>
            <a:r>
              <a:rPr sz="24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People</a:t>
            </a:r>
            <a:r>
              <a:rPr sz="2400" kern="0" spc="-10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using</a:t>
            </a:r>
            <a:r>
              <a:rPr sz="2400" kern="0" spc="-10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rideable</a:t>
            </a:r>
            <a:r>
              <a:rPr sz="2400" kern="0" spc="-10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toys</a:t>
            </a:r>
            <a:r>
              <a:rPr sz="2400" kern="0" spc="-10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(e.g.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scooters,</a:t>
            </a:r>
            <a:r>
              <a:rPr sz="2400" kern="0" spc="-14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skateboards)</a:t>
            </a:r>
            <a:endParaRPr sz="24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542925" lvl="1" indent="-232410">
              <a:spcBef>
                <a:spcPts val="1005"/>
              </a:spcBef>
              <a:buSzPct val="75000"/>
              <a:buFont typeface="Arial"/>
              <a:buChar char="•"/>
              <a:tabLst>
                <a:tab pos="542925" algn="l"/>
              </a:tabLst>
            </a:pPr>
            <a:r>
              <a:rPr sz="24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People</a:t>
            </a:r>
            <a:r>
              <a:rPr sz="2400" kern="0" spc="-10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working</a:t>
            </a:r>
            <a:r>
              <a:rPr sz="2400" kern="0" spc="-9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in</a:t>
            </a:r>
            <a:r>
              <a:rPr sz="2400" kern="0" spc="-10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roadway</a:t>
            </a:r>
            <a:r>
              <a:rPr sz="2400" kern="0" spc="-9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work</a:t>
            </a:r>
            <a:r>
              <a:rPr sz="2400" kern="0" spc="-10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zones</a:t>
            </a:r>
            <a:endParaRPr sz="24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45066" y="1439047"/>
            <a:ext cx="5087893" cy="5129924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xfrm>
            <a:off x="11237792" y="6437204"/>
            <a:ext cx="334994" cy="187872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3189">
              <a:spcBef>
                <a:spcPts val="25"/>
              </a:spcBef>
            </a:pPr>
            <a:fld id="{81D60167-4931-47E6-BA6A-407CBD079E47}" type="slidenum">
              <a:rPr kern="0" spc="-25" dirty="0"/>
              <a:pPr marL="123189">
                <a:spcBef>
                  <a:spcPts val="25"/>
                </a:spcBef>
              </a:pPr>
              <a:t>62</a:t>
            </a:fld>
            <a:endParaRPr kern="0" spc="-25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989308" y="504419"/>
            <a:ext cx="253301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2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Communities?</a:t>
            </a:r>
            <a:endParaRPr sz="32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77698" y="65507"/>
            <a:ext cx="1096835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spcBef>
                <a:spcPts val="100"/>
              </a:spcBef>
            </a:pPr>
            <a:r>
              <a:rPr sz="3150" baseline="46296" dirty="0"/>
              <a:t>DI</a:t>
            </a:r>
            <a:r>
              <a:rPr sz="3150" spc="-67" baseline="46296" dirty="0"/>
              <a:t> </a:t>
            </a:r>
            <a:r>
              <a:rPr sz="3150" baseline="46296" dirty="0"/>
              <a:t>Communities</a:t>
            </a:r>
            <a:r>
              <a:rPr sz="3150" spc="-44" baseline="46296" dirty="0"/>
              <a:t> </a:t>
            </a:r>
            <a:r>
              <a:rPr sz="3150" baseline="46296" dirty="0"/>
              <a:t>meet</a:t>
            </a:r>
            <a:r>
              <a:rPr sz="3150" spc="-52" baseline="46296" dirty="0"/>
              <a:t> </a:t>
            </a:r>
            <a:r>
              <a:rPr sz="3150" spc="7" baseline="46296" dirty="0"/>
              <a:t>on</a:t>
            </a:r>
            <a:r>
              <a:rPr sz="3150" spc="195" baseline="46296" dirty="0"/>
              <a:t>e</a:t>
            </a:r>
            <a:r>
              <a:rPr spc="-2200" dirty="0"/>
              <a:t>W</a:t>
            </a:r>
            <a:r>
              <a:rPr sz="3150" spc="7" baseline="46296" dirty="0"/>
              <a:t>o</a:t>
            </a:r>
            <a:r>
              <a:rPr sz="3150" spc="15" baseline="46296" dirty="0"/>
              <a:t>r</a:t>
            </a:r>
            <a:r>
              <a:rPr sz="3150" spc="-592" baseline="46296" dirty="0"/>
              <a:t> </a:t>
            </a:r>
            <a:r>
              <a:rPr dirty="0"/>
              <a:t>hat</a:t>
            </a:r>
            <a:r>
              <a:rPr spc="-60" dirty="0"/>
              <a:t> </a:t>
            </a:r>
            <a:r>
              <a:rPr dirty="0"/>
              <a:t>are</a:t>
            </a:r>
            <a:r>
              <a:rPr spc="-60" dirty="0"/>
              <a:t> </a:t>
            </a:r>
            <a:r>
              <a:rPr spc="-10" dirty="0"/>
              <a:t>Disproportionately</a:t>
            </a:r>
            <a:r>
              <a:rPr spc="-55" dirty="0"/>
              <a:t> </a:t>
            </a:r>
            <a:r>
              <a:rPr dirty="0"/>
              <a:t>Impacted</a:t>
            </a:r>
            <a:r>
              <a:rPr spc="-60" dirty="0"/>
              <a:t> </a:t>
            </a:r>
            <a:r>
              <a:rPr spc="-20" dirty="0"/>
              <a:t>(DI)</a:t>
            </a:r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03097" y="301533"/>
            <a:ext cx="3729354" cy="3505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21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more</a:t>
            </a:r>
            <a:r>
              <a:rPr sz="2100" kern="0" spc="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of</a:t>
            </a:r>
            <a:r>
              <a:rPr sz="2100" kern="0" spc="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the</a:t>
            </a:r>
            <a:r>
              <a:rPr sz="2100" kern="0" spc="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following</a:t>
            </a:r>
            <a:r>
              <a:rPr sz="2100" kern="0" spc="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1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criteria:</a:t>
            </a:r>
            <a:endParaRPr sz="21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83566" y="697001"/>
            <a:ext cx="3808729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9255" marR="5080" indent="-377190">
              <a:spcBef>
                <a:spcPts val="100"/>
              </a:spcBef>
              <a:buFont typeface="Arial"/>
              <a:buChar char="●"/>
              <a:tabLst>
                <a:tab pos="389255" algn="l"/>
              </a:tabLst>
            </a:pPr>
            <a:r>
              <a:rPr sz="16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Low</a:t>
            </a:r>
            <a:r>
              <a:rPr sz="1600" b="1"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Income</a:t>
            </a:r>
            <a:r>
              <a:rPr sz="1600" b="1" kern="0" spc="-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-</a:t>
            </a:r>
            <a:r>
              <a:rPr sz="1600"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40%</a:t>
            </a:r>
            <a:r>
              <a:rPr sz="1600"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or</a:t>
            </a:r>
            <a:r>
              <a:rPr sz="1600"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more</a:t>
            </a:r>
            <a:r>
              <a:rPr sz="1600"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are</a:t>
            </a:r>
            <a:r>
              <a:rPr sz="1600" kern="0" spc="-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below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200%</a:t>
            </a:r>
            <a:r>
              <a:rPr sz="1600" kern="0" spc="-4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of</a:t>
            </a:r>
            <a:r>
              <a:rPr sz="1600" kern="0" spc="-4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the</a:t>
            </a:r>
            <a:r>
              <a:rPr sz="1600" kern="0" spc="-4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federal</a:t>
            </a:r>
            <a:r>
              <a:rPr sz="1600"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poverty</a:t>
            </a:r>
            <a:r>
              <a:rPr sz="1600" kern="0" spc="-4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level</a:t>
            </a:r>
            <a:endParaRPr sz="16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83566" y="1252372"/>
            <a:ext cx="4011295" cy="3845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9255" marR="5080" indent="-377190">
              <a:spcBef>
                <a:spcPts val="100"/>
              </a:spcBef>
              <a:buFont typeface="Arial"/>
              <a:buChar char="●"/>
              <a:tabLst>
                <a:tab pos="389255" algn="l"/>
              </a:tabLst>
            </a:pPr>
            <a:r>
              <a:rPr sz="16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Housing</a:t>
            </a:r>
            <a:r>
              <a:rPr sz="1600" b="1" kern="0" spc="-4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Cost</a:t>
            </a:r>
            <a:r>
              <a:rPr sz="1600" b="1" kern="0" spc="-4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Burdened</a:t>
            </a:r>
            <a:r>
              <a:rPr sz="1600" b="1" kern="0" spc="-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-</a:t>
            </a:r>
            <a:r>
              <a:rPr sz="1600" kern="0" spc="-4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50%</a:t>
            </a:r>
            <a:r>
              <a:rPr sz="1600" kern="0" spc="-4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or</a:t>
            </a:r>
            <a:r>
              <a:rPr sz="1600" kern="0" spc="-4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spc="-2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more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spend</a:t>
            </a:r>
            <a:r>
              <a:rPr sz="1600" kern="0" spc="-5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over</a:t>
            </a:r>
            <a:r>
              <a:rPr sz="1600" kern="0" spc="-5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30%</a:t>
            </a:r>
            <a:r>
              <a:rPr sz="1600" kern="0" spc="-5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of</a:t>
            </a:r>
            <a:r>
              <a:rPr sz="1600" kern="0" spc="-5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household</a:t>
            </a:r>
            <a:r>
              <a:rPr sz="1600" kern="0" spc="-5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income</a:t>
            </a:r>
            <a:r>
              <a:rPr sz="1600" kern="0" spc="-5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spc="-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on </a:t>
            </a:r>
            <a:r>
              <a:rPr sz="16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housing</a:t>
            </a:r>
            <a:endParaRPr sz="16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389255" marR="256540" indent="-377190">
              <a:spcBef>
                <a:spcPts val="530"/>
              </a:spcBef>
              <a:buFont typeface="Arial"/>
              <a:buChar char="●"/>
              <a:tabLst>
                <a:tab pos="389255" algn="l"/>
              </a:tabLst>
            </a:pPr>
            <a:r>
              <a:rPr sz="1600" b="1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Communities</a:t>
            </a:r>
            <a:r>
              <a:rPr sz="1600" b="1" kern="0" spc="-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of</a:t>
            </a:r>
            <a:r>
              <a:rPr sz="1600" b="1" kern="0" spc="-2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Color</a:t>
            </a:r>
            <a:r>
              <a:rPr sz="1600" b="1" kern="0" spc="-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-</a:t>
            </a:r>
            <a:r>
              <a:rPr sz="1600" kern="0" spc="-2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40%</a:t>
            </a:r>
            <a:r>
              <a:rPr sz="1600" kern="0" spc="-2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or</a:t>
            </a:r>
            <a:r>
              <a:rPr sz="1600" kern="0" spc="-2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more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identify</a:t>
            </a:r>
            <a:r>
              <a:rPr sz="1600" kern="0" spc="-5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as</a:t>
            </a:r>
            <a:r>
              <a:rPr sz="1600" kern="0" spc="-5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people</a:t>
            </a:r>
            <a:r>
              <a:rPr sz="1600" kern="0" spc="-5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of</a:t>
            </a:r>
            <a:r>
              <a:rPr sz="1600" kern="0" spc="-4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color</a:t>
            </a:r>
            <a:endParaRPr sz="16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389255" marR="172085" indent="-377190">
              <a:spcBef>
                <a:spcPts val="535"/>
              </a:spcBef>
              <a:buFont typeface="Arial"/>
              <a:buChar char="●"/>
              <a:tabLst>
                <a:tab pos="389255" algn="l"/>
              </a:tabLst>
            </a:pPr>
            <a:r>
              <a:rPr sz="16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Linguistic</a:t>
            </a:r>
            <a:r>
              <a:rPr sz="1600" b="1" kern="0" spc="-4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Isolation</a:t>
            </a:r>
            <a:r>
              <a:rPr sz="1600" b="1" kern="0" spc="-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-</a:t>
            </a:r>
            <a:r>
              <a:rPr sz="1600" kern="0" spc="-4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20%</a:t>
            </a:r>
            <a:r>
              <a:rPr sz="1600" kern="0" spc="-4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or</a:t>
            </a:r>
            <a:r>
              <a:rPr sz="1600" kern="0" spc="-4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spc="-2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more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speak</a:t>
            </a:r>
            <a:r>
              <a:rPr sz="1600" kern="0" spc="-5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</a:t>
            </a:r>
            <a:r>
              <a:rPr sz="1600" kern="0" spc="-4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language</a:t>
            </a:r>
            <a:r>
              <a:rPr sz="1600" kern="0" spc="-4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other</a:t>
            </a:r>
            <a:r>
              <a:rPr sz="1600" kern="0" spc="-4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than</a:t>
            </a:r>
            <a:r>
              <a:rPr sz="1600" kern="0" spc="-4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English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and</a:t>
            </a:r>
            <a:r>
              <a:rPr sz="1600" kern="0" spc="-5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speaks</a:t>
            </a:r>
            <a:r>
              <a:rPr sz="1600" kern="0" spc="-5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English</a:t>
            </a:r>
            <a:r>
              <a:rPr sz="1600" kern="0" spc="-5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less</a:t>
            </a:r>
            <a:r>
              <a:rPr sz="1600" kern="0" spc="-5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than</a:t>
            </a:r>
            <a:r>
              <a:rPr sz="1600" kern="0" spc="-5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very</a:t>
            </a:r>
            <a:r>
              <a:rPr sz="1600" kern="0" spc="-5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spc="-2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well</a:t>
            </a:r>
            <a:endParaRPr sz="16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389255" marR="198755" indent="-377190">
              <a:spcBef>
                <a:spcPts val="535"/>
              </a:spcBef>
              <a:buFont typeface="Arial"/>
              <a:buChar char="●"/>
              <a:tabLst>
                <a:tab pos="389255" algn="l"/>
              </a:tabLst>
            </a:pPr>
            <a:r>
              <a:rPr sz="1600" b="1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Historically</a:t>
            </a:r>
            <a:r>
              <a:rPr sz="1600" b="1" kern="0" spc="-4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b="1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Marginalized</a:t>
            </a:r>
            <a:r>
              <a:rPr sz="1600" b="1" kern="0" spc="-2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–</a:t>
            </a:r>
            <a:r>
              <a:rPr sz="1600"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History</a:t>
            </a:r>
            <a:r>
              <a:rPr sz="1600"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spc="-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of </a:t>
            </a:r>
            <a:r>
              <a:rPr sz="16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environmental</a:t>
            </a:r>
            <a:r>
              <a:rPr sz="1600" kern="0" spc="-5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racism,</a:t>
            </a:r>
            <a:r>
              <a:rPr sz="1600" kern="0" spc="-5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such</a:t>
            </a:r>
            <a:r>
              <a:rPr sz="1600" kern="0" spc="-5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spc="-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as </a:t>
            </a:r>
            <a:r>
              <a:rPr sz="16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redlining</a:t>
            </a:r>
            <a:endParaRPr sz="16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389255" indent="-376555">
              <a:spcBef>
                <a:spcPts val="530"/>
              </a:spcBef>
              <a:buFont typeface="Arial"/>
              <a:buChar char="●"/>
              <a:tabLst>
                <a:tab pos="389255" algn="l"/>
              </a:tabLst>
            </a:pPr>
            <a:r>
              <a:rPr sz="1600" b="1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Cumulative</a:t>
            </a:r>
            <a:r>
              <a:rPr sz="1600" b="1" kern="0" spc="-5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Impact</a:t>
            </a:r>
            <a:r>
              <a:rPr sz="1600" b="1"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–</a:t>
            </a:r>
            <a:r>
              <a:rPr sz="1600" kern="0" spc="-5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Justice40</a:t>
            </a:r>
            <a:r>
              <a:rPr sz="1600" kern="0" spc="-5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or</a:t>
            </a:r>
            <a:r>
              <a:rPr sz="1600" kern="0" spc="-5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spc="-2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ES80</a:t>
            </a:r>
            <a:endParaRPr sz="16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389255" indent="-376555">
              <a:spcBef>
                <a:spcPts val="535"/>
              </a:spcBef>
              <a:buFont typeface="Arial"/>
              <a:buChar char="●"/>
              <a:tabLst>
                <a:tab pos="389255" algn="l"/>
              </a:tabLst>
            </a:pPr>
            <a:r>
              <a:rPr sz="1600" b="1" kern="0" spc="-2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Tribal</a:t>
            </a:r>
            <a:r>
              <a:rPr sz="1600" b="1" kern="0" spc="-8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b="1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Lands</a:t>
            </a:r>
            <a:endParaRPr sz="16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389255" indent="-376555">
              <a:spcBef>
                <a:spcPts val="530"/>
              </a:spcBef>
              <a:buFont typeface="Arial"/>
              <a:buChar char="●"/>
              <a:tabLst>
                <a:tab pos="389255" algn="l"/>
              </a:tabLst>
            </a:pPr>
            <a:r>
              <a:rPr sz="16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Mobile</a:t>
            </a:r>
            <a:r>
              <a:rPr sz="1600" b="1" kern="0" spc="-5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Home</a:t>
            </a:r>
            <a:r>
              <a:rPr sz="1600" b="1" kern="0" spc="-4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b="1" kern="0" spc="-2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Parks</a:t>
            </a:r>
            <a:endParaRPr sz="16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05650" y="1317775"/>
            <a:ext cx="7275949" cy="5403675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11237792" y="6437204"/>
            <a:ext cx="334994" cy="187872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3189">
              <a:spcBef>
                <a:spcPts val="25"/>
              </a:spcBef>
            </a:pPr>
            <a:fld id="{81D60167-4931-47E6-BA6A-407CBD079E47}" type="slidenum">
              <a:rPr kern="0" spc="-25" dirty="0"/>
              <a:pPr marL="123189">
                <a:spcBef>
                  <a:spcPts val="25"/>
                </a:spcBef>
              </a:pPr>
              <a:t>63</a:t>
            </a:fld>
            <a:endParaRPr kern="0" spc="-25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918978" y="284963"/>
            <a:ext cx="6601459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/>
              <a:t>Why</a:t>
            </a:r>
            <a:r>
              <a:rPr spc="-80" dirty="0"/>
              <a:t> </a:t>
            </a:r>
            <a:r>
              <a:rPr dirty="0"/>
              <a:t>Invest</a:t>
            </a:r>
            <a:r>
              <a:rPr spc="-75" dirty="0"/>
              <a:t> </a:t>
            </a:r>
            <a:r>
              <a:rPr dirty="0"/>
              <a:t>in</a:t>
            </a:r>
            <a:r>
              <a:rPr spc="-235" dirty="0"/>
              <a:t> </a:t>
            </a:r>
            <a:r>
              <a:rPr dirty="0"/>
              <a:t>Active</a:t>
            </a:r>
            <a:r>
              <a:rPr spc="-130" dirty="0"/>
              <a:t> </a:t>
            </a:r>
            <a:r>
              <a:rPr spc="-10" dirty="0"/>
              <a:t>Transportation?</a:t>
            </a:r>
          </a:p>
        </p:txBody>
      </p:sp>
      <p:sp>
        <p:nvSpPr>
          <p:cNvPr id="3" name="object 3"/>
          <p:cNvSpPr/>
          <p:nvPr/>
        </p:nvSpPr>
        <p:spPr>
          <a:xfrm>
            <a:off x="6197158" y="4130568"/>
            <a:ext cx="2620645" cy="2253615"/>
          </a:xfrm>
          <a:custGeom>
            <a:avLst/>
            <a:gdLst/>
            <a:ahLst/>
            <a:cxnLst/>
            <a:rect l="l" t="t" r="r" b="b"/>
            <a:pathLst>
              <a:path w="2620645" h="2253615">
                <a:moveTo>
                  <a:pt x="2244892" y="2253599"/>
                </a:moveTo>
                <a:lnTo>
                  <a:pt x="375607" y="2253599"/>
                </a:lnTo>
                <a:lnTo>
                  <a:pt x="328492" y="2250673"/>
                </a:lnTo>
                <a:lnTo>
                  <a:pt x="283123" y="2242128"/>
                </a:lnTo>
                <a:lnTo>
                  <a:pt x="239852" y="2228317"/>
                </a:lnTo>
                <a:lnTo>
                  <a:pt x="199032" y="2209591"/>
                </a:lnTo>
                <a:lnTo>
                  <a:pt x="161014" y="2186303"/>
                </a:lnTo>
                <a:lnTo>
                  <a:pt x="126151" y="2158805"/>
                </a:lnTo>
                <a:lnTo>
                  <a:pt x="94794" y="2127448"/>
                </a:lnTo>
                <a:lnTo>
                  <a:pt x="67296" y="2092585"/>
                </a:lnTo>
                <a:lnTo>
                  <a:pt x="44008" y="2054567"/>
                </a:lnTo>
                <a:lnTo>
                  <a:pt x="25282" y="2013747"/>
                </a:lnTo>
                <a:lnTo>
                  <a:pt x="11471" y="1970476"/>
                </a:lnTo>
                <a:lnTo>
                  <a:pt x="2926" y="1925107"/>
                </a:lnTo>
                <a:lnTo>
                  <a:pt x="0" y="1877992"/>
                </a:lnTo>
                <a:lnTo>
                  <a:pt x="0" y="375607"/>
                </a:lnTo>
                <a:lnTo>
                  <a:pt x="2926" y="328491"/>
                </a:lnTo>
                <a:lnTo>
                  <a:pt x="11471" y="283122"/>
                </a:lnTo>
                <a:lnTo>
                  <a:pt x="25282" y="239852"/>
                </a:lnTo>
                <a:lnTo>
                  <a:pt x="44008" y="199032"/>
                </a:lnTo>
                <a:lnTo>
                  <a:pt x="67296" y="161014"/>
                </a:lnTo>
                <a:lnTo>
                  <a:pt x="94794" y="126151"/>
                </a:lnTo>
                <a:lnTo>
                  <a:pt x="126151" y="94794"/>
                </a:lnTo>
                <a:lnTo>
                  <a:pt x="161014" y="67296"/>
                </a:lnTo>
                <a:lnTo>
                  <a:pt x="199032" y="44008"/>
                </a:lnTo>
                <a:lnTo>
                  <a:pt x="239852" y="25282"/>
                </a:lnTo>
                <a:lnTo>
                  <a:pt x="283123" y="11471"/>
                </a:lnTo>
                <a:lnTo>
                  <a:pt x="328492" y="2926"/>
                </a:lnTo>
                <a:lnTo>
                  <a:pt x="375607" y="0"/>
                </a:lnTo>
                <a:lnTo>
                  <a:pt x="2244892" y="0"/>
                </a:lnTo>
                <a:lnTo>
                  <a:pt x="2294264" y="3257"/>
                </a:lnTo>
                <a:lnTo>
                  <a:pt x="2342371" y="12868"/>
                </a:lnTo>
                <a:lnTo>
                  <a:pt x="2388631" y="28591"/>
                </a:lnTo>
                <a:lnTo>
                  <a:pt x="2432459" y="50184"/>
                </a:lnTo>
                <a:lnTo>
                  <a:pt x="2473273" y="77405"/>
                </a:lnTo>
                <a:lnTo>
                  <a:pt x="2510487" y="110012"/>
                </a:lnTo>
                <a:lnTo>
                  <a:pt x="2543094" y="147226"/>
                </a:lnTo>
                <a:lnTo>
                  <a:pt x="2570315" y="188040"/>
                </a:lnTo>
                <a:lnTo>
                  <a:pt x="2591908" y="231868"/>
                </a:lnTo>
                <a:lnTo>
                  <a:pt x="2607631" y="278128"/>
                </a:lnTo>
                <a:lnTo>
                  <a:pt x="2617242" y="326235"/>
                </a:lnTo>
                <a:lnTo>
                  <a:pt x="2620499" y="375607"/>
                </a:lnTo>
                <a:lnTo>
                  <a:pt x="2620499" y="1877992"/>
                </a:lnTo>
                <a:lnTo>
                  <a:pt x="2617573" y="1925107"/>
                </a:lnTo>
                <a:lnTo>
                  <a:pt x="2609028" y="1970476"/>
                </a:lnTo>
                <a:lnTo>
                  <a:pt x="2595217" y="2013747"/>
                </a:lnTo>
                <a:lnTo>
                  <a:pt x="2576491" y="2054567"/>
                </a:lnTo>
                <a:lnTo>
                  <a:pt x="2553203" y="2092585"/>
                </a:lnTo>
                <a:lnTo>
                  <a:pt x="2525705" y="2127448"/>
                </a:lnTo>
                <a:lnTo>
                  <a:pt x="2494348" y="2158805"/>
                </a:lnTo>
                <a:lnTo>
                  <a:pt x="2459485" y="2186303"/>
                </a:lnTo>
                <a:lnTo>
                  <a:pt x="2421467" y="2209591"/>
                </a:lnTo>
                <a:lnTo>
                  <a:pt x="2380647" y="2228317"/>
                </a:lnTo>
                <a:lnTo>
                  <a:pt x="2337377" y="2242128"/>
                </a:lnTo>
                <a:lnTo>
                  <a:pt x="2292008" y="2250673"/>
                </a:lnTo>
                <a:lnTo>
                  <a:pt x="2244892" y="2253599"/>
                </a:lnTo>
                <a:close/>
              </a:path>
            </a:pathLst>
          </a:custGeom>
          <a:solidFill>
            <a:srgbClr val="001970"/>
          </a:solidFill>
        </p:spPr>
        <p:txBody>
          <a:bodyPr wrap="square" lIns="0" tIns="0" rIns="0" bIns="0" rtlCol="0"/>
          <a:lstStyle/>
          <a:p>
            <a:endParaRPr kern="0">
              <a:solidFill>
                <a:sysClr val="windowText" lastClr="000000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041971" y="4907487"/>
            <a:ext cx="9302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kern="0" spc="-10" dirty="0">
                <a:solidFill>
                  <a:srgbClr val="FFFFFF"/>
                </a:solidFill>
                <a:latin typeface="Trebuchet MS"/>
                <a:cs typeface="Trebuchet MS"/>
              </a:rPr>
              <a:t>Equity</a:t>
            </a:r>
            <a:endParaRPr sz="24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547141" y="1510424"/>
            <a:ext cx="3900804" cy="2253615"/>
          </a:xfrm>
          <a:custGeom>
            <a:avLst/>
            <a:gdLst/>
            <a:ahLst/>
            <a:cxnLst/>
            <a:rect l="l" t="t" r="r" b="b"/>
            <a:pathLst>
              <a:path w="3900804" h="2253615">
                <a:moveTo>
                  <a:pt x="3524692" y="2253599"/>
                </a:moveTo>
                <a:lnTo>
                  <a:pt x="375607" y="2253599"/>
                </a:lnTo>
                <a:lnTo>
                  <a:pt x="328492" y="2250673"/>
                </a:lnTo>
                <a:lnTo>
                  <a:pt x="283123" y="2242128"/>
                </a:lnTo>
                <a:lnTo>
                  <a:pt x="239852" y="2228317"/>
                </a:lnTo>
                <a:lnTo>
                  <a:pt x="199032" y="2209591"/>
                </a:lnTo>
                <a:lnTo>
                  <a:pt x="161014" y="2186303"/>
                </a:lnTo>
                <a:lnTo>
                  <a:pt x="126151" y="2158805"/>
                </a:lnTo>
                <a:lnTo>
                  <a:pt x="94794" y="2127448"/>
                </a:lnTo>
                <a:lnTo>
                  <a:pt x="67296" y="2092585"/>
                </a:lnTo>
                <a:lnTo>
                  <a:pt x="44008" y="2054567"/>
                </a:lnTo>
                <a:lnTo>
                  <a:pt x="25282" y="2013747"/>
                </a:lnTo>
                <a:lnTo>
                  <a:pt x="11471" y="1970476"/>
                </a:lnTo>
                <a:lnTo>
                  <a:pt x="2926" y="1925107"/>
                </a:lnTo>
                <a:lnTo>
                  <a:pt x="0" y="1877992"/>
                </a:lnTo>
                <a:lnTo>
                  <a:pt x="0" y="375607"/>
                </a:lnTo>
                <a:lnTo>
                  <a:pt x="2926" y="328492"/>
                </a:lnTo>
                <a:lnTo>
                  <a:pt x="11471" y="283123"/>
                </a:lnTo>
                <a:lnTo>
                  <a:pt x="25282" y="239852"/>
                </a:lnTo>
                <a:lnTo>
                  <a:pt x="44008" y="199032"/>
                </a:lnTo>
                <a:lnTo>
                  <a:pt x="67296" y="161014"/>
                </a:lnTo>
                <a:lnTo>
                  <a:pt x="94794" y="126151"/>
                </a:lnTo>
                <a:lnTo>
                  <a:pt x="126151" y="94794"/>
                </a:lnTo>
                <a:lnTo>
                  <a:pt x="161014" y="67296"/>
                </a:lnTo>
                <a:lnTo>
                  <a:pt x="199032" y="44008"/>
                </a:lnTo>
                <a:lnTo>
                  <a:pt x="239852" y="25282"/>
                </a:lnTo>
                <a:lnTo>
                  <a:pt x="283123" y="11471"/>
                </a:lnTo>
                <a:lnTo>
                  <a:pt x="328492" y="2926"/>
                </a:lnTo>
                <a:lnTo>
                  <a:pt x="375607" y="0"/>
                </a:lnTo>
                <a:lnTo>
                  <a:pt x="3524692" y="0"/>
                </a:lnTo>
                <a:lnTo>
                  <a:pt x="3574063" y="3257"/>
                </a:lnTo>
                <a:lnTo>
                  <a:pt x="3622171" y="12868"/>
                </a:lnTo>
                <a:lnTo>
                  <a:pt x="3668431" y="28591"/>
                </a:lnTo>
                <a:lnTo>
                  <a:pt x="3712259" y="50184"/>
                </a:lnTo>
                <a:lnTo>
                  <a:pt x="3753072" y="77405"/>
                </a:lnTo>
                <a:lnTo>
                  <a:pt x="3790286" y="110012"/>
                </a:lnTo>
                <a:lnTo>
                  <a:pt x="3822894" y="147227"/>
                </a:lnTo>
                <a:lnTo>
                  <a:pt x="3850115" y="188040"/>
                </a:lnTo>
                <a:lnTo>
                  <a:pt x="3871708" y="231868"/>
                </a:lnTo>
                <a:lnTo>
                  <a:pt x="3887431" y="278128"/>
                </a:lnTo>
                <a:lnTo>
                  <a:pt x="3897042" y="326236"/>
                </a:lnTo>
                <a:lnTo>
                  <a:pt x="3900299" y="375607"/>
                </a:lnTo>
                <a:lnTo>
                  <a:pt x="3900299" y="1877992"/>
                </a:lnTo>
                <a:lnTo>
                  <a:pt x="3897373" y="1925107"/>
                </a:lnTo>
                <a:lnTo>
                  <a:pt x="3888828" y="1970476"/>
                </a:lnTo>
                <a:lnTo>
                  <a:pt x="3875017" y="2013747"/>
                </a:lnTo>
                <a:lnTo>
                  <a:pt x="3856291" y="2054567"/>
                </a:lnTo>
                <a:lnTo>
                  <a:pt x="3833003" y="2092585"/>
                </a:lnTo>
                <a:lnTo>
                  <a:pt x="3805505" y="2127448"/>
                </a:lnTo>
                <a:lnTo>
                  <a:pt x="3774148" y="2158805"/>
                </a:lnTo>
                <a:lnTo>
                  <a:pt x="3739285" y="2186303"/>
                </a:lnTo>
                <a:lnTo>
                  <a:pt x="3701267" y="2209591"/>
                </a:lnTo>
                <a:lnTo>
                  <a:pt x="3660447" y="2228317"/>
                </a:lnTo>
                <a:lnTo>
                  <a:pt x="3617176" y="2242128"/>
                </a:lnTo>
                <a:lnTo>
                  <a:pt x="3571807" y="2250673"/>
                </a:lnTo>
                <a:lnTo>
                  <a:pt x="3524692" y="2253599"/>
                </a:lnTo>
                <a:close/>
              </a:path>
            </a:pathLst>
          </a:custGeom>
          <a:solidFill>
            <a:srgbClr val="001970"/>
          </a:solidFill>
        </p:spPr>
        <p:txBody>
          <a:bodyPr wrap="square" lIns="0" tIns="0" rIns="0" bIns="0" rtlCol="0"/>
          <a:lstStyle/>
          <a:p>
            <a:endParaRPr kern="0">
              <a:solidFill>
                <a:sysClr val="windowText" lastClr="000000"/>
              </a:solidFill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816604" y="2287343"/>
            <a:ext cx="13601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kern="0" dirty="0">
                <a:solidFill>
                  <a:srgbClr val="FFFFFF"/>
                </a:solidFill>
                <a:latin typeface="Trebuchet MS"/>
                <a:cs typeface="Trebuchet MS"/>
              </a:rPr>
              <a:t>*</a:t>
            </a:r>
            <a:r>
              <a:rPr sz="2400" b="1" kern="0" spc="-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400" b="1" kern="0" dirty="0">
                <a:solidFill>
                  <a:srgbClr val="FFFFFF"/>
                </a:solidFill>
                <a:latin typeface="Trebuchet MS"/>
                <a:cs typeface="Trebuchet MS"/>
              </a:rPr>
              <a:t>Safety</a:t>
            </a:r>
            <a:r>
              <a:rPr sz="2400" b="1" kern="0" spc="-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400" b="1" kern="0" spc="-50" dirty="0">
                <a:solidFill>
                  <a:srgbClr val="FFFFFF"/>
                </a:solidFill>
                <a:latin typeface="Trebuchet MS"/>
                <a:cs typeface="Trebuchet MS"/>
              </a:rPr>
              <a:t>*</a:t>
            </a:r>
            <a:endParaRPr sz="24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39151" y="4130568"/>
            <a:ext cx="2616200" cy="2253615"/>
          </a:xfrm>
          <a:custGeom>
            <a:avLst/>
            <a:gdLst/>
            <a:ahLst/>
            <a:cxnLst/>
            <a:rect l="l" t="t" r="r" b="b"/>
            <a:pathLst>
              <a:path w="2616200" h="2253615">
                <a:moveTo>
                  <a:pt x="2240392" y="2253599"/>
                </a:moveTo>
                <a:lnTo>
                  <a:pt x="375607" y="2253599"/>
                </a:lnTo>
                <a:lnTo>
                  <a:pt x="328492" y="2250673"/>
                </a:lnTo>
                <a:lnTo>
                  <a:pt x="283123" y="2242128"/>
                </a:lnTo>
                <a:lnTo>
                  <a:pt x="239852" y="2228317"/>
                </a:lnTo>
                <a:lnTo>
                  <a:pt x="199032" y="2209591"/>
                </a:lnTo>
                <a:lnTo>
                  <a:pt x="161014" y="2186303"/>
                </a:lnTo>
                <a:lnTo>
                  <a:pt x="126151" y="2158805"/>
                </a:lnTo>
                <a:lnTo>
                  <a:pt x="94794" y="2127448"/>
                </a:lnTo>
                <a:lnTo>
                  <a:pt x="67296" y="2092585"/>
                </a:lnTo>
                <a:lnTo>
                  <a:pt x="44008" y="2054567"/>
                </a:lnTo>
                <a:lnTo>
                  <a:pt x="25282" y="2013747"/>
                </a:lnTo>
                <a:lnTo>
                  <a:pt x="11471" y="1970476"/>
                </a:lnTo>
                <a:lnTo>
                  <a:pt x="2926" y="1925107"/>
                </a:lnTo>
                <a:lnTo>
                  <a:pt x="0" y="1877992"/>
                </a:lnTo>
                <a:lnTo>
                  <a:pt x="0" y="375607"/>
                </a:lnTo>
                <a:lnTo>
                  <a:pt x="2926" y="328491"/>
                </a:lnTo>
                <a:lnTo>
                  <a:pt x="11471" y="283122"/>
                </a:lnTo>
                <a:lnTo>
                  <a:pt x="25282" y="239852"/>
                </a:lnTo>
                <a:lnTo>
                  <a:pt x="44008" y="199032"/>
                </a:lnTo>
                <a:lnTo>
                  <a:pt x="67296" y="161014"/>
                </a:lnTo>
                <a:lnTo>
                  <a:pt x="94794" y="126151"/>
                </a:lnTo>
                <a:lnTo>
                  <a:pt x="126151" y="94794"/>
                </a:lnTo>
                <a:lnTo>
                  <a:pt x="161014" y="67296"/>
                </a:lnTo>
                <a:lnTo>
                  <a:pt x="199032" y="44008"/>
                </a:lnTo>
                <a:lnTo>
                  <a:pt x="239852" y="25282"/>
                </a:lnTo>
                <a:lnTo>
                  <a:pt x="283123" y="11471"/>
                </a:lnTo>
                <a:lnTo>
                  <a:pt x="328492" y="2926"/>
                </a:lnTo>
                <a:lnTo>
                  <a:pt x="375607" y="0"/>
                </a:lnTo>
                <a:lnTo>
                  <a:pt x="2240392" y="0"/>
                </a:lnTo>
                <a:lnTo>
                  <a:pt x="2289763" y="3257"/>
                </a:lnTo>
                <a:lnTo>
                  <a:pt x="2337871" y="12868"/>
                </a:lnTo>
                <a:lnTo>
                  <a:pt x="2384131" y="28591"/>
                </a:lnTo>
                <a:lnTo>
                  <a:pt x="2427959" y="50184"/>
                </a:lnTo>
                <a:lnTo>
                  <a:pt x="2468772" y="77405"/>
                </a:lnTo>
                <a:lnTo>
                  <a:pt x="2505986" y="110012"/>
                </a:lnTo>
                <a:lnTo>
                  <a:pt x="2538594" y="147226"/>
                </a:lnTo>
                <a:lnTo>
                  <a:pt x="2565815" y="188040"/>
                </a:lnTo>
                <a:lnTo>
                  <a:pt x="2587408" y="231868"/>
                </a:lnTo>
                <a:lnTo>
                  <a:pt x="2603131" y="278128"/>
                </a:lnTo>
                <a:lnTo>
                  <a:pt x="2612742" y="326235"/>
                </a:lnTo>
                <a:lnTo>
                  <a:pt x="2615999" y="375607"/>
                </a:lnTo>
                <a:lnTo>
                  <a:pt x="2615999" y="1877992"/>
                </a:lnTo>
                <a:lnTo>
                  <a:pt x="2613073" y="1925107"/>
                </a:lnTo>
                <a:lnTo>
                  <a:pt x="2604528" y="1970476"/>
                </a:lnTo>
                <a:lnTo>
                  <a:pt x="2590717" y="2013747"/>
                </a:lnTo>
                <a:lnTo>
                  <a:pt x="2571991" y="2054567"/>
                </a:lnTo>
                <a:lnTo>
                  <a:pt x="2548703" y="2092585"/>
                </a:lnTo>
                <a:lnTo>
                  <a:pt x="2521205" y="2127448"/>
                </a:lnTo>
                <a:lnTo>
                  <a:pt x="2489848" y="2158805"/>
                </a:lnTo>
                <a:lnTo>
                  <a:pt x="2454985" y="2186303"/>
                </a:lnTo>
                <a:lnTo>
                  <a:pt x="2416967" y="2209591"/>
                </a:lnTo>
                <a:lnTo>
                  <a:pt x="2376147" y="2228317"/>
                </a:lnTo>
                <a:lnTo>
                  <a:pt x="2332876" y="2242128"/>
                </a:lnTo>
                <a:lnTo>
                  <a:pt x="2287507" y="2250673"/>
                </a:lnTo>
                <a:lnTo>
                  <a:pt x="2240392" y="2253599"/>
                </a:lnTo>
                <a:close/>
              </a:path>
            </a:pathLst>
          </a:custGeom>
          <a:solidFill>
            <a:srgbClr val="001970"/>
          </a:solidFill>
        </p:spPr>
        <p:txBody>
          <a:bodyPr wrap="square" lIns="0" tIns="0" rIns="0" bIns="0" rtlCol="0"/>
          <a:lstStyle/>
          <a:p>
            <a:endParaRPr kern="0">
              <a:solidFill>
                <a:sysClr val="windowText" lastClr="000000"/>
              </a:solidFill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53227" y="4724683"/>
            <a:ext cx="138620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0180" marR="5080" indent="-158115">
              <a:spcBef>
                <a:spcPts val="100"/>
              </a:spcBef>
            </a:pPr>
            <a:r>
              <a:rPr sz="2400" b="1" kern="0" spc="-10" dirty="0">
                <a:solidFill>
                  <a:srgbClr val="FFFFFF"/>
                </a:solidFill>
                <a:latin typeface="Trebuchet MS"/>
                <a:cs typeface="Trebuchet MS"/>
              </a:rPr>
              <a:t>Economic Growth</a:t>
            </a:r>
            <a:endParaRPr sz="24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215847" y="4130568"/>
            <a:ext cx="2620645" cy="2253615"/>
          </a:xfrm>
          <a:custGeom>
            <a:avLst/>
            <a:gdLst/>
            <a:ahLst/>
            <a:cxnLst/>
            <a:rect l="l" t="t" r="r" b="b"/>
            <a:pathLst>
              <a:path w="2620645" h="2253615">
                <a:moveTo>
                  <a:pt x="2244892" y="2253599"/>
                </a:moveTo>
                <a:lnTo>
                  <a:pt x="375607" y="2253599"/>
                </a:lnTo>
                <a:lnTo>
                  <a:pt x="328492" y="2250673"/>
                </a:lnTo>
                <a:lnTo>
                  <a:pt x="283123" y="2242128"/>
                </a:lnTo>
                <a:lnTo>
                  <a:pt x="239852" y="2228317"/>
                </a:lnTo>
                <a:lnTo>
                  <a:pt x="199032" y="2209591"/>
                </a:lnTo>
                <a:lnTo>
                  <a:pt x="161014" y="2186303"/>
                </a:lnTo>
                <a:lnTo>
                  <a:pt x="126151" y="2158805"/>
                </a:lnTo>
                <a:lnTo>
                  <a:pt x="94794" y="2127448"/>
                </a:lnTo>
                <a:lnTo>
                  <a:pt x="67296" y="2092585"/>
                </a:lnTo>
                <a:lnTo>
                  <a:pt x="44008" y="2054567"/>
                </a:lnTo>
                <a:lnTo>
                  <a:pt x="25282" y="2013747"/>
                </a:lnTo>
                <a:lnTo>
                  <a:pt x="11471" y="1970476"/>
                </a:lnTo>
                <a:lnTo>
                  <a:pt x="2926" y="1925107"/>
                </a:lnTo>
                <a:lnTo>
                  <a:pt x="0" y="1877992"/>
                </a:lnTo>
                <a:lnTo>
                  <a:pt x="0" y="375607"/>
                </a:lnTo>
                <a:lnTo>
                  <a:pt x="2926" y="328491"/>
                </a:lnTo>
                <a:lnTo>
                  <a:pt x="11471" y="283122"/>
                </a:lnTo>
                <a:lnTo>
                  <a:pt x="25282" y="239852"/>
                </a:lnTo>
                <a:lnTo>
                  <a:pt x="44008" y="199032"/>
                </a:lnTo>
                <a:lnTo>
                  <a:pt x="67296" y="161014"/>
                </a:lnTo>
                <a:lnTo>
                  <a:pt x="94794" y="126151"/>
                </a:lnTo>
                <a:lnTo>
                  <a:pt x="126151" y="94794"/>
                </a:lnTo>
                <a:lnTo>
                  <a:pt x="161014" y="67296"/>
                </a:lnTo>
                <a:lnTo>
                  <a:pt x="199032" y="44008"/>
                </a:lnTo>
                <a:lnTo>
                  <a:pt x="239852" y="25282"/>
                </a:lnTo>
                <a:lnTo>
                  <a:pt x="283123" y="11471"/>
                </a:lnTo>
                <a:lnTo>
                  <a:pt x="328492" y="2926"/>
                </a:lnTo>
                <a:lnTo>
                  <a:pt x="375607" y="0"/>
                </a:lnTo>
                <a:lnTo>
                  <a:pt x="2244892" y="0"/>
                </a:lnTo>
                <a:lnTo>
                  <a:pt x="2294263" y="3257"/>
                </a:lnTo>
                <a:lnTo>
                  <a:pt x="2342371" y="12868"/>
                </a:lnTo>
                <a:lnTo>
                  <a:pt x="2388631" y="28591"/>
                </a:lnTo>
                <a:lnTo>
                  <a:pt x="2432459" y="50184"/>
                </a:lnTo>
                <a:lnTo>
                  <a:pt x="2473272" y="77405"/>
                </a:lnTo>
                <a:lnTo>
                  <a:pt x="2510486" y="110012"/>
                </a:lnTo>
                <a:lnTo>
                  <a:pt x="2543094" y="147226"/>
                </a:lnTo>
                <a:lnTo>
                  <a:pt x="2570315" y="188040"/>
                </a:lnTo>
                <a:lnTo>
                  <a:pt x="2591908" y="231868"/>
                </a:lnTo>
                <a:lnTo>
                  <a:pt x="2607631" y="278128"/>
                </a:lnTo>
                <a:lnTo>
                  <a:pt x="2617242" y="326235"/>
                </a:lnTo>
                <a:lnTo>
                  <a:pt x="2620499" y="375607"/>
                </a:lnTo>
                <a:lnTo>
                  <a:pt x="2620499" y="1877992"/>
                </a:lnTo>
                <a:lnTo>
                  <a:pt x="2617573" y="1925107"/>
                </a:lnTo>
                <a:lnTo>
                  <a:pt x="2609028" y="1970476"/>
                </a:lnTo>
                <a:lnTo>
                  <a:pt x="2595217" y="2013747"/>
                </a:lnTo>
                <a:lnTo>
                  <a:pt x="2576491" y="2054567"/>
                </a:lnTo>
                <a:lnTo>
                  <a:pt x="2553203" y="2092585"/>
                </a:lnTo>
                <a:lnTo>
                  <a:pt x="2525705" y="2127448"/>
                </a:lnTo>
                <a:lnTo>
                  <a:pt x="2494348" y="2158805"/>
                </a:lnTo>
                <a:lnTo>
                  <a:pt x="2459485" y="2186303"/>
                </a:lnTo>
                <a:lnTo>
                  <a:pt x="2421467" y="2209591"/>
                </a:lnTo>
                <a:lnTo>
                  <a:pt x="2380647" y="2228317"/>
                </a:lnTo>
                <a:lnTo>
                  <a:pt x="2337376" y="2242128"/>
                </a:lnTo>
                <a:lnTo>
                  <a:pt x="2292007" y="2250673"/>
                </a:lnTo>
                <a:lnTo>
                  <a:pt x="2244892" y="2253599"/>
                </a:lnTo>
                <a:close/>
              </a:path>
            </a:pathLst>
          </a:custGeom>
          <a:solidFill>
            <a:srgbClr val="001970"/>
          </a:solidFill>
        </p:spPr>
        <p:txBody>
          <a:bodyPr wrap="square" lIns="0" tIns="0" rIns="0" bIns="0" rtlCol="0"/>
          <a:lstStyle/>
          <a:p>
            <a:endParaRPr kern="0">
              <a:solidFill>
                <a:sysClr val="windowText" lastClr="000000"/>
              </a:solidFill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641095" y="4724683"/>
            <a:ext cx="176847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3500">
              <a:spcBef>
                <a:spcPts val="100"/>
              </a:spcBef>
            </a:pPr>
            <a:r>
              <a:rPr sz="2400" b="1" kern="0" spc="-10" dirty="0">
                <a:solidFill>
                  <a:srgbClr val="FFFFFF"/>
                </a:solidFill>
                <a:latin typeface="Trebuchet MS"/>
                <a:cs typeface="Trebuchet MS"/>
              </a:rPr>
              <a:t>Community Connections</a:t>
            </a:r>
            <a:endParaRPr sz="24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753960" y="1510424"/>
            <a:ext cx="3900804" cy="2253615"/>
          </a:xfrm>
          <a:custGeom>
            <a:avLst/>
            <a:gdLst/>
            <a:ahLst/>
            <a:cxnLst/>
            <a:rect l="l" t="t" r="r" b="b"/>
            <a:pathLst>
              <a:path w="3900804" h="2253615">
                <a:moveTo>
                  <a:pt x="3524691" y="2253599"/>
                </a:moveTo>
                <a:lnTo>
                  <a:pt x="375607" y="2253599"/>
                </a:lnTo>
                <a:lnTo>
                  <a:pt x="328492" y="2250673"/>
                </a:lnTo>
                <a:lnTo>
                  <a:pt x="283123" y="2242128"/>
                </a:lnTo>
                <a:lnTo>
                  <a:pt x="239852" y="2228317"/>
                </a:lnTo>
                <a:lnTo>
                  <a:pt x="199032" y="2209591"/>
                </a:lnTo>
                <a:lnTo>
                  <a:pt x="161015" y="2186303"/>
                </a:lnTo>
                <a:lnTo>
                  <a:pt x="126151" y="2158805"/>
                </a:lnTo>
                <a:lnTo>
                  <a:pt x="94794" y="2127448"/>
                </a:lnTo>
                <a:lnTo>
                  <a:pt x="67296" y="2092585"/>
                </a:lnTo>
                <a:lnTo>
                  <a:pt x="44008" y="2054567"/>
                </a:lnTo>
                <a:lnTo>
                  <a:pt x="25282" y="2013747"/>
                </a:lnTo>
                <a:lnTo>
                  <a:pt x="11471" y="1970476"/>
                </a:lnTo>
                <a:lnTo>
                  <a:pt x="2926" y="1925107"/>
                </a:lnTo>
                <a:lnTo>
                  <a:pt x="0" y="1877992"/>
                </a:lnTo>
                <a:lnTo>
                  <a:pt x="0" y="375607"/>
                </a:lnTo>
                <a:lnTo>
                  <a:pt x="2926" y="328492"/>
                </a:lnTo>
                <a:lnTo>
                  <a:pt x="11471" y="283123"/>
                </a:lnTo>
                <a:lnTo>
                  <a:pt x="25282" y="239852"/>
                </a:lnTo>
                <a:lnTo>
                  <a:pt x="44008" y="199032"/>
                </a:lnTo>
                <a:lnTo>
                  <a:pt x="67296" y="161014"/>
                </a:lnTo>
                <a:lnTo>
                  <a:pt x="94794" y="126151"/>
                </a:lnTo>
                <a:lnTo>
                  <a:pt x="126151" y="94794"/>
                </a:lnTo>
                <a:lnTo>
                  <a:pt x="161015" y="67296"/>
                </a:lnTo>
                <a:lnTo>
                  <a:pt x="199032" y="44008"/>
                </a:lnTo>
                <a:lnTo>
                  <a:pt x="239852" y="25282"/>
                </a:lnTo>
                <a:lnTo>
                  <a:pt x="283123" y="11471"/>
                </a:lnTo>
                <a:lnTo>
                  <a:pt x="328492" y="2926"/>
                </a:lnTo>
                <a:lnTo>
                  <a:pt x="375607" y="0"/>
                </a:lnTo>
                <a:lnTo>
                  <a:pt x="3524691" y="0"/>
                </a:lnTo>
                <a:lnTo>
                  <a:pt x="3574063" y="3257"/>
                </a:lnTo>
                <a:lnTo>
                  <a:pt x="3622171" y="12868"/>
                </a:lnTo>
                <a:lnTo>
                  <a:pt x="3668431" y="28591"/>
                </a:lnTo>
                <a:lnTo>
                  <a:pt x="3712259" y="50184"/>
                </a:lnTo>
                <a:lnTo>
                  <a:pt x="3753072" y="77405"/>
                </a:lnTo>
                <a:lnTo>
                  <a:pt x="3790287" y="110012"/>
                </a:lnTo>
                <a:lnTo>
                  <a:pt x="3822894" y="147227"/>
                </a:lnTo>
                <a:lnTo>
                  <a:pt x="3850115" y="188040"/>
                </a:lnTo>
                <a:lnTo>
                  <a:pt x="3871708" y="231868"/>
                </a:lnTo>
                <a:lnTo>
                  <a:pt x="3887431" y="278128"/>
                </a:lnTo>
                <a:lnTo>
                  <a:pt x="3897042" y="326236"/>
                </a:lnTo>
                <a:lnTo>
                  <a:pt x="3900299" y="375607"/>
                </a:lnTo>
                <a:lnTo>
                  <a:pt x="3900299" y="1877992"/>
                </a:lnTo>
                <a:lnTo>
                  <a:pt x="3897373" y="1925107"/>
                </a:lnTo>
                <a:lnTo>
                  <a:pt x="3888828" y="1970476"/>
                </a:lnTo>
                <a:lnTo>
                  <a:pt x="3875017" y="2013747"/>
                </a:lnTo>
                <a:lnTo>
                  <a:pt x="3856291" y="2054567"/>
                </a:lnTo>
                <a:lnTo>
                  <a:pt x="3833003" y="2092585"/>
                </a:lnTo>
                <a:lnTo>
                  <a:pt x="3805505" y="2127448"/>
                </a:lnTo>
                <a:lnTo>
                  <a:pt x="3774148" y="2158805"/>
                </a:lnTo>
                <a:lnTo>
                  <a:pt x="3739285" y="2186303"/>
                </a:lnTo>
                <a:lnTo>
                  <a:pt x="3701267" y="2209591"/>
                </a:lnTo>
                <a:lnTo>
                  <a:pt x="3660447" y="2228317"/>
                </a:lnTo>
                <a:lnTo>
                  <a:pt x="3617176" y="2242128"/>
                </a:lnTo>
                <a:lnTo>
                  <a:pt x="3571807" y="2250673"/>
                </a:lnTo>
                <a:lnTo>
                  <a:pt x="3524691" y="2253599"/>
                </a:lnTo>
                <a:close/>
              </a:path>
            </a:pathLst>
          </a:custGeom>
          <a:solidFill>
            <a:srgbClr val="001970"/>
          </a:solidFill>
        </p:spPr>
        <p:txBody>
          <a:bodyPr wrap="square" lIns="0" tIns="0" rIns="0" bIns="0" rtlCol="0"/>
          <a:lstStyle/>
          <a:p>
            <a:endParaRPr kern="0">
              <a:solidFill>
                <a:sysClr val="windowText" lastClr="000000"/>
              </a:solidFill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015086" y="2246728"/>
            <a:ext cx="337566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14935">
              <a:spcBef>
                <a:spcPts val="100"/>
              </a:spcBef>
            </a:pPr>
            <a:r>
              <a:rPr sz="2400" b="1" kern="0" dirty="0">
                <a:solidFill>
                  <a:srgbClr val="FFFFFF"/>
                </a:solidFill>
                <a:latin typeface="Trebuchet MS"/>
                <a:cs typeface="Trebuchet MS"/>
              </a:rPr>
              <a:t>*</a:t>
            </a:r>
            <a:r>
              <a:rPr sz="2400" b="1" kern="0" spc="-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400" b="1" kern="0" dirty="0">
                <a:solidFill>
                  <a:srgbClr val="FFFFFF"/>
                </a:solidFill>
                <a:latin typeface="Trebuchet MS"/>
                <a:cs typeface="Trebuchet MS"/>
              </a:rPr>
              <a:t>Sustainably</a:t>
            </a:r>
            <a:r>
              <a:rPr sz="2400" b="1" kern="0" spc="-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400" b="1" kern="0" spc="-10" dirty="0">
                <a:solidFill>
                  <a:srgbClr val="FFFFFF"/>
                </a:solidFill>
                <a:latin typeface="Trebuchet MS"/>
                <a:cs typeface="Trebuchet MS"/>
              </a:rPr>
              <a:t>Increase </a:t>
            </a:r>
            <a:r>
              <a:rPr sz="2400" b="1" kern="0" spc="-20" dirty="0">
                <a:solidFill>
                  <a:srgbClr val="FFFFFF"/>
                </a:solidFill>
                <a:latin typeface="Trebuchet MS"/>
                <a:cs typeface="Trebuchet MS"/>
              </a:rPr>
              <a:t>Transportation</a:t>
            </a:r>
            <a:r>
              <a:rPr sz="2400" b="1" kern="0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400" b="1" kern="0" dirty="0">
                <a:solidFill>
                  <a:srgbClr val="FFFFFF"/>
                </a:solidFill>
                <a:latin typeface="Trebuchet MS"/>
                <a:cs typeface="Trebuchet MS"/>
              </a:rPr>
              <a:t>Choice</a:t>
            </a:r>
            <a:r>
              <a:rPr sz="2400" b="1" kern="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400" b="1" kern="0" spc="-50" dirty="0">
                <a:solidFill>
                  <a:srgbClr val="FFFFFF"/>
                </a:solidFill>
                <a:latin typeface="Trebuchet MS"/>
                <a:cs typeface="Trebuchet MS"/>
              </a:rPr>
              <a:t>*</a:t>
            </a:r>
            <a:endParaRPr sz="24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9150125" y="4130568"/>
            <a:ext cx="2620645" cy="2253615"/>
          </a:xfrm>
          <a:custGeom>
            <a:avLst/>
            <a:gdLst/>
            <a:ahLst/>
            <a:cxnLst/>
            <a:rect l="l" t="t" r="r" b="b"/>
            <a:pathLst>
              <a:path w="2620645" h="2253615">
                <a:moveTo>
                  <a:pt x="2244892" y="2253599"/>
                </a:moveTo>
                <a:lnTo>
                  <a:pt x="375606" y="2253599"/>
                </a:lnTo>
                <a:lnTo>
                  <a:pt x="328491" y="2250673"/>
                </a:lnTo>
                <a:lnTo>
                  <a:pt x="283122" y="2242128"/>
                </a:lnTo>
                <a:lnTo>
                  <a:pt x="239852" y="2228317"/>
                </a:lnTo>
                <a:lnTo>
                  <a:pt x="199032" y="2209591"/>
                </a:lnTo>
                <a:lnTo>
                  <a:pt x="161014" y="2186303"/>
                </a:lnTo>
                <a:lnTo>
                  <a:pt x="126151" y="2158805"/>
                </a:lnTo>
                <a:lnTo>
                  <a:pt x="94794" y="2127448"/>
                </a:lnTo>
                <a:lnTo>
                  <a:pt x="67296" y="2092585"/>
                </a:lnTo>
                <a:lnTo>
                  <a:pt x="44008" y="2054567"/>
                </a:lnTo>
                <a:lnTo>
                  <a:pt x="25282" y="2013747"/>
                </a:lnTo>
                <a:lnTo>
                  <a:pt x="11471" y="1970476"/>
                </a:lnTo>
                <a:lnTo>
                  <a:pt x="2926" y="1925107"/>
                </a:lnTo>
                <a:lnTo>
                  <a:pt x="0" y="1877992"/>
                </a:lnTo>
                <a:lnTo>
                  <a:pt x="0" y="375607"/>
                </a:lnTo>
                <a:lnTo>
                  <a:pt x="2926" y="328491"/>
                </a:lnTo>
                <a:lnTo>
                  <a:pt x="11471" y="283122"/>
                </a:lnTo>
                <a:lnTo>
                  <a:pt x="25282" y="239852"/>
                </a:lnTo>
                <a:lnTo>
                  <a:pt x="44008" y="199032"/>
                </a:lnTo>
                <a:lnTo>
                  <a:pt x="67296" y="161014"/>
                </a:lnTo>
                <a:lnTo>
                  <a:pt x="94794" y="126151"/>
                </a:lnTo>
                <a:lnTo>
                  <a:pt x="126151" y="94794"/>
                </a:lnTo>
                <a:lnTo>
                  <a:pt x="161014" y="67296"/>
                </a:lnTo>
                <a:lnTo>
                  <a:pt x="199032" y="44008"/>
                </a:lnTo>
                <a:lnTo>
                  <a:pt x="239852" y="25282"/>
                </a:lnTo>
                <a:lnTo>
                  <a:pt x="283122" y="11471"/>
                </a:lnTo>
                <a:lnTo>
                  <a:pt x="328491" y="2926"/>
                </a:lnTo>
                <a:lnTo>
                  <a:pt x="375606" y="0"/>
                </a:lnTo>
                <a:lnTo>
                  <a:pt x="2244892" y="0"/>
                </a:lnTo>
                <a:lnTo>
                  <a:pt x="2294263" y="3257"/>
                </a:lnTo>
                <a:lnTo>
                  <a:pt x="2342370" y="12868"/>
                </a:lnTo>
                <a:lnTo>
                  <a:pt x="2388630" y="28591"/>
                </a:lnTo>
                <a:lnTo>
                  <a:pt x="2432459" y="50184"/>
                </a:lnTo>
                <a:lnTo>
                  <a:pt x="2473272" y="77405"/>
                </a:lnTo>
                <a:lnTo>
                  <a:pt x="2510486" y="110012"/>
                </a:lnTo>
                <a:lnTo>
                  <a:pt x="2543094" y="147226"/>
                </a:lnTo>
                <a:lnTo>
                  <a:pt x="2570315" y="188040"/>
                </a:lnTo>
                <a:lnTo>
                  <a:pt x="2591908" y="231868"/>
                </a:lnTo>
                <a:lnTo>
                  <a:pt x="2607631" y="278128"/>
                </a:lnTo>
                <a:lnTo>
                  <a:pt x="2617242" y="326235"/>
                </a:lnTo>
                <a:lnTo>
                  <a:pt x="2620499" y="375607"/>
                </a:lnTo>
                <a:lnTo>
                  <a:pt x="2620499" y="1877992"/>
                </a:lnTo>
                <a:lnTo>
                  <a:pt x="2617573" y="1925107"/>
                </a:lnTo>
                <a:lnTo>
                  <a:pt x="2609028" y="1970476"/>
                </a:lnTo>
                <a:lnTo>
                  <a:pt x="2595217" y="2013747"/>
                </a:lnTo>
                <a:lnTo>
                  <a:pt x="2576491" y="2054567"/>
                </a:lnTo>
                <a:lnTo>
                  <a:pt x="2553203" y="2092585"/>
                </a:lnTo>
                <a:lnTo>
                  <a:pt x="2525705" y="2127448"/>
                </a:lnTo>
                <a:lnTo>
                  <a:pt x="2494348" y="2158805"/>
                </a:lnTo>
                <a:lnTo>
                  <a:pt x="2459484" y="2186303"/>
                </a:lnTo>
                <a:lnTo>
                  <a:pt x="2421467" y="2209591"/>
                </a:lnTo>
                <a:lnTo>
                  <a:pt x="2380647" y="2228317"/>
                </a:lnTo>
                <a:lnTo>
                  <a:pt x="2337376" y="2242128"/>
                </a:lnTo>
                <a:lnTo>
                  <a:pt x="2292007" y="2250673"/>
                </a:lnTo>
                <a:lnTo>
                  <a:pt x="2244892" y="2253599"/>
                </a:lnTo>
                <a:close/>
              </a:path>
            </a:pathLst>
          </a:custGeom>
          <a:solidFill>
            <a:srgbClr val="001970"/>
          </a:solidFill>
        </p:spPr>
        <p:txBody>
          <a:bodyPr wrap="square" lIns="0" tIns="0" rIns="0" bIns="0" rtlCol="0"/>
          <a:lstStyle/>
          <a:p>
            <a:endParaRPr kern="0">
              <a:solidFill>
                <a:sysClr val="windowText" lastClr="000000"/>
              </a:solidFill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497052" y="4907487"/>
            <a:ext cx="19240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kern="0" dirty="0">
                <a:solidFill>
                  <a:srgbClr val="FFFFFF"/>
                </a:solidFill>
                <a:latin typeface="Trebuchet MS"/>
                <a:cs typeface="Trebuchet MS"/>
              </a:rPr>
              <a:t>Public</a:t>
            </a:r>
            <a:r>
              <a:rPr sz="2400" b="1" kern="0" spc="-1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400" b="1" kern="0" spc="-10" dirty="0">
                <a:solidFill>
                  <a:srgbClr val="FFFFFF"/>
                </a:solidFill>
                <a:latin typeface="Trebuchet MS"/>
                <a:cs typeface="Trebuchet MS"/>
              </a:rPr>
              <a:t>Health</a:t>
            </a:r>
            <a:endParaRPr sz="24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xfrm>
            <a:off x="11237792" y="6437204"/>
            <a:ext cx="334994" cy="187872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3189">
              <a:spcBef>
                <a:spcPts val="25"/>
              </a:spcBef>
            </a:pPr>
            <a:fld id="{81D60167-4931-47E6-BA6A-407CBD079E47}" type="slidenum">
              <a:rPr kern="0" spc="-25" dirty="0"/>
              <a:pPr marL="123189">
                <a:spcBef>
                  <a:spcPts val="25"/>
                </a:spcBef>
              </a:pPr>
              <a:t>64</a:t>
            </a:fld>
            <a:endParaRPr kern="0" spc="-25" dirty="0"/>
          </a:p>
        </p:txBody>
      </p:sp>
      <p:sp>
        <p:nvSpPr>
          <p:cNvPr id="15" name="object 15"/>
          <p:cNvSpPr txBox="1"/>
          <p:nvPr/>
        </p:nvSpPr>
        <p:spPr>
          <a:xfrm>
            <a:off x="216097" y="1897206"/>
            <a:ext cx="110617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1440" marR="82550" algn="ctr">
              <a:spcBef>
                <a:spcPts val="100"/>
              </a:spcBef>
            </a:pPr>
            <a:r>
              <a:rPr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*Policy Directive </a:t>
            </a: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(PD)</a:t>
            </a:r>
            <a:r>
              <a:rPr kern="0" spc="-2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spc="-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14</a:t>
            </a:r>
            <a:endParaRPr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algn="ctr"/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Goal</a:t>
            </a:r>
            <a:r>
              <a:rPr kern="0" spc="-12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Areas</a:t>
            </a:r>
            <a:endParaRPr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918978" y="284963"/>
            <a:ext cx="6601459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/>
              <a:t>Why</a:t>
            </a:r>
            <a:r>
              <a:rPr spc="-80" dirty="0"/>
              <a:t> </a:t>
            </a:r>
            <a:r>
              <a:rPr dirty="0"/>
              <a:t>Invest</a:t>
            </a:r>
            <a:r>
              <a:rPr spc="-75" dirty="0"/>
              <a:t> </a:t>
            </a:r>
            <a:r>
              <a:rPr dirty="0"/>
              <a:t>in</a:t>
            </a:r>
            <a:r>
              <a:rPr spc="-235" dirty="0"/>
              <a:t> </a:t>
            </a:r>
            <a:r>
              <a:rPr dirty="0"/>
              <a:t>Active</a:t>
            </a:r>
            <a:r>
              <a:rPr spc="-130" dirty="0"/>
              <a:t> </a:t>
            </a:r>
            <a:r>
              <a:rPr spc="-10" dirty="0"/>
              <a:t>Transportation?</a:t>
            </a:r>
          </a:p>
        </p:txBody>
      </p:sp>
      <p:sp>
        <p:nvSpPr>
          <p:cNvPr id="3" name="object 3"/>
          <p:cNvSpPr/>
          <p:nvPr/>
        </p:nvSpPr>
        <p:spPr>
          <a:xfrm>
            <a:off x="6197158" y="4130568"/>
            <a:ext cx="2620645" cy="2253615"/>
          </a:xfrm>
          <a:custGeom>
            <a:avLst/>
            <a:gdLst/>
            <a:ahLst/>
            <a:cxnLst/>
            <a:rect l="l" t="t" r="r" b="b"/>
            <a:pathLst>
              <a:path w="2620645" h="2253615">
                <a:moveTo>
                  <a:pt x="0" y="375607"/>
                </a:moveTo>
                <a:lnTo>
                  <a:pt x="2926" y="328491"/>
                </a:lnTo>
                <a:lnTo>
                  <a:pt x="11471" y="283122"/>
                </a:lnTo>
                <a:lnTo>
                  <a:pt x="25282" y="239852"/>
                </a:lnTo>
                <a:lnTo>
                  <a:pt x="44008" y="199032"/>
                </a:lnTo>
                <a:lnTo>
                  <a:pt x="67296" y="161014"/>
                </a:lnTo>
                <a:lnTo>
                  <a:pt x="94794" y="126151"/>
                </a:lnTo>
                <a:lnTo>
                  <a:pt x="126151" y="94794"/>
                </a:lnTo>
                <a:lnTo>
                  <a:pt x="161014" y="67296"/>
                </a:lnTo>
                <a:lnTo>
                  <a:pt x="199032" y="44008"/>
                </a:lnTo>
                <a:lnTo>
                  <a:pt x="239852" y="25282"/>
                </a:lnTo>
                <a:lnTo>
                  <a:pt x="283123" y="11471"/>
                </a:lnTo>
                <a:lnTo>
                  <a:pt x="328492" y="2926"/>
                </a:lnTo>
                <a:lnTo>
                  <a:pt x="375607" y="0"/>
                </a:lnTo>
                <a:lnTo>
                  <a:pt x="2244892" y="0"/>
                </a:lnTo>
                <a:lnTo>
                  <a:pt x="2294264" y="3257"/>
                </a:lnTo>
                <a:lnTo>
                  <a:pt x="2342371" y="12868"/>
                </a:lnTo>
                <a:lnTo>
                  <a:pt x="2388631" y="28591"/>
                </a:lnTo>
                <a:lnTo>
                  <a:pt x="2432459" y="50184"/>
                </a:lnTo>
                <a:lnTo>
                  <a:pt x="2473273" y="77405"/>
                </a:lnTo>
                <a:lnTo>
                  <a:pt x="2510487" y="110012"/>
                </a:lnTo>
                <a:lnTo>
                  <a:pt x="2543094" y="147226"/>
                </a:lnTo>
                <a:lnTo>
                  <a:pt x="2570315" y="188040"/>
                </a:lnTo>
                <a:lnTo>
                  <a:pt x="2591908" y="231868"/>
                </a:lnTo>
                <a:lnTo>
                  <a:pt x="2607631" y="278128"/>
                </a:lnTo>
                <a:lnTo>
                  <a:pt x="2617242" y="326235"/>
                </a:lnTo>
                <a:lnTo>
                  <a:pt x="2620499" y="375607"/>
                </a:lnTo>
                <a:lnTo>
                  <a:pt x="2620499" y="1877992"/>
                </a:lnTo>
                <a:lnTo>
                  <a:pt x="2617573" y="1925107"/>
                </a:lnTo>
                <a:lnTo>
                  <a:pt x="2609028" y="1970476"/>
                </a:lnTo>
                <a:lnTo>
                  <a:pt x="2595217" y="2013747"/>
                </a:lnTo>
                <a:lnTo>
                  <a:pt x="2576491" y="2054567"/>
                </a:lnTo>
                <a:lnTo>
                  <a:pt x="2553203" y="2092585"/>
                </a:lnTo>
                <a:lnTo>
                  <a:pt x="2525705" y="2127448"/>
                </a:lnTo>
                <a:lnTo>
                  <a:pt x="2494348" y="2158805"/>
                </a:lnTo>
                <a:lnTo>
                  <a:pt x="2459485" y="2186303"/>
                </a:lnTo>
                <a:lnTo>
                  <a:pt x="2421467" y="2209591"/>
                </a:lnTo>
                <a:lnTo>
                  <a:pt x="2380647" y="2228317"/>
                </a:lnTo>
                <a:lnTo>
                  <a:pt x="2337377" y="2242128"/>
                </a:lnTo>
                <a:lnTo>
                  <a:pt x="2292008" y="2250673"/>
                </a:lnTo>
                <a:lnTo>
                  <a:pt x="2244892" y="2253599"/>
                </a:lnTo>
                <a:lnTo>
                  <a:pt x="375607" y="2253599"/>
                </a:lnTo>
                <a:lnTo>
                  <a:pt x="328492" y="2250673"/>
                </a:lnTo>
                <a:lnTo>
                  <a:pt x="283123" y="2242128"/>
                </a:lnTo>
                <a:lnTo>
                  <a:pt x="239852" y="2228317"/>
                </a:lnTo>
                <a:lnTo>
                  <a:pt x="199032" y="2209591"/>
                </a:lnTo>
                <a:lnTo>
                  <a:pt x="161014" y="2186303"/>
                </a:lnTo>
                <a:lnTo>
                  <a:pt x="126151" y="2158805"/>
                </a:lnTo>
                <a:lnTo>
                  <a:pt x="94794" y="2127448"/>
                </a:lnTo>
                <a:lnTo>
                  <a:pt x="67296" y="2092585"/>
                </a:lnTo>
                <a:lnTo>
                  <a:pt x="44008" y="2054567"/>
                </a:lnTo>
                <a:lnTo>
                  <a:pt x="25282" y="2013747"/>
                </a:lnTo>
                <a:lnTo>
                  <a:pt x="11471" y="1970476"/>
                </a:lnTo>
                <a:lnTo>
                  <a:pt x="2926" y="1925107"/>
                </a:lnTo>
                <a:lnTo>
                  <a:pt x="0" y="1877992"/>
                </a:lnTo>
                <a:lnTo>
                  <a:pt x="0" y="375607"/>
                </a:lnTo>
                <a:close/>
              </a:path>
            </a:pathLst>
          </a:custGeom>
          <a:ln w="57149">
            <a:solidFill>
              <a:srgbClr val="001970"/>
            </a:solidFill>
          </a:ln>
        </p:spPr>
        <p:txBody>
          <a:bodyPr wrap="square" lIns="0" tIns="0" rIns="0" bIns="0" rtlCol="0"/>
          <a:lstStyle/>
          <a:p>
            <a:endParaRPr kern="0">
              <a:solidFill>
                <a:sysClr val="windowText" lastClr="000000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629203" y="4145851"/>
            <a:ext cx="1755139" cy="1838325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 marR="5080" indent="412750">
              <a:lnSpc>
                <a:spcPct val="110800"/>
              </a:lnSpc>
              <a:spcBef>
                <a:spcPts val="400"/>
              </a:spcBef>
            </a:pPr>
            <a:r>
              <a:rPr sz="2400" b="1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Equity </a:t>
            </a:r>
            <a:r>
              <a:rPr sz="21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VRU</a:t>
            </a:r>
            <a:r>
              <a:rPr sz="2100" kern="0" spc="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1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crashes </a:t>
            </a:r>
            <a:r>
              <a:rPr sz="21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occur</a:t>
            </a:r>
            <a:r>
              <a:rPr sz="2100" kern="0" spc="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2x</a:t>
            </a:r>
            <a:r>
              <a:rPr sz="2100" kern="0" spc="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100" kern="0" spc="-2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more</a:t>
            </a:r>
            <a:endParaRPr sz="21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105410" marR="98425" indent="132715">
              <a:lnSpc>
                <a:spcPct val="101600"/>
              </a:lnSpc>
            </a:pPr>
            <a:r>
              <a:rPr sz="21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often</a:t>
            </a:r>
            <a:r>
              <a:rPr sz="2100" kern="0" spc="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in</a:t>
            </a:r>
            <a:r>
              <a:rPr sz="2100" kern="0" spc="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100" kern="0" spc="-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DI </a:t>
            </a:r>
            <a:r>
              <a:rPr sz="21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communities</a:t>
            </a:r>
            <a:endParaRPr sz="21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391237" y="1510424"/>
            <a:ext cx="3900804" cy="2253615"/>
          </a:xfrm>
          <a:custGeom>
            <a:avLst/>
            <a:gdLst/>
            <a:ahLst/>
            <a:cxnLst/>
            <a:rect l="l" t="t" r="r" b="b"/>
            <a:pathLst>
              <a:path w="3900804" h="2253615">
                <a:moveTo>
                  <a:pt x="0" y="375607"/>
                </a:moveTo>
                <a:lnTo>
                  <a:pt x="2926" y="328492"/>
                </a:lnTo>
                <a:lnTo>
                  <a:pt x="11471" y="283123"/>
                </a:lnTo>
                <a:lnTo>
                  <a:pt x="25282" y="239852"/>
                </a:lnTo>
                <a:lnTo>
                  <a:pt x="44008" y="199032"/>
                </a:lnTo>
                <a:lnTo>
                  <a:pt x="67296" y="161014"/>
                </a:lnTo>
                <a:lnTo>
                  <a:pt x="94794" y="126151"/>
                </a:lnTo>
                <a:lnTo>
                  <a:pt x="126151" y="94794"/>
                </a:lnTo>
                <a:lnTo>
                  <a:pt x="161014" y="67296"/>
                </a:lnTo>
                <a:lnTo>
                  <a:pt x="199032" y="44008"/>
                </a:lnTo>
                <a:lnTo>
                  <a:pt x="239852" y="25282"/>
                </a:lnTo>
                <a:lnTo>
                  <a:pt x="283123" y="11471"/>
                </a:lnTo>
                <a:lnTo>
                  <a:pt x="328492" y="2926"/>
                </a:lnTo>
                <a:lnTo>
                  <a:pt x="375607" y="0"/>
                </a:lnTo>
                <a:lnTo>
                  <a:pt x="3524692" y="0"/>
                </a:lnTo>
                <a:lnTo>
                  <a:pt x="3574063" y="3257"/>
                </a:lnTo>
                <a:lnTo>
                  <a:pt x="3622171" y="12868"/>
                </a:lnTo>
                <a:lnTo>
                  <a:pt x="3668431" y="28591"/>
                </a:lnTo>
                <a:lnTo>
                  <a:pt x="3712259" y="50184"/>
                </a:lnTo>
                <a:lnTo>
                  <a:pt x="3753072" y="77405"/>
                </a:lnTo>
                <a:lnTo>
                  <a:pt x="3790286" y="110012"/>
                </a:lnTo>
                <a:lnTo>
                  <a:pt x="3822894" y="147227"/>
                </a:lnTo>
                <a:lnTo>
                  <a:pt x="3850115" y="188040"/>
                </a:lnTo>
                <a:lnTo>
                  <a:pt x="3871708" y="231868"/>
                </a:lnTo>
                <a:lnTo>
                  <a:pt x="3887431" y="278128"/>
                </a:lnTo>
                <a:lnTo>
                  <a:pt x="3897042" y="326236"/>
                </a:lnTo>
                <a:lnTo>
                  <a:pt x="3900299" y="375607"/>
                </a:lnTo>
                <a:lnTo>
                  <a:pt x="3900299" y="1877992"/>
                </a:lnTo>
                <a:lnTo>
                  <a:pt x="3897373" y="1925107"/>
                </a:lnTo>
                <a:lnTo>
                  <a:pt x="3888828" y="1970476"/>
                </a:lnTo>
                <a:lnTo>
                  <a:pt x="3875017" y="2013747"/>
                </a:lnTo>
                <a:lnTo>
                  <a:pt x="3856291" y="2054567"/>
                </a:lnTo>
                <a:lnTo>
                  <a:pt x="3833003" y="2092585"/>
                </a:lnTo>
                <a:lnTo>
                  <a:pt x="3805505" y="2127448"/>
                </a:lnTo>
                <a:lnTo>
                  <a:pt x="3774148" y="2158805"/>
                </a:lnTo>
                <a:lnTo>
                  <a:pt x="3739285" y="2186303"/>
                </a:lnTo>
                <a:lnTo>
                  <a:pt x="3701267" y="2209591"/>
                </a:lnTo>
                <a:lnTo>
                  <a:pt x="3660447" y="2228317"/>
                </a:lnTo>
                <a:lnTo>
                  <a:pt x="3617176" y="2242128"/>
                </a:lnTo>
                <a:lnTo>
                  <a:pt x="3571807" y="2250673"/>
                </a:lnTo>
                <a:lnTo>
                  <a:pt x="3524692" y="2253599"/>
                </a:lnTo>
                <a:lnTo>
                  <a:pt x="375607" y="2253599"/>
                </a:lnTo>
                <a:lnTo>
                  <a:pt x="328492" y="2250673"/>
                </a:lnTo>
                <a:lnTo>
                  <a:pt x="283123" y="2242128"/>
                </a:lnTo>
                <a:lnTo>
                  <a:pt x="239852" y="2228317"/>
                </a:lnTo>
                <a:lnTo>
                  <a:pt x="199032" y="2209591"/>
                </a:lnTo>
                <a:lnTo>
                  <a:pt x="161014" y="2186303"/>
                </a:lnTo>
                <a:lnTo>
                  <a:pt x="126151" y="2158805"/>
                </a:lnTo>
                <a:lnTo>
                  <a:pt x="94794" y="2127448"/>
                </a:lnTo>
                <a:lnTo>
                  <a:pt x="67296" y="2092585"/>
                </a:lnTo>
                <a:lnTo>
                  <a:pt x="44008" y="2054567"/>
                </a:lnTo>
                <a:lnTo>
                  <a:pt x="25282" y="2013747"/>
                </a:lnTo>
                <a:lnTo>
                  <a:pt x="11471" y="1970476"/>
                </a:lnTo>
                <a:lnTo>
                  <a:pt x="2926" y="1925107"/>
                </a:lnTo>
                <a:lnTo>
                  <a:pt x="0" y="1877992"/>
                </a:lnTo>
                <a:lnTo>
                  <a:pt x="0" y="375607"/>
                </a:lnTo>
                <a:close/>
              </a:path>
            </a:pathLst>
          </a:custGeom>
          <a:ln w="57149">
            <a:solidFill>
              <a:srgbClr val="001970"/>
            </a:solidFill>
          </a:ln>
        </p:spPr>
        <p:txBody>
          <a:bodyPr wrap="square" lIns="0" tIns="0" rIns="0" bIns="0" rtlCol="0"/>
          <a:lstStyle/>
          <a:p>
            <a:endParaRPr kern="0">
              <a:solidFill>
                <a:sysClr val="windowText" lastClr="000000"/>
              </a:solidFill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654747" y="1470615"/>
            <a:ext cx="3371850" cy="1910080"/>
          </a:xfrm>
          <a:prstGeom prst="rect">
            <a:avLst/>
          </a:prstGeom>
        </p:spPr>
        <p:txBody>
          <a:bodyPr vert="horz" wrap="square" lIns="0" tIns="128270" rIns="0" bIns="0" rtlCol="0">
            <a:spAutoFit/>
          </a:bodyPr>
          <a:lstStyle/>
          <a:p>
            <a:pPr algn="ctr">
              <a:spcBef>
                <a:spcPts val="1010"/>
              </a:spcBef>
            </a:pPr>
            <a:r>
              <a:rPr sz="24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*</a:t>
            </a:r>
            <a:r>
              <a:rPr sz="2400" b="1" kern="0" spc="-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Safety</a:t>
            </a:r>
            <a:r>
              <a:rPr sz="2400" b="1" kern="0" spc="-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b="1" kern="0" spc="-5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*</a:t>
            </a:r>
            <a:endParaRPr sz="24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12065" marR="5080" algn="ctr">
              <a:lnSpc>
                <a:spcPct val="101600"/>
              </a:lnSpc>
              <a:spcBef>
                <a:spcPts val="800"/>
              </a:spcBef>
            </a:pPr>
            <a:r>
              <a:rPr sz="21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600+</a:t>
            </a:r>
            <a:r>
              <a:rPr sz="2100" kern="0" spc="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VRUs</a:t>
            </a:r>
            <a:r>
              <a:rPr sz="2100" kern="0" spc="4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seriously</a:t>
            </a:r>
            <a:r>
              <a:rPr sz="2100" kern="0" spc="4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1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injured </a:t>
            </a:r>
            <a:r>
              <a:rPr sz="21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or</a:t>
            </a:r>
            <a:r>
              <a:rPr sz="2100" kern="0" spc="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killed</a:t>
            </a:r>
            <a:r>
              <a:rPr sz="2100" kern="0" spc="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each</a:t>
            </a:r>
            <a:r>
              <a:rPr sz="2100" kern="0" spc="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year</a:t>
            </a:r>
            <a:r>
              <a:rPr sz="2100" kern="0" spc="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100" kern="0" spc="-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in </a:t>
            </a:r>
            <a:r>
              <a:rPr sz="21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Colorado,</a:t>
            </a:r>
            <a:r>
              <a:rPr sz="2100" kern="0" spc="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an</a:t>
            </a:r>
            <a:r>
              <a:rPr sz="2100" kern="0" spc="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80%</a:t>
            </a:r>
            <a:r>
              <a:rPr sz="2100" kern="0" spc="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1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increase </a:t>
            </a:r>
            <a:r>
              <a:rPr sz="21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from</a:t>
            </a:r>
            <a:r>
              <a:rPr sz="2100" kern="0" spc="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100" kern="0" spc="-2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2013</a:t>
            </a:r>
            <a:endParaRPr sz="21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39151" y="4130568"/>
            <a:ext cx="2616200" cy="2253615"/>
          </a:xfrm>
          <a:custGeom>
            <a:avLst/>
            <a:gdLst/>
            <a:ahLst/>
            <a:cxnLst/>
            <a:rect l="l" t="t" r="r" b="b"/>
            <a:pathLst>
              <a:path w="2616200" h="2253615">
                <a:moveTo>
                  <a:pt x="0" y="375607"/>
                </a:moveTo>
                <a:lnTo>
                  <a:pt x="2926" y="328491"/>
                </a:lnTo>
                <a:lnTo>
                  <a:pt x="11471" y="283122"/>
                </a:lnTo>
                <a:lnTo>
                  <a:pt x="25282" y="239852"/>
                </a:lnTo>
                <a:lnTo>
                  <a:pt x="44008" y="199032"/>
                </a:lnTo>
                <a:lnTo>
                  <a:pt x="67296" y="161014"/>
                </a:lnTo>
                <a:lnTo>
                  <a:pt x="94794" y="126151"/>
                </a:lnTo>
                <a:lnTo>
                  <a:pt x="126151" y="94794"/>
                </a:lnTo>
                <a:lnTo>
                  <a:pt x="161014" y="67296"/>
                </a:lnTo>
                <a:lnTo>
                  <a:pt x="199032" y="44008"/>
                </a:lnTo>
                <a:lnTo>
                  <a:pt x="239852" y="25282"/>
                </a:lnTo>
                <a:lnTo>
                  <a:pt x="283123" y="11471"/>
                </a:lnTo>
                <a:lnTo>
                  <a:pt x="328492" y="2926"/>
                </a:lnTo>
                <a:lnTo>
                  <a:pt x="375607" y="0"/>
                </a:lnTo>
                <a:lnTo>
                  <a:pt x="2240392" y="0"/>
                </a:lnTo>
                <a:lnTo>
                  <a:pt x="2289763" y="3257"/>
                </a:lnTo>
                <a:lnTo>
                  <a:pt x="2337871" y="12868"/>
                </a:lnTo>
                <a:lnTo>
                  <a:pt x="2384131" y="28591"/>
                </a:lnTo>
                <a:lnTo>
                  <a:pt x="2427959" y="50184"/>
                </a:lnTo>
                <a:lnTo>
                  <a:pt x="2468772" y="77405"/>
                </a:lnTo>
                <a:lnTo>
                  <a:pt x="2505986" y="110012"/>
                </a:lnTo>
                <a:lnTo>
                  <a:pt x="2538594" y="147226"/>
                </a:lnTo>
                <a:lnTo>
                  <a:pt x="2565815" y="188040"/>
                </a:lnTo>
                <a:lnTo>
                  <a:pt x="2587408" y="231868"/>
                </a:lnTo>
                <a:lnTo>
                  <a:pt x="2603131" y="278128"/>
                </a:lnTo>
                <a:lnTo>
                  <a:pt x="2612742" y="326235"/>
                </a:lnTo>
                <a:lnTo>
                  <a:pt x="2615999" y="375607"/>
                </a:lnTo>
                <a:lnTo>
                  <a:pt x="2615999" y="1877992"/>
                </a:lnTo>
                <a:lnTo>
                  <a:pt x="2613073" y="1925107"/>
                </a:lnTo>
                <a:lnTo>
                  <a:pt x="2604528" y="1970476"/>
                </a:lnTo>
                <a:lnTo>
                  <a:pt x="2590717" y="2013747"/>
                </a:lnTo>
                <a:lnTo>
                  <a:pt x="2571991" y="2054567"/>
                </a:lnTo>
                <a:lnTo>
                  <a:pt x="2548703" y="2092585"/>
                </a:lnTo>
                <a:lnTo>
                  <a:pt x="2521205" y="2127448"/>
                </a:lnTo>
                <a:lnTo>
                  <a:pt x="2489848" y="2158805"/>
                </a:lnTo>
                <a:lnTo>
                  <a:pt x="2454985" y="2186303"/>
                </a:lnTo>
                <a:lnTo>
                  <a:pt x="2416967" y="2209591"/>
                </a:lnTo>
                <a:lnTo>
                  <a:pt x="2376147" y="2228317"/>
                </a:lnTo>
                <a:lnTo>
                  <a:pt x="2332876" y="2242128"/>
                </a:lnTo>
                <a:lnTo>
                  <a:pt x="2287507" y="2250673"/>
                </a:lnTo>
                <a:lnTo>
                  <a:pt x="2240392" y="2253599"/>
                </a:lnTo>
                <a:lnTo>
                  <a:pt x="375607" y="2253599"/>
                </a:lnTo>
                <a:lnTo>
                  <a:pt x="328492" y="2250673"/>
                </a:lnTo>
                <a:lnTo>
                  <a:pt x="283123" y="2242128"/>
                </a:lnTo>
                <a:lnTo>
                  <a:pt x="239852" y="2228317"/>
                </a:lnTo>
                <a:lnTo>
                  <a:pt x="199032" y="2209591"/>
                </a:lnTo>
                <a:lnTo>
                  <a:pt x="161014" y="2186303"/>
                </a:lnTo>
                <a:lnTo>
                  <a:pt x="126151" y="2158805"/>
                </a:lnTo>
                <a:lnTo>
                  <a:pt x="94794" y="2127448"/>
                </a:lnTo>
                <a:lnTo>
                  <a:pt x="67296" y="2092585"/>
                </a:lnTo>
                <a:lnTo>
                  <a:pt x="44008" y="2054567"/>
                </a:lnTo>
                <a:lnTo>
                  <a:pt x="25282" y="2013747"/>
                </a:lnTo>
                <a:lnTo>
                  <a:pt x="11471" y="1970476"/>
                </a:lnTo>
                <a:lnTo>
                  <a:pt x="2926" y="1925107"/>
                </a:lnTo>
                <a:lnTo>
                  <a:pt x="0" y="1877992"/>
                </a:lnTo>
                <a:lnTo>
                  <a:pt x="0" y="375607"/>
                </a:lnTo>
                <a:close/>
              </a:path>
            </a:pathLst>
          </a:custGeom>
          <a:ln w="57149">
            <a:solidFill>
              <a:srgbClr val="001970"/>
            </a:solidFill>
          </a:ln>
        </p:spPr>
        <p:txBody>
          <a:bodyPr wrap="square" lIns="0" tIns="0" rIns="0" bIns="0" rtlCol="0"/>
          <a:lstStyle/>
          <a:p>
            <a:endParaRPr kern="0">
              <a:solidFill>
                <a:sysClr val="windowText" lastClr="000000"/>
              </a:solidFill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72198" y="4182888"/>
            <a:ext cx="1949450" cy="2125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3370" marR="286385" algn="ctr">
              <a:spcBef>
                <a:spcPts val="100"/>
              </a:spcBef>
            </a:pPr>
            <a:r>
              <a:rPr sz="2400" b="1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Economic Growth</a:t>
            </a:r>
            <a:endParaRPr sz="24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algn="ctr">
              <a:spcBef>
                <a:spcPts val="575"/>
              </a:spcBef>
            </a:pPr>
            <a:r>
              <a:rPr sz="21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Contributes</a:t>
            </a:r>
            <a:endParaRPr sz="21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12700" marR="5080" algn="ctr">
              <a:lnSpc>
                <a:spcPct val="101600"/>
              </a:lnSpc>
            </a:pPr>
            <a:r>
              <a:rPr sz="21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$1.5B+</a:t>
            </a:r>
            <a:r>
              <a:rPr sz="2100" kern="0" spc="4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1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annually </a:t>
            </a:r>
            <a:r>
              <a:rPr sz="21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to</a:t>
            </a:r>
            <a:r>
              <a:rPr sz="2100" kern="0" spc="1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1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Colorado’s economy</a:t>
            </a:r>
            <a:endParaRPr sz="21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215847" y="4130568"/>
            <a:ext cx="2620645" cy="2253615"/>
          </a:xfrm>
          <a:custGeom>
            <a:avLst/>
            <a:gdLst/>
            <a:ahLst/>
            <a:cxnLst/>
            <a:rect l="l" t="t" r="r" b="b"/>
            <a:pathLst>
              <a:path w="2620645" h="2253615">
                <a:moveTo>
                  <a:pt x="0" y="375607"/>
                </a:moveTo>
                <a:lnTo>
                  <a:pt x="2926" y="328491"/>
                </a:lnTo>
                <a:lnTo>
                  <a:pt x="11471" y="283122"/>
                </a:lnTo>
                <a:lnTo>
                  <a:pt x="25282" y="239852"/>
                </a:lnTo>
                <a:lnTo>
                  <a:pt x="44008" y="199032"/>
                </a:lnTo>
                <a:lnTo>
                  <a:pt x="67296" y="161014"/>
                </a:lnTo>
                <a:lnTo>
                  <a:pt x="94794" y="126151"/>
                </a:lnTo>
                <a:lnTo>
                  <a:pt x="126151" y="94794"/>
                </a:lnTo>
                <a:lnTo>
                  <a:pt x="161014" y="67296"/>
                </a:lnTo>
                <a:lnTo>
                  <a:pt x="199032" y="44008"/>
                </a:lnTo>
                <a:lnTo>
                  <a:pt x="239852" y="25282"/>
                </a:lnTo>
                <a:lnTo>
                  <a:pt x="283123" y="11471"/>
                </a:lnTo>
                <a:lnTo>
                  <a:pt x="328492" y="2926"/>
                </a:lnTo>
                <a:lnTo>
                  <a:pt x="375607" y="0"/>
                </a:lnTo>
                <a:lnTo>
                  <a:pt x="2244892" y="0"/>
                </a:lnTo>
                <a:lnTo>
                  <a:pt x="2294263" y="3257"/>
                </a:lnTo>
                <a:lnTo>
                  <a:pt x="2342371" y="12868"/>
                </a:lnTo>
                <a:lnTo>
                  <a:pt x="2388631" y="28591"/>
                </a:lnTo>
                <a:lnTo>
                  <a:pt x="2432459" y="50184"/>
                </a:lnTo>
                <a:lnTo>
                  <a:pt x="2473272" y="77405"/>
                </a:lnTo>
                <a:lnTo>
                  <a:pt x="2510486" y="110012"/>
                </a:lnTo>
                <a:lnTo>
                  <a:pt x="2543094" y="147226"/>
                </a:lnTo>
                <a:lnTo>
                  <a:pt x="2570315" y="188040"/>
                </a:lnTo>
                <a:lnTo>
                  <a:pt x="2591908" y="231868"/>
                </a:lnTo>
                <a:lnTo>
                  <a:pt x="2607631" y="278128"/>
                </a:lnTo>
                <a:lnTo>
                  <a:pt x="2617242" y="326235"/>
                </a:lnTo>
                <a:lnTo>
                  <a:pt x="2620499" y="375607"/>
                </a:lnTo>
                <a:lnTo>
                  <a:pt x="2620499" y="1877992"/>
                </a:lnTo>
                <a:lnTo>
                  <a:pt x="2617573" y="1925107"/>
                </a:lnTo>
                <a:lnTo>
                  <a:pt x="2609028" y="1970476"/>
                </a:lnTo>
                <a:lnTo>
                  <a:pt x="2595217" y="2013747"/>
                </a:lnTo>
                <a:lnTo>
                  <a:pt x="2576491" y="2054567"/>
                </a:lnTo>
                <a:lnTo>
                  <a:pt x="2553203" y="2092585"/>
                </a:lnTo>
                <a:lnTo>
                  <a:pt x="2525705" y="2127448"/>
                </a:lnTo>
                <a:lnTo>
                  <a:pt x="2494348" y="2158805"/>
                </a:lnTo>
                <a:lnTo>
                  <a:pt x="2459485" y="2186303"/>
                </a:lnTo>
                <a:lnTo>
                  <a:pt x="2421467" y="2209591"/>
                </a:lnTo>
                <a:lnTo>
                  <a:pt x="2380647" y="2228317"/>
                </a:lnTo>
                <a:lnTo>
                  <a:pt x="2337376" y="2242128"/>
                </a:lnTo>
                <a:lnTo>
                  <a:pt x="2292007" y="2250673"/>
                </a:lnTo>
                <a:lnTo>
                  <a:pt x="2244892" y="2253599"/>
                </a:lnTo>
                <a:lnTo>
                  <a:pt x="375607" y="2253599"/>
                </a:lnTo>
                <a:lnTo>
                  <a:pt x="328492" y="2250673"/>
                </a:lnTo>
                <a:lnTo>
                  <a:pt x="283123" y="2242128"/>
                </a:lnTo>
                <a:lnTo>
                  <a:pt x="239852" y="2228317"/>
                </a:lnTo>
                <a:lnTo>
                  <a:pt x="199032" y="2209591"/>
                </a:lnTo>
                <a:lnTo>
                  <a:pt x="161014" y="2186303"/>
                </a:lnTo>
                <a:lnTo>
                  <a:pt x="126151" y="2158805"/>
                </a:lnTo>
                <a:lnTo>
                  <a:pt x="94794" y="2127448"/>
                </a:lnTo>
                <a:lnTo>
                  <a:pt x="67296" y="2092585"/>
                </a:lnTo>
                <a:lnTo>
                  <a:pt x="44008" y="2054567"/>
                </a:lnTo>
                <a:lnTo>
                  <a:pt x="25282" y="2013747"/>
                </a:lnTo>
                <a:lnTo>
                  <a:pt x="11471" y="1970476"/>
                </a:lnTo>
                <a:lnTo>
                  <a:pt x="2926" y="1925107"/>
                </a:lnTo>
                <a:lnTo>
                  <a:pt x="0" y="1877992"/>
                </a:lnTo>
                <a:lnTo>
                  <a:pt x="0" y="375607"/>
                </a:lnTo>
                <a:close/>
              </a:path>
            </a:pathLst>
          </a:custGeom>
          <a:ln w="57149">
            <a:solidFill>
              <a:srgbClr val="001970"/>
            </a:solidFill>
          </a:ln>
        </p:spPr>
        <p:txBody>
          <a:bodyPr wrap="square" lIns="0" tIns="0" rIns="0" bIns="0" rtlCol="0"/>
          <a:lstStyle/>
          <a:p>
            <a:endParaRPr kern="0">
              <a:solidFill>
                <a:sysClr val="windowText" lastClr="000000"/>
              </a:solidFill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641095" y="4165934"/>
            <a:ext cx="1768475" cy="2160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spcBef>
                <a:spcPts val="100"/>
              </a:spcBef>
            </a:pPr>
            <a:r>
              <a:rPr sz="2400" b="1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Community Connections</a:t>
            </a:r>
            <a:endParaRPr sz="24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13970" marR="5080" indent="635" algn="ctr">
              <a:lnSpc>
                <a:spcPct val="101600"/>
              </a:lnSpc>
              <a:spcBef>
                <a:spcPts val="800"/>
              </a:spcBef>
            </a:pPr>
            <a:r>
              <a:rPr sz="21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Human-</a:t>
            </a:r>
            <a:r>
              <a:rPr sz="21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scaled transportation supports placemaking</a:t>
            </a:r>
            <a:endParaRPr sz="21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676875" y="1510425"/>
            <a:ext cx="4035425" cy="2253615"/>
          </a:xfrm>
          <a:custGeom>
            <a:avLst/>
            <a:gdLst/>
            <a:ahLst/>
            <a:cxnLst/>
            <a:rect l="l" t="t" r="r" b="b"/>
            <a:pathLst>
              <a:path w="4035425" h="2253615">
                <a:moveTo>
                  <a:pt x="0" y="375607"/>
                </a:moveTo>
                <a:lnTo>
                  <a:pt x="2926" y="328492"/>
                </a:lnTo>
                <a:lnTo>
                  <a:pt x="11471" y="283123"/>
                </a:lnTo>
                <a:lnTo>
                  <a:pt x="25282" y="239852"/>
                </a:lnTo>
                <a:lnTo>
                  <a:pt x="44008" y="199032"/>
                </a:lnTo>
                <a:lnTo>
                  <a:pt x="67296" y="161014"/>
                </a:lnTo>
                <a:lnTo>
                  <a:pt x="94794" y="126151"/>
                </a:lnTo>
                <a:lnTo>
                  <a:pt x="126151" y="94794"/>
                </a:lnTo>
                <a:lnTo>
                  <a:pt x="161014" y="67296"/>
                </a:lnTo>
                <a:lnTo>
                  <a:pt x="199032" y="44008"/>
                </a:lnTo>
                <a:lnTo>
                  <a:pt x="239852" y="25282"/>
                </a:lnTo>
                <a:lnTo>
                  <a:pt x="283123" y="11471"/>
                </a:lnTo>
                <a:lnTo>
                  <a:pt x="328492" y="2926"/>
                </a:lnTo>
                <a:lnTo>
                  <a:pt x="375607" y="0"/>
                </a:lnTo>
                <a:lnTo>
                  <a:pt x="3659692" y="0"/>
                </a:lnTo>
                <a:lnTo>
                  <a:pt x="3709063" y="3257"/>
                </a:lnTo>
                <a:lnTo>
                  <a:pt x="3757171" y="12868"/>
                </a:lnTo>
                <a:lnTo>
                  <a:pt x="3803431" y="28591"/>
                </a:lnTo>
                <a:lnTo>
                  <a:pt x="3847259" y="50184"/>
                </a:lnTo>
                <a:lnTo>
                  <a:pt x="3888072" y="77405"/>
                </a:lnTo>
                <a:lnTo>
                  <a:pt x="3925286" y="110012"/>
                </a:lnTo>
                <a:lnTo>
                  <a:pt x="3957894" y="147227"/>
                </a:lnTo>
                <a:lnTo>
                  <a:pt x="3985115" y="188040"/>
                </a:lnTo>
                <a:lnTo>
                  <a:pt x="4006708" y="231868"/>
                </a:lnTo>
                <a:lnTo>
                  <a:pt x="4022431" y="278128"/>
                </a:lnTo>
                <a:lnTo>
                  <a:pt x="4032042" y="326236"/>
                </a:lnTo>
                <a:lnTo>
                  <a:pt x="4035299" y="375607"/>
                </a:lnTo>
                <a:lnTo>
                  <a:pt x="4035299" y="1877992"/>
                </a:lnTo>
                <a:lnTo>
                  <a:pt x="4032373" y="1925107"/>
                </a:lnTo>
                <a:lnTo>
                  <a:pt x="4023828" y="1970476"/>
                </a:lnTo>
                <a:lnTo>
                  <a:pt x="4010017" y="2013747"/>
                </a:lnTo>
                <a:lnTo>
                  <a:pt x="3991291" y="2054567"/>
                </a:lnTo>
                <a:lnTo>
                  <a:pt x="3968003" y="2092585"/>
                </a:lnTo>
                <a:lnTo>
                  <a:pt x="3940505" y="2127448"/>
                </a:lnTo>
                <a:lnTo>
                  <a:pt x="3909148" y="2158805"/>
                </a:lnTo>
                <a:lnTo>
                  <a:pt x="3874285" y="2186303"/>
                </a:lnTo>
                <a:lnTo>
                  <a:pt x="3836267" y="2209591"/>
                </a:lnTo>
                <a:lnTo>
                  <a:pt x="3795447" y="2228317"/>
                </a:lnTo>
                <a:lnTo>
                  <a:pt x="3752176" y="2242128"/>
                </a:lnTo>
                <a:lnTo>
                  <a:pt x="3706807" y="2250673"/>
                </a:lnTo>
                <a:lnTo>
                  <a:pt x="3659692" y="2253599"/>
                </a:lnTo>
                <a:lnTo>
                  <a:pt x="375607" y="2253599"/>
                </a:lnTo>
                <a:lnTo>
                  <a:pt x="328492" y="2250673"/>
                </a:lnTo>
                <a:lnTo>
                  <a:pt x="283123" y="2242128"/>
                </a:lnTo>
                <a:lnTo>
                  <a:pt x="239852" y="2228317"/>
                </a:lnTo>
                <a:lnTo>
                  <a:pt x="199032" y="2209591"/>
                </a:lnTo>
                <a:lnTo>
                  <a:pt x="161014" y="2186303"/>
                </a:lnTo>
                <a:lnTo>
                  <a:pt x="126151" y="2158805"/>
                </a:lnTo>
                <a:lnTo>
                  <a:pt x="94794" y="2127448"/>
                </a:lnTo>
                <a:lnTo>
                  <a:pt x="67296" y="2092585"/>
                </a:lnTo>
                <a:lnTo>
                  <a:pt x="44008" y="2054567"/>
                </a:lnTo>
                <a:lnTo>
                  <a:pt x="25282" y="2013747"/>
                </a:lnTo>
                <a:lnTo>
                  <a:pt x="11471" y="1970476"/>
                </a:lnTo>
                <a:lnTo>
                  <a:pt x="2926" y="1925107"/>
                </a:lnTo>
                <a:lnTo>
                  <a:pt x="0" y="1877992"/>
                </a:lnTo>
                <a:lnTo>
                  <a:pt x="0" y="375607"/>
                </a:lnTo>
                <a:close/>
              </a:path>
            </a:pathLst>
          </a:custGeom>
          <a:ln w="57149">
            <a:solidFill>
              <a:srgbClr val="001970"/>
            </a:solidFill>
          </a:ln>
        </p:spPr>
        <p:txBody>
          <a:bodyPr wrap="square" lIns="0" tIns="0" rIns="0" bIns="0" rtlCol="0"/>
          <a:lstStyle/>
          <a:p>
            <a:endParaRPr kern="0">
              <a:solidFill>
                <a:sysClr val="windowText" lastClr="000000"/>
              </a:solidFill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908427" y="1708326"/>
            <a:ext cx="3619500" cy="1835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9220" marR="151765" indent="114935">
              <a:spcBef>
                <a:spcPts val="100"/>
              </a:spcBef>
            </a:pPr>
            <a:r>
              <a:rPr sz="24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*</a:t>
            </a:r>
            <a:r>
              <a:rPr sz="2400" b="1" kern="0" spc="-4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Sustainably</a:t>
            </a:r>
            <a:r>
              <a:rPr sz="2400" b="1"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b="1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Increase </a:t>
            </a:r>
            <a:r>
              <a:rPr sz="2400" b="1" kern="0" spc="-2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Transportation</a:t>
            </a:r>
            <a:r>
              <a:rPr sz="2400" b="1" kern="0" spc="-8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Choice</a:t>
            </a:r>
            <a:r>
              <a:rPr sz="2400" b="1" kern="0" spc="-6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b="1" kern="0" spc="-5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*</a:t>
            </a:r>
            <a:endParaRPr sz="24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542925" marR="54610" indent="-530860">
              <a:lnSpc>
                <a:spcPct val="101600"/>
              </a:lnSpc>
              <a:spcBef>
                <a:spcPts val="800"/>
              </a:spcBef>
            </a:pPr>
            <a:r>
              <a:rPr sz="21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Transportation</a:t>
            </a:r>
            <a:r>
              <a:rPr sz="2100" kern="0" spc="-4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causes</a:t>
            </a:r>
            <a:r>
              <a:rPr sz="2100" kern="0" spc="-4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28-</a:t>
            </a:r>
            <a:r>
              <a:rPr sz="2100" kern="0" spc="-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30% </a:t>
            </a:r>
            <a:r>
              <a:rPr sz="21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of</a:t>
            </a:r>
            <a:r>
              <a:rPr sz="2100" kern="0" spc="2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all</a:t>
            </a:r>
            <a:r>
              <a:rPr sz="2100" kern="0" spc="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GHG</a:t>
            </a:r>
            <a:r>
              <a:rPr sz="2100" kern="0" spc="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1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emissions</a:t>
            </a:r>
            <a:endParaRPr sz="21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46355">
              <a:spcBef>
                <a:spcPts val="40"/>
              </a:spcBef>
            </a:pPr>
            <a:r>
              <a:rPr sz="21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Travel</a:t>
            </a:r>
            <a:r>
              <a:rPr sz="2100" kern="0" spc="-1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options</a:t>
            </a:r>
            <a:r>
              <a:rPr sz="21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provide</a:t>
            </a:r>
            <a:r>
              <a:rPr sz="2100" kern="0" spc="2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1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choice</a:t>
            </a:r>
            <a:endParaRPr sz="21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9150125" y="4130568"/>
            <a:ext cx="2620645" cy="2253615"/>
          </a:xfrm>
          <a:custGeom>
            <a:avLst/>
            <a:gdLst/>
            <a:ahLst/>
            <a:cxnLst/>
            <a:rect l="l" t="t" r="r" b="b"/>
            <a:pathLst>
              <a:path w="2620645" h="2253615">
                <a:moveTo>
                  <a:pt x="0" y="375607"/>
                </a:moveTo>
                <a:lnTo>
                  <a:pt x="2926" y="328491"/>
                </a:lnTo>
                <a:lnTo>
                  <a:pt x="11471" y="283122"/>
                </a:lnTo>
                <a:lnTo>
                  <a:pt x="25282" y="239852"/>
                </a:lnTo>
                <a:lnTo>
                  <a:pt x="44008" y="199032"/>
                </a:lnTo>
                <a:lnTo>
                  <a:pt x="67296" y="161014"/>
                </a:lnTo>
                <a:lnTo>
                  <a:pt x="94794" y="126151"/>
                </a:lnTo>
                <a:lnTo>
                  <a:pt x="126151" y="94794"/>
                </a:lnTo>
                <a:lnTo>
                  <a:pt x="161014" y="67296"/>
                </a:lnTo>
                <a:lnTo>
                  <a:pt x="199032" y="44008"/>
                </a:lnTo>
                <a:lnTo>
                  <a:pt x="239852" y="25282"/>
                </a:lnTo>
                <a:lnTo>
                  <a:pt x="283122" y="11471"/>
                </a:lnTo>
                <a:lnTo>
                  <a:pt x="328491" y="2926"/>
                </a:lnTo>
                <a:lnTo>
                  <a:pt x="375606" y="0"/>
                </a:lnTo>
                <a:lnTo>
                  <a:pt x="2244892" y="0"/>
                </a:lnTo>
                <a:lnTo>
                  <a:pt x="2294263" y="3257"/>
                </a:lnTo>
                <a:lnTo>
                  <a:pt x="2342370" y="12868"/>
                </a:lnTo>
                <a:lnTo>
                  <a:pt x="2388630" y="28591"/>
                </a:lnTo>
                <a:lnTo>
                  <a:pt x="2432459" y="50184"/>
                </a:lnTo>
                <a:lnTo>
                  <a:pt x="2473272" y="77405"/>
                </a:lnTo>
                <a:lnTo>
                  <a:pt x="2510486" y="110012"/>
                </a:lnTo>
                <a:lnTo>
                  <a:pt x="2543094" y="147226"/>
                </a:lnTo>
                <a:lnTo>
                  <a:pt x="2570315" y="188040"/>
                </a:lnTo>
                <a:lnTo>
                  <a:pt x="2591908" y="231868"/>
                </a:lnTo>
                <a:lnTo>
                  <a:pt x="2607631" y="278128"/>
                </a:lnTo>
                <a:lnTo>
                  <a:pt x="2617242" y="326235"/>
                </a:lnTo>
                <a:lnTo>
                  <a:pt x="2620499" y="375607"/>
                </a:lnTo>
                <a:lnTo>
                  <a:pt x="2620499" y="1877992"/>
                </a:lnTo>
                <a:lnTo>
                  <a:pt x="2617573" y="1925107"/>
                </a:lnTo>
                <a:lnTo>
                  <a:pt x="2609028" y="1970476"/>
                </a:lnTo>
                <a:lnTo>
                  <a:pt x="2595217" y="2013747"/>
                </a:lnTo>
                <a:lnTo>
                  <a:pt x="2576491" y="2054567"/>
                </a:lnTo>
                <a:lnTo>
                  <a:pt x="2553203" y="2092585"/>
                </a:lnTo>
                <a:lnTo>
                  <a:pt x="2525705" y="2127448"/>
                </a:lnTo>
                <a:lnTo>
                  <a:pt x="2494348" y="2158805"/>
                </a:lnTo>
                <a:lnTo>
                  <a:pt x="2459484" y="2186303"/>
                </a:lnTo>
                <a:lnTo>
                  <a:pt x="2421467" y="2209591"/>
                </a:lnTo>
                <a:lnTo>
                  <a:pt x="2380647" y="2228317"/>
                </a:lnTo>
                <a:lnTo>
                  <a:pt x="2337376" y="2242128"/>
                </a:lnTo>
                <a:lnTo>
                  <a:pt x="2292007" y="2250673"/>
                </a:lnTo>
                <a:lnTo>
                  <a:pt x="2244892" y="2253599"/>
                </a:lnTo>
                <a:lnTo>
                  <a:pt x="375606" y="2253599"/>
                </a:lnTo>
                <a:lnTo>
                  <a:pt x="328491" y="2250673"/>
                </a:lnTo>
                <a:lnTo>
                  <a:pt x="283122" y="2242128"/>
                </a:lnTo>
                <a:lnTo>
                  <a:pt x="239852" y="2228317"/>
                </a:lnTo>
                <a:lnTo>
                  <a:pt x="199032" y="2209591"/>
                </a:lnTo>
                <a:lnTo>
                  <a:pt x="161014" y="2186303"/>
                </a:lnTo>
                <a:lnTo>
                  <a:pt x="126151" y="2158805"/>
                </a:lnTo>
                <a:lnTo>
                  <a:pt x="94794" y="2127448"/>
                </a:lnTo>
                <a:lnTo>
                  <a:pt x="67296" y="2092585"/>
                </a:lnTo>
                <a:lnTo>
                  <a:pt x="44008" y="2054567"/>
                </a:lnTo>
                <a:lnTo>
                  <a:pt x="25282" y="2013747"/>
                </a:lnTo>
                <a:lnTo>
                  <a:pt x="11471" y="1970476"/>
                </a:lnTo>
                <a:lnTo>
                  <a:pt x="2926" y="1925107"/>
                </a:lnTo>
                <a:lnTo>
                  <a:pt x="0" y="1877992"/>
                </a:lnTo>
                <a:lnTo>
                  <a:pt x="0" y="375607"/>
                </a:lnTo>
                <a:close/>
              </a:path>
            </a:pathLst>
          </a:custGeom>
          <a:ln w="57149">
            <a:solidFill>
              <a:srgbClr val="001970"/>
            </a:solidFill>
          </a:ln>
        </p:spPr>
        <p:txBody>
          <a:bodyPr wrap="square" lIns="0" tIns="0" rIns="0" bIns="0" rtlCol="0"/>
          <a:lstStyle/>
          <a:p>
            <a:endParaRPr kern="0">
              <a:solidFill>
                <a:sysClr val="windowText" lastClr="000000"/>
              </a:solidFill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404282" y="4195190"/>
            <a:ext cx="2111375" cy="1513205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algn="ctr">
              <a:spcBef>
                <a:spcPts val="710"/>
              </a:spcBef>
            </a:pPr>
            <a:r>
              <a:rPr sz="24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Public</a:t>
            </a:r>
            <a:r>
              <a:rPr sz="2400" b="1" kern="0" spc="-10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b="1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Health</a:t>
            </a:r>
            <a:endParaRPr sz="24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12700" marR="5080" indent="-1905" algn="ctr">
              <a:lnSpc>
                <a:spcPct val="101600"/>
              </a:lnSpc>
              <a:spcBef>
                <a:spcPts val="535"/>
              </a:spcBef>
            </a:pPr>
            <a:r>
              <a:rPr sz="21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Increase</a:t>
            </a:r>
            <a:r>
              <a:rPr sz="2100" kern="0" spc="4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1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physical activity,</a:t>
            </a:r>
            <a:r>
              <a:rPr sz="2100" kern="0" spc="-1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1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promote </a:t>
            </a:r>
            <a:r>
              <a:rPr sz="21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mental</a:t>
            </a:r>
            <a:r>
              <a:rPr sz="2100" kern="0" spc="4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1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health</a:t>
            </a:r>
            <a:endParaRPr sz="21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xfrm>
            <a:off x="11237792" y="6437204"/>
            <a:ext cx="334994" cy="187872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3189">
              <a:spcBef>
                <a:spcPts val="25"/>
              </a:spcBef>
            </a:pPr>
            <a:fld id="{81D60167-4931-47E6-BA6A-407CBD079E47}" type="slidenum">
              <a:rPr kern="0" spc="-25" dirty="0"/>
              <a:pPr marL="123189">
                <a:spcBef>
                  <a:spcPts val="25"/>
                </a:spcBef>
              </a:pPr>
              <a:t>65</a:t>
            </a:fld>
            <a:endParaRPr kern="0" spc="-25" dirty="0"/>
          </a:p>
        </p:txBody>
      </p:sp>
      <p:sp>
        <p:nvSpPr>
          <p:cNvPr id="15" name="object 15"/>
          <p:cNvSpPr txBox="1"/>
          <p:nvPr/>
        </p:nvSpPr>
        <p:spPr>
          <a:xfrm>
            <a:off x="216097" y="1897206"/>
            <a:ext cx="110617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1440" marR="82550" algn="ctr">
              <a:spcBef>
                <a:spcPts val="100"/>
              </a:spcBef>
            </a:pPr>
            <a:r>
              <a:rPr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*Policy Directive </a:t>
            </a: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(PD)</a:t>
            </a:r>
            <a:r>
              <a:rPr kern="0" spc="-2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spc="-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14</a:t>
            </a:r>
            <a:endParaRPr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algn="ctr"/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Goal</a:t>
            </a:r>
            <a:r>
              <a:rPr kern="0" spc="-12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Areas</a:t>
            </a:r>
            <a:endParaRPr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06839" y="284963"/>
            <a:ext cx="631317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How</a:t>
            </a:r>
            <a:r>
              <a:rPr sz="3200" kern="0" spc="-8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3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to</a:t>
            </a:r>
            <a:r>
              <a:rPr sz="3200" kern="0" spc="-7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32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Fund</a:t>
            </a:r>
            <a:r>
              <a:rPr sz="3200" kern="0" spc="-229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3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Active</a:t>
            </a:r>
            <a:r>
              <a:rPr sz="3200" kern="0" spc="-1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32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Transportation</a:t>
            </a:r>
            <a:endParaRPr sz="32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xfrm>
            <a:off x="11237792" y="6437204"/>
            <a:ext cx="334994" cy="187872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3189">
              <a:spcBef>
                <a:spcPts val="25"/>
              </a:spcBef>
            </a:pPr>
            <a:fld id="{81D60167-4931-47E6-BA6A-407CBD079E47}" type="slidenum">
              <a:rPr kern="0" spc="-25" dirty="0"/>
              <a:pPr marL="123189">
                <a:spcBef>
                  <a:spcPts val="25"/>
                </a:spcBef>
              </a:pPr>
              <a:t>66</a:t>
            </a:fld>
            <a:endParaRPr kern="0" spc="-25" dirty="0"/>
          </a:p>
        </p:txBody>
      </p:sp>
      <p:sp>
        <p:nvSpPr>
          <p:cNvPr id="3" name="object 3"/>
          <p:cNvSpPr txBox="1"/>
          <p:nvPr/>
        </p:nvSpPr>
        <p:spPr>
          <a:xfrm>
            <a:off x="206557" y="-54152"/>
            <a:ext cx="48094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08940" indent="-396240">
              <a:spcBef>
                <a:spcPts val="100"/>
              </a:spcBef>
              <a:buSzPct val="58333"/>
              <a:buFont typeface="Arial"/>
              <a:buChar char="•"/>
              <a:tabLst>
                <a:tab pos="408940" algn="l"/>
              </a:tabLst>
            </a:pPr>
            <a:r>
              <a:rPr sz="2400" b="1" kern="0" spc="-5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CDOT-</a:t>
            </a:r>
            <a:r>
              <a:rPr sz="24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Managed</a:t>
            </a:r>
            <a:r>
              <a:rPr sz="2400" b="1" kern="0" spc="-6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Grant</a:t>
            </a:r>
            <a:r>
              <a:rPr sz="2400" b="1" kern="0" spc="-6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b="1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Programs</a:t>
            </a:r>
            <a:endParaRPr sz="24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87462" y="312420"/>
            <a:ext cx="4573270" cy="709930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408940" indent="-396240">
              <a:spcBef>
                <a:spcPts val="390"/>
              </a:spcBef>
              <a:buClr>
                <a:srgbClr val="000000"/>
              </a:buClr>
              <a:buSzPct val="70000"/>
              <a:buFont typeface="Arial"/>
              <a:buChar char="•"/>
              <a:tabLst>
                <a:tab pos="408940" algn="l"/>
              </a:tabLst>
            </a:pPr>
            <a:r>
              <a:rPr sz="2000" u="heavy" kern="0" dirty="0">
                <a:solidFill>
                  <a:srgbClr val="EE7320"/>
                </a:solidFill>
                <a:uFill>
                  <a:solidFill>
                    <a:srgbClr val="EE7320"/>
                  </a:solidFill>
                </a:uFill>
                <a:latin typeface="Trebuchet MS"/>
                <a:cs typeface="Trebuchet MS"/>
              </a:rPr>
              <a:t>RMS</a:t>
            </a:r>
            <a:r>
              <a:rPr sz="2000" kern="0" spc="-65" dirty="0">
                <a:solidFill>
                  <a:srgbClr val="EE7320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–</a:t>
            </a:r>
            <a:r>
              <a:rPr sz="2000" kern="0" spc="-6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Revitalizing</a:t>
            </a:r>
            <a:r>
              <a:rPr sz="2000" kern="0" spc="-6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Main</a:t>
            </a:r>
            <a:r>
              <a:rPr sz="2000" kern="0" spc="-6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Streets</a:t>
            </a:r>
            <a:endParaRPr sz="20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408940" indent="-396240">
              <a:spcBef>
                <a:spcPts val="295"/>
              </a:spcBef>
              <a:buClr>
                <a:srgbClr val="000000"/>
              </a:buClr>
              <a:buSzPct val="70000"/>
              <a:buFont typeface="Arial"/>
              <a:buChar char="•"/>
              <a:tabLst>
                <a:tab pos="408940" algn="l"/>
              </a:tabLst>
            </a:pPr>
            <a:r>
              <a:rPr sz="2000" u="heavy" kern="0" dirty="0">
                <a:solidFill>
                  <a:srgbClr val="EE7320"/>
                </a:solidFill>
                <a:uFill>
                  <a:solidFill>
                    <a:srgbClr val="EE7320"/>
                  </a:solidFill>
                </a:uFill>
                <a:latin typeface="Trebuchet MS"/>
                <a:cs typeface="Trebuchet MS"/>
              </a:rPr>
              <a:t>MMOF</a:t>
            </a:r>
            <a:r>
              <a:rPr sz="2000" kern="0" spc="-35" dirty="0">
                <a:solidFill>
                  <a:srgbClr val="EE7320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–</a:t>
            </a:r>
            <a:r>
              <a:rPr sz="2000" kern="0" spc="-4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Multimodal</a:t>
            </a:r>
            <a:r>
              <a:rPr sz="2000" kern="0" spc="-7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spc="-2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Transportation</a:t>
            </a:r>
            <a:r>
              <a:rPr sz="2000" kern="0" spc="-4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spc="-5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&amp;</a:t>
            </a:r>
            <a:endParaRPr sz="20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84002" y="965961"/>
            <a:ext cx="492061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Mitigation</a:t>
            </a:r>
            <a:r>
              <a:rPr sz="2000" kern="0" spc="-5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Options</a:t>
            </a:r>
            <a:r>
              <a:rPr sz="2000" kern="0" spc="-5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Fund</a:t>
            </a:r>
            <a:r>
              <a:rPr sz="2000" kern="0" spc="-5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(awarded</a:t>
            </a:r>
            <a:r>
              <a:rPr sz="2000" kern="0" spc="-5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by</a:t>
            </a:r>
            <a:r>
              <a:rPr sz="2000" kern="0" spc="-8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TPRs)</a:t>
            </a:r>
            <a:endParaRPr sz="20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87463" y="1270761"/>
            <a:ext cx="5174615" cy="1345240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408940" indent="-396240">
              <a:spcBef>
                <a:spcPts val="390"/>
              </a:spcBef>
              <a:buClr>
                <a:srgbClr val="000000"/>
              </a:buClr>
              <a:buSzPct val="70000"/>
              <a:buFont typeface="Arial"/>
              <a:buChar char="•"/>
              <a:tabLst>
                <a:tab pos="408940" algn="l"/>
              </a:tabLst>
            </a:pPr>
            <a:r>
              <a:rPr sz="2000" u="heavy" kern="0" dirty="0">
                <a:solidFill>
                  <a:srgbClr val="EE7320"/>
                </a:solidFill>
                <a:uFill>
                  <a:solidFill>
                    <a:srgbClr val="EE7320"/>
                  </a:solidFill>
                </a:uFill>
                <a:latin typeface="Trebuchet MS"/>
                <a:cs typeface="Trebuchet MS"/>
              </a:rPr>
              <a:t>SRTS</a:t>
            </a:r>
            <a:r>
              <a:rPr sz="2000" kern="0" spc="-55" dirty="0">
                <a:solidFill>
                  <a:srgbClr val="EE7320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–</a:t>
            </a:r>
            <a:r>
              <a:rPr sz="2000" kern="0" spc="-5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Safe</a:t>
            </a:r>
            <a:r>
              <a:rPr sz="2000" kern="0" spc="-5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Routes</a:t>
            </a:r>
            <a:r>
              <a:rPr sz="2000" kern="0" spc="-5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to</a:t>
            </a:r>
            <a:r>
              <a:rPr sz="2000" kern="0" spc="-5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School</a:t>
            </a:r>
            <a:endParaRPr sz="20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408940" indent="-396240">
              <a:spcBef>
                <a:spcPts val="295"/>
              </a:spcBef>
              <a:buClr>
                <a:srgbClr val="000000"/>
              </a:buClr>
              <a:buSzPct val="70000"/>
              <a:buFont typeface="Arial"/>
              <a:buChar char="•"/>
              <a:tabLst>
                <a:tab pos="408940" algn="l"/>
              </a:tabLst>
            </a:pPr>
            <a:r>
              <a:rPr sz="2000" u="heavy" kern="0" spc="-40" dirty="0">
                <a:solidFill>
                  <a:srgbClr val="EE7320"/>
                </a:solidFill>
                <a:uFill>
                  <a:solidFill>
                    <a:srgbClr val="EE7320"/>
                  </a:solidFill>
                </a:uFill>
                <a:latin typeface="Trebuchet MS"/>
                <a:cs typeface="Trebuchet MS"/>
              </a:rPr>
              <a:t>TAP</a:t>
            </a:r>
            <a:r>
              <a:rPr sz="2000" kern="0" spc="-40" dirty="0">
                <a:solidFill>
                  <a:srgbClr val="EE7320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–</a:t>
            </a:r>
            <a:r>
              <a:rPr sz="2000" kern="0" spc="-6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spc="-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Transportation</a:t>
            </a:r>
            <a:r>
              <a:rPr sz="2000" kern="0" spc="-1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Alternatives</a:t>
            </a:r>
            <a:r>
              <a:rPr sz="2000"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Program</a:t>
            </a:r>
            <a:endParaRPr sz="20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408940" marR="682625" indent="-396875">
              <a:lnSpc>
                <a:spcPts val="2160"/>
              </a:lnSpc>
              <a:spcBef>
                <a:spcPts val="565"/>
              </a:spcBef>
              <a:buClr>
                <a:srgbClr val="000000"/>
              </a:buClr>
              <a:buSzPct val="70000"/>
              <a:buFont typeface="Arial"/>
              <a:buChar char="•"/>
              <a:tabLst>
                <a:tab pos="408940" algn="l"/>
              </a:tabLst>
            </a:pPr>
            <a:r>
              <a:rPr sz="2000" u="heavy" kern="0" dirty="0">
                <a:solidFill>
                  <a:srgbClr val="EE7320"/>
                </a:solidFill>
                <a:uFill>
                  <a:solidFill>
                    <a:srgbClr val="EE7320"/>
                  </a:solidFill>
                </a:uFill>
                <a:latin typeface="Trebuchet MS"/>
                <a:cs typeface="Trebuchet MS"/>
              </a:rPr>
              <a:t>HSIP</a:t>
            </a:r>
            <a:r>
              <a:rPr sz="2000" kern="0" spc="-30" dirty="0">
                <a:solidFill>
                  <a:srgbClr val="EE7320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–</a:t>
            </a:r>
            <a:r>
              <a:rPr sz="2000"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Highway</a:t>
            </a:r>
            <a:r>
              <a:rPr sz="2000"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Safety</a:t>
            </a:r>
            <a:r>
              <a:rPr sz="2000"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Improvement </a:t>
            </a:r>
            <a:r>
              <a:rPr sz="2000" kern="0" spc="-10" dirty="0">
                <a:solidFill>
                  <a:sysClr val="windowText" lastClr="000000"/>
                </a:solidFill>
                <a:latin typeface="Trebuchet MS"/>
                <a:cs typeface="Trebuchet MS"/>
                <a:hlinkClick r:id="rId2"/>
              </a:rPr>
              <a:t>Program</a:t>
            </a:r>
            <a:endParaRPr sz="20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06558" y="3011118"/>
            <a:ext cx="33966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08940" indent="-396240">
              <a:spcBef>
                <a:spcPts val="100"/>
              </a:spcBef>
              <a:buSzPct val="58333"/>
              <a:buFont typeface="Arial"/>
              <a:buChar char="•"/>
              <a:tabLst>
                <a:tab pos="408940" algn="l"/>
              </a:tabLst>
            </a:pPr>
            <a:r>
              <a:rPr sz="24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Other</a:t>
            </a:r>
            <a:r>
              <a:rPr sz="2400" b="1" kern="0" spc="-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State</a:t>
            </a:r>
            <a:r>
              <a:rPr sz="2400" b="1" kern="0" spc="-15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b="1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Agencies</a:t>
            </a:r>
            <a:endParaRPr sz="24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87463" y="3377691"/>
            <a:ext cx="4956175" cy="1345240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408940" indent="-396240">
              <a:spcBef>
                <a:spcPts val="390"/>
              </a:spcBef>
              <a:buClr>
                <a:srgbClr val="000000"/>
              </a:buClr>
              <a:buSzPct val="70000"/>
              <a:buFont typeface="Arial"/>
              <a:buChar char="•"/>
              <a:tabLst>
                <a:tab pos="408940" algn="l"/>
              </a:tabLst>
            </a:pPr>
            <a:r>
              <a:rPr sz="2000" u="heavy" kern="0" dirty="0">
                <a:solidFill>
                  <a:srgbClr val="EE7320"/>
                </a:solidFill>
                <a:uFill>
                  <a:solidFill>
                    <a:srgbClr val="EE7320"/>
                  </a:solidFill>
                </a:uFill>
                <a:latin typeface="Trebuchet MS"/>
                <a:cs typeface="Trebuchet MS"/>
              </a:rPr>
              <a:t>GOCO</a:t>
            </a:r>
            <a:r>
              <a:rPr sz="2000" kern="0" spc="-35" dirty="0">
                <a:solidFill>
                  <a:srgbClr val="EE7320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–</a:t>
            </a:r>
            <a:r>
              <a:rPr sz="2000" kern="0" spc="-4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Great</a:t>
            </a:r>
            <a:r>
              <a:rPr sz="2000"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Outdoors</a:t>
            </a:r>
            <a:r>
              <a:rPr sz="2000"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Colorado</a:t>
            </a:r>
            <a:endParaRPr sz="20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408940" indent="-396240">
              <a:spcBef>
                <a:spcPts val="295"/>
              </a:spcBef>
              <a:buClr>
                <a:srgbClr val="000000"/>
              </a:buClr>
              <a:buSzPct val="70000"/>
              <a:buFont typeface="Arial"/>
              <a:buChar char="•"/>
              <a:tabLst>
                <a:tab pos="408940" algn="l"/>
              </a:tabLst>
            </a:pPr>
            <a:r>
              <a:rPr sz="2000" u="heavy" kern="0" spc="-20" dirty="0">
                <a:solidFill>
                  <a:srgbClr val="EE7320"/>
                </a:solidFill>
                <a:uFill>
                  <a:solidFill>
                    <a:srgbClr val="EE7320"/>
                  </a:solidFill>
                </a:uFill>
                <a:latin typeface="Trebuchet MS"/>
                <a:cs typeface="Trebuchet MS"/>
              </a:rPr>
              <a:t>CDPHE</a:t>
            </a:r>
            <a:r>
              <a:rPr sz="2000" kern="0" spc="-2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’s</a:t>
            </a:r>
            <a:r>
              <a:rPr sz="2000" kern="0" spc="-10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Demonstration</a:t>
            </a:r>
            <a:r>
              <a:rPr sz="2000" kern="0" spc="-9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Project</a:t>
            </a:r>
            <a:r>
              <a:rPr sz="2000" kern="0" spc="-9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Funding</a:t>
            </a:r>
            <a:endParaRPr sz="20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408940" marR="380365" indent="-396875">
              <a:lnSpc>
                <a:spcPts val="2160"/>
              </a:lnSpc>
              <a:spcBef>
                <a:spcPts val="565"/>
              </a:spcBef>
              <a:buClr>
                <a:srgbClr val="000000"/>
              </a:buClr>
              <a:buSzPct val="70000"/>
              <a:buFont typeface="Arial"/>
              <a:buChar char="•"/>
              <a:tabLst>
                <a:tab pos="408940" algn="l"/>
              </a:tabLst>
            </a:pPr>
            <a:r>
              <a:rPr sz="2000" u="heavy" kern="0" spc="-65" dirty="0">
                <a:solidFill>
                  <a:srgbClr val="EE7320"/>
                </a:solidFill>
                <a:uFill>
                  <a:solidFill>
                    <a:srgbClr val="EE7320"/>
                  </a:solidFill>
                </a:uFill>
                <a:latin typeface="Trebuchet MS"/>
                <a:cs typeface="Trebuchet MS"/>
              </a:rPr>
              <a:t>DOLA’s</a:t>
            </a:r>
            <a:r>
              <a:rPr sz="2000" u="heavy" kern="0" spc="-50" dirty="0">
                <a:solidFill>
                  <a:srgbClr val="EE7320"/>
                </a:solidFill>
                <a:uFill>
                  <a:solidFill>
                    <a:srgbClr val="EE7320"/>
                  </a:solidFill>
                </a:uFill>
                <a:latin typeface="Trebuchet MS"/>
                <a:cs typeface="Trebuchet MS"/>
              </a:rPr>
              <a:t> </a:t>
            </a:r>
            <a:r>
              <a:rPr sz="2000" u="heavy" kern="0" dirty="0">
                <a:solidFill>
                  <a:srgbClr val="EE7320"/>
                </a:solidFill>
                <a:uFill>
                  <a:solidFill>
                    <a:srgbClr val="EE7320"/>
                  </a:solidFill>
                </a:uFill>
                <a:latin typeface="Trebuchet MS"/>
                <a:cs typeface="Trebuchet MS"/>
              </a:rPr>
              <a:t>EIAF</a:t>
            </a:r>
            <a:r>
              <a:rPr sz="2000" kern="0" spc="-35" dirty="0">
                <a:solidFill>
                  <a:srgbClr val="EE7320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-</a:t>
            </a:r>
            <a:r>
              <a:rPr sz="2000" kern="0" spc="-5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Energy/Mineral</a:t>
            </a:r>
            <a:r>
              <a:rPr sz="2000" kern="0" spc="-4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Impact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Assistance</a:t>
            </a:r>
            <a:r>
              <a:rPr sz="2000"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Fund</a:t>
            </a:r>
            <a:r>
              <a:rPr sz="2000"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Grant</a:t>
            </a:r>
            <a:endParaRPr sz="20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184629" y="1468191"/>
            <a:ext cx="49834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08940" indent="-396240">
              <a:spcBef>
                <a:spcPts val="100"/>
              </a:spcBef>
              <a:buSzPct val="58333"/>
              <a:buFont typeface="Arial"/>
              <a:buChar char="•"/>
              <a:tabLst>
                <a:tab pos="408940" algn="l"/>
              </a:tabLst>
            </a:pPr>
            <a:r>
              <a:rPr sz="2400" b="1" kern="0" spc="-4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USDOT-</a:t>
            </a:r>
            <a:r>
              <a:rPr sz="24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Managed</a:t>
            </a:r>
            <a:r>
              <a:rPr sz="2400" b="1" kern="0" spc="-6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Grant</a:t>
            </a:r>
            <a:r>
              <a:rPr sz="2400" b="1" kern="0" spc="-5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b="1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Programs</a:t>
            </a:r>
            <a:endParaRPr sz="24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641720" y="1871821"/>
            <a:ext cx="5299075" cy="1945404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408940" marR="5080" indent="-396875">
              <a:lnSpc>
                <a:spcPts val="2160"/>
              </a:lnSpc>
              <a:spcBef>
                <a:spcPts val="370"/>
              </a:spcBef>
              <a:buClr>
                <a:srgbClr val="000000"/>
              </a:buClr>
              <a:buSzPct val="70000"/>
              <a:buFont typeface="Arial"/>
              <a:buChar char="•"/>
              <a:tabLst>
                <a:tab pos="408940" algn="l"/>
              </a:tabLst>
            </a:pPr>
            <a:r>
              <a:rPr sz="2000" u="heavy" kern="0" spc="-25" dirty="0">
                <a:solidFill>
                  <a:srgbClr val="EE7320"/>
                </a:solidFill>
                <a:uFill>
                  <a:solidFill>
                    <a:srgbClr val="EE7320"/>
                  </a:solidFill>
                </a:uFill>
                <a:latin typeface="Trebuchet MS"/>
                <a:cs typeface="Trebuchet MS"/>
                <a:hlinkClick r:id="rId3"/>
              </a:rPr>
              <a:t>ATIIP</a:t>
            </a:r>
            <a:r>
              <a:rPr sz="2000" kern="0" spc="-50" dirty="0">
                <a:solidFill>
                  <a:srgbClr val="EE7320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-</a:t>
            </a:r>
            <a:r>
              <a:rPr sz="2000" kern="0" spc="-15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Active</a:t>
            </a:r>
            <a:r>
              <a:rPr sz="2000" kern="0" spc="-8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spc="-2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Transportation</a:t>
            </a:r>
            <a:r>
              <a:rPr sz="2000" kern="0" spc="-4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Infrastructure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Investment</a:t>
            </a:r>
            <a:r>
              <a:rPr sz="2000" kern="0" spc="-5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Program</a:t>
            </a:r>
            <a:endParaRPr sz="20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408940" indent="-396240">
              <a:spcBef>
                <a:spcPts val="260"/>
              </a:spcBef>
              <a:buClr>
                <a:srgbClr val="000000"/>
              </a:buClr>
              <a:buSzPct val="70000"/>
              <a:buFont typeface="Arial"/>
              <a:buChar char="•"/>
              <a:tabLst>
                <a:tab pos="408940" algn="l"/>
              </a:tabLst>
            </a:pPr>
            <a:r>
              <a:rPr sz="2000" u="heavy" kern="0" dirty="0">
                <a:solidFill>
                  <a:srgbClr val="EE7320"/>
                </a:solidFill>
                <a:uFill>
                  <a:solidFill>
                    <a:srgbClr val="EE7320"/>
                  </a:solidFill>
                </a:uFill>
                <a:latin typeface="Trebuchet MS"/>
                <a:cs typeface="Trebuchet MS"/>
                <a:hlinkClick r:id="rId4"/>
              </a:rPr>
              <a:t>SS4A</a:t>
            </a:r>
            <a:r>
              <a:rPr sz="2000" kern="0" spc="-35" dirty="0">
                <a:solidFill>
                  <a:srgbClr val="EE7320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–</a:t>
            </a:r>
            <a:r>
              <a:rPr sz="2000" kern="0" spc="-4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Safe</a:t>
            </a:r>
            <a:r>
              <a:rPr sz="2000" kern="0" spc="-4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Streets</a:t>
            </a:r>
            <a:r>
              <a:rPr sz="2000"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and</a:t>
            </a:r>
            <a:r>
              <a:rPr sz="2000" kern="0" spc="-4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Roads</a:t>
            </a:r>
            <a:r>
              <a:rPr sz="2000" kern="0" spc="-4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for</a:t>
            </a:r>
            <a:r>
              <a:rPr sz="2000" kern="0" spc="-14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spc="-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All</a:t>
            </a:r>
            <a:endParaRPr sz="20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408940" marR="43180" indent="-396875">
              <a:lnSpc>
                <a:spcPts val="2160"/>
              </a:lnSpc>
              <a:spcBef>
                <a:spcPts val="565"/>
              </a:spcBef>
              <a:buClr>
                <a:srgbClr val="000000"/>
              </a:buClr>
              <a:buSzPct val="70000"/>
              <a:buFont typeface="Arial"/>
              <a:buChar char="•"/>
              <a:tabLst>
                <a:tab pos="408940" algn="l"/>
              </a:tabLst>
            </a:pPr>
            <a:r>
              <a:rPr sz="2000" u="heavy" kern="0" dirty="0">
                <a:solidFill>
                  <a:srgbClr val="EE7320"/>
                </a:solidFill>
                <a:uFill>
                  <a:solidFill>
                    <a:srgbClr val="EE7320"/>
                  </a:solidFill>
                </a:uFill>
                <a:latin typeface="Trebuchet MS"/>
                <a:cs typeface="Trebuchet MS"/>
                <a:hlinkClick r:id="rId5"/>
              </a:rPr>
              <a:t>RAISE</a:t>
            </a:r>
            <a:r>
              <a:rPr sz="2000" kern="0" spc="-45" dirty="0">
                <a:solidFill>
                  <a:srgbClr val="EE7320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-</a:t>
            </a:r>
            <a:r>
              <a:rPr sz="2000" kern="0" spc="-4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Rebuilding</a:t>
            </a:r>
            <a:r>
              <a:rPr sz="2000" kern="0" spc="-14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American</a:t>
            </a:r>
            <a:r>
              <a:rPr sz="2000" kern="0" spc="-4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Infrastructure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with</a:t>
            </a:r>
            <a:r>
              <a:rPr sz="2000"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Sustainability</a:t>
            </a:r>
            <a:r>
              <a:rPr sz="2000"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and</a:t>
            </a:r>
            <a:r>
              <a:rPr sz="2000"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Equity</a:t>
            </a:r>
            <a:endParaRPr sz="20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408940" indent="-396240">
              <a:spcBef>
                <a:spcPts val="260"/>
              </a:spcBef>
              <a:buClr>
                <a:srgbClr val="000000"/>
              </a:buClr>
              <a:buSzPct val="70000"/>
              <a:buFont typeface="Arial"/>
              <a:buChar char="•"/>
              <a:tabLst>
                <a:tab pos="408940" algn="l"/>
              </a:tabLst>
            </a:pPr>
            <a:r>
              <a:rPr sz="2000" u="heavy" kern="0" dirty="0">
                <a:solidFill>
                  <a:srgbClr val="EE7320"/>
                </a:solidFill>
                <a:uFill>
                  <a:solidFill>
                    <a:srgbClr val="EE7320"/>
                  </a:solidFill>
                </a:uFill>
                <a:latin typeface="Trebuchet MS"/>
                <a:cs typeface="Trebuchet MS"/>
                <a:hlinkClick r:id="rId6"/>
              </a:rPr>
              <a:t>RCP</a:t>
            </a:r>
            <a:r>
              <a:rPr sz="2000" kern="0" spc="-55" dirty="0">
                <a:solidFill>
                  <a:srgbClr val="EE7320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-</a:t>
            </a:r>
            <a:r>
              <a:rPr sz="2000" kern="0" spc="-5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Reconnecting</a:t>
            </a:r>
            <a:r>
              <a:rPr sz="2000" kern="0" spc="-6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Communities</a:t>
            </a:r>
            <a:r>
              <a:rPr sz="2000" kern="0" spc="-5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Pilot</a:t>
            </a:r>
            <a:endParaRPr sz="20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184629" y="4191315"/>
            <a:ext cx="43281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08940" indent="-396240">
              <a:spcBef>
                <a:spcPts val="100"/>
              </a:spcBef>
              <a:buSzPct val="58333"/>
              <a:buFont typeface="Arial"/>
              <a:buChar char="•"/>
              <a:tabLst>
                <a:tab pos="408940" algn="l"/>
              </a:tabLst>
            </a:pPr>
            <a:r>
              <a:rPr sz="24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As</a:t>
            </a:r>
            <a:r>
              <a:rPr sz="2400" b="1"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part</a:t>
            </a:r>
            <a:r>
              <a:rPr sz="2400" b="1" kern="0" spc="-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of</a:t>
            </a:r>
            <a:r>
              <a:rPr sz="2400" b="1" kern="0" spc="-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highway</a:t>
            </a:r>
            <a:r>
              <a:rPr sz="2400" b="1" kern="0" spc="-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b="1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projects</a:t>
            </a:r>
            <a:endParaRPr sz="24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184632" y="4594945"/>
            <a:ext cx="5539105" cy="143629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66140" indent="-396875">
              <a:spcBef>
                <a:spcPts val="100"/>
              </a:spcBef>
              <a:buSzPct val="70000"/>
              <a:buFont typeface="Arial"/>
              <a:buChar char="•"/>
              <a:tabLst>
                <a:tab pos="866140" algn="l"/>
              </a:tabLst>
            </a:pPr>
            <a:r>
              <a:rPr sz="20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10-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year</a:t>
            </a:r>
            <a:r>
              <a:rPr sz="2000" kern="0" spc="-1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plan</a:t>
            </a:r>
            <a:r>
              <a:rPr sz="2000" kern="0" spc="-1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fund</a:t>
            </a:r>
            <a:r>
              <a:rPr sz="2000" kern="0" spc="-1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sources</a:t>
            </a:r>
            <a:endParaRPr sz="20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>
              <a:spcBef>
                <a:spcPts val="1110"/>
              </a:spcBef>
            </a:pPr>
            <a:endParaRPr sz="20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408940" marR="5080" indent="-396875">
              <a:lnSpc>
                <a:spcPts val="2590"/>
              </a:lnSpc>
              <a:buSzPct val="58333"/>
              <a:buFont typeface="Arial"/>
              <a:buChar char="•"/>
              <a:tabLst>
                <a:tab pos="408940" algn="l"/>
              </a:tabLst>
            </a:pPr>
            <a:r>
              <a:rPr sz="24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Resource:</a:t>
            </a:r>
            <a:r>
              <a:rPr sz="2400" b="1" kern="0" spc="-8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b="1" u="heavy" kern="0" dirty="0">
                <a:solidFill>
                  <a:srgbClr val="EE7320"/>
                </a:solidFill>
                <a:uFill>
                  <a:solidFill>
                    <a:srgbClr val="EE7320"/>
                  </a:solidFill>
                </a:uFill>
                <a:latin typeface="Trebuchet MS"/>
                <a:cs typeface="Trebuchet MS"/>
                <a:hlinkClick r:id="rId7"/>
              </a:rPr>
              <a:t>USDOT</a:t>
            </a:r>
            <a:r>
              <a:rPr sz="2400" b="1" u="heavy" kern="0" spc="-125" dirty="0">
                <a:solidFill>
                  <a:srgbClr val="EE7320"/>
                </a:solidFill>
                <a:uFill>
                  <a:solidFill>
                    <a:srgbClr val="EE7320"/>
                  </a:solidFill>
                </a:uFill>
                <a:latin typeface="Trebuchet MS"/>
                <a:cs typeface="Trebuchet MS"/>
                <a:hlinkClick r:id="rId7"/>
              </a:rPr>
              <a:t> </a:t>
            </a:r>
            <a:r>
              <a:rPr sz="2400" b="1" u="heavy" kern="0" dirty="0">
                <a:solidFill>
                  <a:srgbClr val="EE7320"/>
                </a:solidFill>
                <a:uFill>
                  <a:solidFill>
                    <a:srgbClr val="EE7320"/>
                  </a:solidFill>
                </a:uFill>
                <a:latin typeface="Trebuchet MS"/>
                <a:cs typeface="Trebuchet MS"/>
                <a:hlinkClick r:id="rId7"/>
              </a:rPr>
              <a:t>Pedestrian</a:t>
            </a:r>
            <a:r>
              <a:rPr sz="2400" b="1" u="heavy" kern="0" spc="-80" dirty="0">
                <a:solidFill>
                  <a:srgbClr val="EE7320"/>
                </a:solidFill>
                <a:uFill>
                  <a:solidFill>
                    <a:srgbClr val="EE7320"/>
                  </a:solidFill>
                </a:uFill>
                <a:latin typeface="Trebuchet MS"/>
                <a:cs typeface="Trebuchet MS"/>
                <a:hlinkClick r:id="rId7"/>
              </a:rPr>
              <a:t> </a:t>
            </a:r>
            <a:r>
              <a:rPr sz="2400" b="1" u="heavy" kern="0" spc="-25" dirty="0">
                <a:solidFill>
                  <a:srgbClr val="EE7320"/>
                </a:solidFill>
                <a:uFill>
                  <a:solidFill>
                    <a:srgbClr val="EE7320"/>
                  </a:solidFill>
                </a:uFill>
                <a:latin typeface="Trebuchet MS"/>
                <a:cs typeface="Trebuchet MS"/>
                <a:hlinkClick r:id="rId7"/>
              </a:rPr>
              <a:t>and</a:t>
            </a:r>
            <a:r>
              <a:rPr sz="2400" b="1" kern="0" spc="-25" dirty="0">
                <a:solidFill>
                  <a:srgbClr val="EE7320"/>
                </a:solidFill>
                <a:latin typeface="Trebuchet MS"/>
                <a:cs typeface="Trebuchet MS"/>
              </a:rPr>
              <a:t> </a:t>
            </a:r>
            <a:r>
              <a:rPr sz="2400" b="1" u="heavy" kern="0" dirty="0">
                <a:solidFill>
                  <a:srgbClr val="EE7320"/>
                </a:solidFill>
                <a:uFill>
                  <a:solidFill>
                    <a:srgbClr val="EE7320"/>
                  </a:solidFill>
                </a:uFill>
                <a:latin typeface="Trebuchet MS"/>
                <a:cs typeface="Trebuchet MS"/>
                <a:hlinkClick r:id="rId7"/>
              </a:rPr>
              <a:t>Bicycle</a:t>
            </a:r>
            <a:r>
              <a:rPr sz="2400" b="1" u="heavy" kern="0" spc="-90" dirty="0">
                <a:solidFill>
                  <a:srgbClr val="EE7320"/>
                </a:solidFill>
                <a:uFill>
                  <a:solidFill>
                    <a:srgbClr val="EE7320"/>
                  </a:solidFill>
                </a:uFill>
                <a:latin typeface="Trebuchet MS"/>
                <a:cs typeface="Trebuchet MS"/>
                <a:hlinkClick r:id="rId7"/>
              </a:rPr>
              <a:t> </a:t>
            </a:r>
            <a:r>
              <a:rPr sz="2400" b="1" u="heavy" kern="0" dirty="0">
                <a:solidFill>
                  <a:srgbClr val="EE7320"/>
                </a:solidFill>
                <a:uFill>
                  <a:solidFill>
                    <a:srgbClr val="EE7320"/>
                  </a:solidFill>
                </a:uFill>
                <a:latin typeface="Trebuchet MS"/>
                <a:cs typeface="Trebuchet MS"/>
                <a:hlinkClick r:id="rId7"/>
              </a:rPr>
              <a:t>Funding</a:t>
            </a:r>
            <a:r>
              <a:rPr sz="2400" b="1" u="heavy" kern="0" spc="-85" dirty="0">
                <a:solidFill>
                  <a:srgbClr val="EE7320"/>
                </a:solidFill>
                <a:uFill>
                  <a:solidFill>
                    <a:srgbClr val="EE7320"/>
                  </a:solidFill>
                </a:uFill>
                <a:latin typeface="Trebuchet MS"/>
                <a:cs typeface="Trebuchet MS"/>
                <a:hlinkClick r:id="rId7"/>
              </a:rPr>
              <a:t> </a:t>
            </a:r>
            <a:r>
              <a:rPr sz="2400" b="1" u="heavy" kern="0" dirty="0">
                <a:solidFill>
                  <a:srgbClr val="EE7320"/>
                </a:solidFill>
                <a:uFill>
                  <a:solidFill>
                    <a:srgbClr val="EE7320"/>
                  </a:solidFill>
                </a:uFill>
                <a:latin typeface="Trebuchet MS"/>
                <a:cs typeface="Trebuchet MS"/>
                <a:hlinkClick r:id="rId7"/>
              </a:rPr>
              <a:t>Opportunities</a:t>
            </a:r>
            <a:r>
              <a:rPr sz="2400" b="1" u="heavy" kern="0" spc="-130" dirty="0">
                <a:solidFill>
                  <a:srgbClr val="EE7320"/>
                </a:solidFill>
                <a:uFill>
                  <a:solidFill>
                    <a:srgbClr val="EE7320"/>
                  </a:solidFill>
                </a:uFill>
                <a:latin typeface="Trebuchet MS"/>
                <a:cs typeface="Trebuchet MS"/>
                <a:hlinkClick r:id="rId7"/>
              </a:rPr>
              <a:t> </a:t>
            </a:r>
            <a:r>
              <a:rPr sz="2400" b="1" u="heavy" kern="0" spc="-40" dirty="0">
                <a:solidFill>
                  <a:srgbClr val="EE7320"/>
                </a:solidFill>
                <a:uFill>
                  <a:solidFill>
                    <a:srgbClr val="EE7320"/>
                  </a:solidFill>
                </a:uFill>
                <a:latin typeface="Trebuchet MS"/>
                <a:cs typeface="Trebuchet MS"/>
                <a:hlinkClick r:id="rId7"/>
              </a:rPr>
              <a:t>Table</a:t>
            </a:r>
            <a:endParaRPr sz="24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8924" y="-71049"/>
            <a:ext cx="11778298" cy="864759"/>
          </a:xfrm>
          <a:prstGeom prst="rect">
            <a:avLst/>
          </a:prstGeom>
        </p:spPr>
        <p:txBody>
          <a:bodyPr vert="horz" wrap="square" lIns="0" tIns="368716" rIns="0" bIns="0" rtlCol="0">
            <a:spAutoFit/>
          </a:bodyPr>
          <a:lstStyle/>
          <a:p>
            <a:pPr marL="2562225">
              <a:spcBef>
                <a:spcPts val="100"/>
              </a:spcBef>
            </a:pPr>
            <a:r>
              <a:rPr dirty="0"/>
              <a:t>What</a:t>
            </a:r>
            <a:r>
              <a:rPr spc="-140" dirty="0"/>
              <a:t> </a:t>
            </a:r>
            <a:r>
              <a:rPr dirty="0"/>
              <a:t>makes</a:t>
            </a:r>
            <a:r>
              <a:rPr spc="-80" dirty="0"/>
              <a:t> </a:t>
            </a:r>
            <a:r>
              <a:rPr dirty="0"/>
              <a:t>a</a:t>
            </a:r>
            <a:r>
              <a:rPr spc="-80" dirty="0"/>
              <a:t> </a:t>
            </a:r>
            <a:r>
              <a:rPr dirty="0"/>
              <a:t>good</a:t>
            </a:r>
            <a:r>
              <a:rPr spc="-80" dirty="0"/>
              <a:t> </a:t>
            </a:r>
            <a:r>
              <a:rPr dirty="0"/>
              <a:t>location</a:t>
            </a:r>
            <a:r>
              <a:rPr spc="-80" dirty="0"/>
              <a:t> </a:t>
            </a:r>
            <a:r>
              <a:rPr dirty="0"/>
              <a:t>for</a:t>
            </a:r>
            <a:r>
              <a:rPr spc="-240" dirty="0"/>
              <a:t> </a:t>
            </a:r>
            <a:r>
              <a:rPr spc="-165" dirty="0"/>
              <a:t>AT</a:t>
            </a:r>
            <a:r>
              <a:rPr spc="-80" dirty="0"/>
              <a:t> </a:t>
            </a:r>
            <a:r>
              <a:rPr spc="-10" dirty="0"/>
              <a:t>investment?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11237792" y="6437204"/>
            <a:ext cx="334994" cy="187872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3189">
              <a:spcBef>
                <a:spcPts val="25"/>
              </a:spcBef>
            </a:pPr>
            <a:fld id="{81D60167-4931-47E6-BA6A-407CBD079E47}" type="slidenum">
              <a:rPr kern="0" spc="-25" dirty="0"/>
              <a:pPr marL="123189">
                <a:spcBef>
                  <a:spcPts val="25"/>
                </a:spcBef>
              </a:pPr>
              <a:t>67</a:t>
            </a:fld>
            <a:endParaRPr kern="0" spc="-25" dirty="0"/>
          </a:p>
        </p:txBody>
      </p:sp>
      <p:sp>
        <p:nvSpPr>
          <p:cNvPr id="3" name="object 3"/>
          <p:cNvSpPr txBox="1"/>
          <p:nvPr/>
        </p:nvSpPr>
        <p:spPr>
          <a:xfrm>
            <a:off x="854684" y="1755105"/>
            <a:ext cx="10113645" cy="35610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46405" indent="-433705">
              <a:spcBef>
                <a:spcPts val="100"/>
              </a:spcBef>
              <a:buSzPct val="87500"/>
              <a:buFont typeface="Arial"/>
              <a:buChar char="•"/>
              <a:tabLst>
                <a:tab pos="446405" algn="l"/>
              </a:tabLst>
            </a:pP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Unmet</a:t>
            </a:r>
            <a:r>
              <a:rPr sz="2400" kern="0" spc="-9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and</a:t>
            </a:r>
            <a:r>
              <a:rPr sz="2400" kern="0" spc="-9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existing</a:t>
            </a:r>
            <a:r>
              <a:rPr sz="2400" kern="0" spc="-9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demand</a:t>
            </a:r>
            <a:r>
              <a:rPr sz="2400" kern="0" spc="-8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for</a:t>
            </a:r>
            <a:r>
              <a:rPr sz="2400" kern="0" spc="-9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active</a:t>
            </a:r>
            <a:r>
              <a:rPr sz="2400" kern="0" spc="-9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transportation</a:t>
            </a:r>
            <a:endParaRPr sz="24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1056005" lvl="1" indent="-429895">
              <a:spcBef>
                <a:spcPts val="1639"/>
              </a:spcBef>
              <a:buSzPct val="95238"/>
              <a:buFont typeface="Arial"/>
              <a:buChar char="•"/>
              <a:tabLst>
                <a:tab pos="1056005" algn="l"/>
              </a:tabLst>
            </a:pPr>
            <a:r>
              <a:rPr sz="21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Near</a:t>
            </a:r>
            <a:r>
              <a:rPr sz="2100" kern="0" spc="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schools,</a:t>
            </a:r>
            <a:r>
              <a:rPr sz="2100" kern="0" spc="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parks,</a:t>
            </a:r>
            <a:r>
              <a:rPr sz="2100" kern="0" spc="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main</a:t>
            </a:r>
            <a:r>
              <a:rPr sz="2100" kern="0" spc="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streets,</a:t>
            </a:r>
            <a:r>
              <a:rPr sz="2100" kern="0" spc="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or</a:t>
            </a:r>
            <a:r>
              <a:rPr sz="2100" kern="0" spc="4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1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residences</a:t>
            </a:r>
            <a:endParaRPr sz="21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446405" indent="-433705">
              <a:spcBef>
                <a:spcPts val="1600"/>
              </a:spcBef>
              <a:buSzPct val="87500"/>
              <a:buFont typeface="Arial"/>
              <a:buChar char="•"/>
              <a:tabLst>
                <a:tab pos="446405" algn="l"/>
              </a:tabLst>
            </a:pP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Closes</a:t>
            </a:r>
            <a:r>
              <a:rPr sz="2400" kern="0" spc="-8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</a:t>
            </a:r>
            <a:r>
              <a:rPr sz="2400" kern="0" spc="-8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network</a:t>
            </a:r>
            <a:r>
              <a:rPr sz="2400" kern="0" spc="-8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spc="-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gap</a:t>
            </a:r>
            <a:endParaRPr sz="24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446405" marR="5080" indent="-434340">
              <a:spcBef>
                <a:spcPts val="1595"/>
              </a:spcBef>
              <a:buSzPct val="87500"/>
              <a:buFont typeface="Arial"/>
              <a:buChar char="•"/>
              <a:tabLst>
                <a:tab pos="446405" algn="l"/>
              </a:tabLst>
            </a:pP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Enhances</a:t>
            </a:r>
            <a:r>
              <a:rPr sz="2400" kern="0" spc="-9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safety</a:t>
            </a:r>
            <a:r>
              <a:rPr sz="2400" kern="0" spc="-9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at</a:t>
            </a:r>
            <a:r>
              <a:rPr sz="2400" kern="0" spc="-9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location</a:t>
            </a:r>
            <a:r>
              <a:rPr sz="2400" kern="0" spc="-9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where</a:t>
            </a:r>
            <a:r>
              <a:rPr sz="2400" kern="0" spc="-9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VRU</a:t>
            </a:r>
            <a:r>
              <a:rPr sz="2400" kern="0" spc="-9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crash(es)</a:t>
            </a:r>
            <a:r>
              <a:rPr sz="2400" kern="0" spc="-8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or</a:t>
            </a:r>
            <a:r>
              <a:rPr sz="2400" kern="0" spc="-9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near</a:t>
            </a:r>
            <a:r>
              <a:rPr sz="2400" kern="0" spc="-9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miss(es)</a:t>
            </a:r>
            <a:r>
              <a:rPr sz="2400" kern="0" spc="-9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spc="-2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have </a:t>
            </a:r>
            <a:r>
              <a:rPr sz="24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occurred</a:t>
            </a:r>
            <a:endParaRPr sz="24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446405" indent="-433705">
              <a:spcBef>
                <a:spcPts val="1600"/>
              </a:spcBef>
              <a:buSzPct val="87500"/>
              <a:buFont typeface="Arial"/>
              <a:buChar char="•"/>
              <a:tabLst>
                <a:tab pos="446405" algn="l"/>
              </a:tabLst>
            </a:pP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Within</a:t>
            </a:r>
            <a:r>
              <a:rPr sz="2400" kern="0" spc="-8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spc="-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1-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mile</a:t>
            </a:r>
            <a:r>
              <a:rPr sz="2400" kern="0" spc="-8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of</a:t>
            </a:r>
            <a:r>
              <a:rPr sz="2400" kern="0" spc="-8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existing</a:t>
            </a:r>
            <a:r>
              <a:rPr sz="2400" kern="0" spc="-8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or</a:t>
            </a:r>
            <a:r>
              <a:rPr sz="2400" kern="0" spc="-8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planned</a:t>
            </a:r>
            <a:r>
              <a:rPr sz="2400" kern="0" spc="-8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transit</a:t>
            </a:r>
            <a:r>
              <a:rPr sz="2400" kern="0" spc="-8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spc="-2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stop</a:t>
            </a:r>
            <a:endParaRPr sz="24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446405" indent="-433705">
              <a:spcBef>
                <a:spcPts val="1600"/>
              </a:spcBef>
              <a:buSzPct val="87500"/>
              <a:buFont typeface="Arial"/>
              <a:buChar char="•"/>
              <a:tabLst>
                <a:tab pos="446405" algn="l"/>
              </a:tabLst>
            </a:pP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Serves</a:t>
            </a:r>
            <a:r>
              <a:rPr sz="2400" kern="0" spc="-6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</a:t>
            </a:r>
            <a:r>
              <a:rPr sz="2400" kern="0" spc="-6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Disproportionately</a:t>
            </a:r>
            <a:r>
              <a:rPr sz="2400" kern="0" spc="-6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Impacted</a:t>
            </a:r>
            <a:r>
              <a:rPr sz="2400" kern="0" spc="-6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(DI)</a:t>
            </a:r>
            <a:r>
              <a:rPr sz="2400" kern="0" spc="-6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community</a:t>
            </a:r>
            <a:endParaRPr sz="24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350" y="1"/>
            <a:ext cx="12179300" cy="4614545"/>
            <a:chOff x="0" y="0"/>
            <a:chExt cx="12179300" cy="46145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86" y="0"/>
              <a:ext cx="12177713" cy="4535423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4540549"/>
              <a:ext cx="12179300" cy="73660"/>
            </a:xfrm>
            <a:custGeom>
              <a:avLst/>
              <a:gdLst/>
              <a:ahLst/>
              <a:cxnLst/>
              <a:rect l="l" t="t" r="r" b="b"/>
              <a:pathLst>
                <a:path w="12179300" h="73660">
                  <a:moveTo>
                    <a:pt x="12179299" y="73499"/>
                  </a:moveTo>
                  <a:lnTo>
                    <a:pt x="0" y="73499"/>
                  </a:lnTo>
                  <a:lnTo>
                    <a:pt x="0" y="0"/>
                  </a:lnTo>
                  <a:lnTo>
                    <a:pt x="12179299" y="0"/>
                  </a:lnTo>
                  <a:lnTo>
                    <a:pt x="12179299" y="73499"/>
                  </a:lnTo>
                  <a:close/>
                </a:path>
              </a:pathLst>
            </a:custGeom>
            <a:solidFill>
              <a:srgbClr val="EE7320"/>
            </a:solidFill>
          </p:spPr>
          <p:txBody>
            <a:bodyPr wrap="square" lIns="0" tIns="0" rIns="0" bIns="0" rtlCol="0"/>
            <a:lstStyle/>
            <a:p>
              <a:endParaRPr ker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7551" y="4996702"/>
            <a:ext cx="4230981" cy="1443573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6349" y="0"/>
            <a:ext cx="12179300" cy="4528820"/>
            <a:chOff x="-1" y="0"/>
            <a:chExt cx="12179300" cy="452882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90818" y="0"/>
              <a:ext cx="7967160" cy="4517148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0" y="901"/>
              <a:ext cx="12179300" cy="4528185"/>
            </a:xfrm>
            <a:custGeom>
              <a:avLst/>
              <a:gdLst/>
              <a:ahLst/>
              <a:cxnLst/>
              <a:rect l="l" t="t" r="r" b="b"/>
              <a:pathLst>
                <a:path w="12179300" h="4528185">
                  <a:moveTo>
                    <a:pt x="1927491" y="0"/>
                  </a:moveTo>
                  <a:lnTo>
                    <a:pt x="0" y="0"/>
                  </a:lnTo>
                  <a:lnTo>
                    <a:pt x="0" y="4527601"/>
                  </a:lnTo>
                  <a:lnTo>
                    <a:pt x="1927491" y="4527601"/>
                  </a:lnTo>
                  <a:lnTo>
                    <a:pt x="1927491" y="0"/>
                  </a:lnTo>
                  <a:close/>
                </a:path>
                <a:path w="12179300" h="4528185">
                  <a:moveTo>
                    <a:pt x="12179287" y="0"/>
                  </a:moveTo>
                  <a:lnTo>
                    <a:pt x="10261079" y="0"/>
                  </a:lnTo>
                  <a:lnTo>
                    <a:pt x="10261079" y="4527601"/>
                  </a:lnTo>
                  <a:lnTo>
                    <a:pt x="12179287" y="4527601"/>
                  </a:lnTo>
                  <a:lnTo>
                    <a:pt x="12179287" y="0"/>
                  </a:lnTo>
                  <a:close/>
                </a:path>
              </a:pathLst>
            </a:custGeom>
            <a:solidFill>
              <a:srgbClr val="A59D94"/>
            </a:solidFill>
          </p:spPr>
          <p:txBody>
            <a:bodyPr wrap="square" lIns="0" tIns="0" rIns="0" bIns="0" rtlCol="0"/>
            <a:lstStyle/>
            <a:p>
              <a:endParaRPr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1927491" y="901"/>
              <a:ext cx="8333740" cy="4528185"/>
            </a:xfrm>
            <a:custGeom>
              <a:avLst/>
              <a:gdLst/>
              <a:ahLst/>
              <a:cxnLst/>
              <a:rect l="l" t="t" r="r" b="b"/>
              <a:pathLst>
                <a:path w="8333740" h="4528185">
                  <a:moveTo>
                    <a:pt x="203098" y="0"/>
                  </a:moveTo>
                  <a:lnTo>
                    <a:pt x="0" y="0"/>
                  </a:lnTo>
                  <a:lnTo>
                    <a:pt x="0" y="4527601"/>
                  </a:lnTo>
                  <a:lnTo>
                    <a:pt x="203098" y="4527601"/>
                  </a:lnTo>
                  <a:lnTo>
                    <a:pt x="203098" y="0"/>
                  </a:lnTo>
                  <a:close/>
                </a:path>
                <a:path w="8333740" h="4528185">
                  <a:moveTo>
                    <a:pt x="8333587" y="0"/>
                  </a:moveTo>
                  <a:lnTo>
                    <a:pt x="8130476" y="0"/>
                  </a:lnTo>
                  <a:lnTo>
                    <a:pt x="8130476" y="4527601"/>
                  </a:lnTo>
                  <a:lnTo>
                    <a:pt x="8333587" y="4527601"/>
                  </a:lnTo>
                  <a:lnTo>
                    <a:pt x="8333587" y="0"/>
                  </a:lnTo>
                  <a:close/>
                </a:path>
              </a:pathLst>
            </a:custGeom>
            <a:solidFill>
              <a:srgbClr val="635F5C"/>
            </a:solidFill>
          </p:spPr>
          <p:txBody>
            <a:bodyPr wrap="square" lIns="0" tIns="0" rIns="0" bIns="0" rtlCol="0"/>
            <a:lstStyle/>
            <a:p>
              <a:endParaRPr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6696668" y="5253855"/>
            <a:ext cx="4825365" cy="952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650"/>
              </a:lnSpc>
              <a:spcBef>
                <a:spcPts val="100"/>
              </a:spcBef>
            </a:pPr>
            <a:r>
              <a:rPr sz="3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Active</a:t>
            </a:r>
            <a:r>
              <a:rPr sz="3200" kern="0" spc="-18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3200"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Transportation</a:t>
            </a:r>
            <a:r>
              <a:rPr sz="3200" kern="0" spc="-1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3200" kern="0" spc="-2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Plan</a:t>
            </a:r>
            <a:endParaRPr sz="32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2038350">
              <a:lnSpc>
                <a:spcPts val="3650"/>
              </a:lnSpc>
            </a:pPr>
            <a:r>
              <a:rPr sz="3200" kern="0" spc="-4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(ATP)</a:t>
            </a:r>
            <a:r>
              <a:rPr sz="3200" kern="0" spc="-16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32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Overview</a:t>
            </a:r>
            <a:endParaRPr sz="32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142996" y="6326885"/>
            <a:ext cx="2654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kern="0" spc="-25" dirty="0">
                <a:solidFill>
                  <a:srgbClr val="7F7F7F"/>
                </a:solidFill>
                <a:latin typeface="Trebuchet MS"/>
                <a:cs typeface="Trebuchet MS"/>
              </a:rPr>
              <a:t>51</a:t>
            </a:r>
            <a:endParaRPr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8924" y="-71049"/>
            <a:ext cx="11778298" cy="864756"/>
          </a:xfrm>
          <a:prstGeom prst="rect">
            <a:avLst/>
          </a:prstGeom>
        </p:spPr>
        <p:txBody>
          <a:bodyPr vert="horz" wrap="square" lIns="0" tIns="368713" rIns="0" bIns="0" rtlCol="0">
            <a:spAutoFit/>
          </a:bodyPr>
          <a:lstStyle/>
          <a:p>
            <a:pPr marL="5276850">
              <a:spcBef>
                <a:spcPts val="100"/>
              </a:spcBef>
            </a:pPr>
            <a:r>
              <a:rPr dirty="0"/>
              <a:t>Active</a:t>
            </a:r>
            <a:r>
              <a:rPr spc="-170" dirty="0"/>
              <a:t> </a:t>
            </a:r>
            <a:r>
              <a:rPr spc="-35" dirty="0"/>
              <a:t>Transportation</a:t>
            </a:r>
            <a:r>
              <a:rPr spc="-114" dirty="0"/>
              <a:t> </a:t>
            </a:r>
            <a:r>
              <a:rPr dirty="0"/>
              <a:t>Plan</a:t>
            </a:r>
            <a:r>
              <a:rPr spc="-114" dirty="0"/>
              <a:t> </a:t>
            </a:r>
            <a:r>
              <a:rPr spc="-10" dirty="0"/>
              <a:t>(ATP)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11237792" y="6437204"/>
            <a:ext cx="334994" cy="187872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3825">
              <a:spcBef>
                <a:spcPts val="25"/>
              </a:spcBef>
            </a:pPr>
            <a:fld id="{81D60167-4931-47E6-BA6A-407CBD079E47}" type="slidenum">
              <a:rPr kern="0" spc="-25" dirty="0"/>
              <a:pPr marL="123825">
                <a:spcBef>
                  <a:spcPts val="25"/>
                </a:spcBef>
              </a:pPr>
              <a:t>69</a:t>
            </a:fld>
            <a:endParaRPr kern="0" spc="-25" dirty="0"/>
          </a:p>
        </p:txBody>
      </p:sp>
      <p:sp>
        <p:nvSpPr>
          <p:cNvPr id="3" name="object 3"/>
          <p:cNvSpPr txBox="1"/>
          <p:nvPr/>
        </p:nvSpPr>
        <p:spPr>
          <a:xfrm>
            <a:off x="892186" y="1655113"/>
            <a:ext cx="9796145" cy="2962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08940" indent="-396240">
              <a:spcBef>
                <a:spcPts val="100"/>
              </a:spcBef>
              <a:buSzPct val="58333"/>
              <a:buFont typeface="Arial"/>
              <a:buChar char="•"/>
              <a:tabLst>
                <a:tab pos="408940" algn="l"/>
              </a:tabLst>
            </a:pP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Set</a:t>
            </a:r>
            <a:r>
              <a:rPr sz="2400" kern="0" spc="-8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goals,</a:t>
            </a:r>
            <a:r>
              <a:rPr sz="2400" kern="0" spc="-8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policy</a:t>
            </a:r>
            <a:r>
              <a:rPr sz="2400" kern="0" spc="-8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recommendations,</a:t>
            </a:r>
            <a:r>
              <a:rPr sz="2400" kern="0" spc="-8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and</a:t>
            </a:r>
            <a:r>
              <a:rPr sz="2400" kern="0" spc="-7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action</a:t>
            </a:r>
            <a:r>
              <a:rPr sz="2400" kern="0" spc="-8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steps</a:t>
            </a:r>
            <a:endParaRPr sz="24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408940" indent="-396240">
              <a:spcBef>
                <a:spcPts val="2105"/>
              </a:spcBef>
              <a:buSzPct val="58333"/>
              <a:buFont typeface="Arial"/>
              <a:buChar char="•"/>
              <a:tabLst>
                <a:tab pos="408940" algn="l"/>
              </a:tabLst>
            </a:pP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Integrate</a:t>
            </a:r>
            <a:r>
              <a:rPr sz="2400" kern="0" spc="-10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with</a:t>
            </a:r>
            <a:r>
              <a:rPr sz="2400" kern="0" spc="-10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local</a:t>
            </a:r>
            <a:r>
              <a:rPr sz="2400" kern="0" spc="-10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and</a:t>
            </a:r>
            <a:r>
              <a:rPr sz="2400" kern="0" spc="-10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regional</a:t>
            </a:r>
            <a:r>
              <a:rPr sz="2400" kern="0" spc="-10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bicycle</a:t>
            </a:r>
            <a:r>
              <a:rPr sz="2400" kern="0" spc="-10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and</a:t>
            </a:r>
            <a:r>
              <a:rPr sz="2400" kern="0" spc="-10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pedestrian</a:t>
            </a:r>
            <a:r>
              <a:rPr sz="2400" kern="0" spc="-10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plans</a:t>
            </a:r>
            <a:endParaRPr sz="24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408940" indent="-396240">
              <a:spcBef>
                <a:spcPts val="2110"/>
              </a:spcBef>
              <a:buSzPct val="58333"/>
              <a:buFont typeface="Arial"/>
              <a:buChar char="•"/>
              <a:tabLst>
                <a:tab pos="408940" algn="l"/>
              </a:tabLst>
            </a:pP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Create</a:t>
            </a:r>
            <a:r>
              <a:rPr sz="2400" kern="0" spc="-8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tool</a:t>
            </a:r>
            <a:r>
              <a:rPr sz="2400" kern="0" spc="-8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to</a:t>
            </a:r>
            <a:r>
              <a:rPr sz="2400" kern="0" spc="-8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prioritize</a:t>
            </a:r>
            <a:r>
              <a:rPr sz="2400" kern="0" spc="-8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active</a:t>
            </a:r>
            <a:r>
              <a:rPr sz="2400" kern="0" spc="-8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transportation</a:t>
            </a:r>
            <a:r>
              <a:rPr sz="2400" kern="0" spc="-8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investments/priorities</a:t>
            </a:r>
            <a:endParaRPr sz="24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408940" indent="-396240">
              <a:spcBef>
                <a:spcPts val="2110"/>
              </a:spcBef>
              <a:buSzPct val="58333"/>
              <a:buFont typeface="Arial"/>
              <a:buChar char="•"/>
              <a:tabLst>
                <a:tab pos="408940" algn="l"/>
              </a:tabLst>
            </a:pP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Integrate</a:t>
            </a:r>
            <a:r>
              <a:rPr sz="2400" kern="0" spc="-12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with</a:t>
            </a:r>
            <a:r>
              <a:rPr sz="2400" kern="0" spc="-114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other</a:t>
            </a:r>
            <a:r>
              <a:rPr sz="2400" kern="0" spc="-114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statewide</a:t>
            </a:r>
            <a:r>
              <a:rPr sz="2400" kern="0" spc="-114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planning</a:t>
            </a:r>
            <a:r>
              <a:rPr sz="2400" kern="0" spc="-114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initiatives</a:t>
            </a:r>
            <a:endParaRPr sz="24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408940" indent="-396240">
              <a:spcBef>
                <a:spcPts val="2095"/>
              </a:spcBef>
              <a:buSzPct val="52830"/>
              <a:buFont typeface="Arial"/>
              <a:buChar char="•"/>
              <a:tabLst>
                <a:tab pos="408940" algn="l"/>
              </a:tabLst>
            </a:pPr>
            <a:r>
              <a:rPr sz="2650" b="1" i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Not</a:t>
            </a:r>
            <a:r>
              <a:rPr sz="2650" b="1" i="1" kern="0" spc="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650" b="1" i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 </a:t>
            </a:r>
            <a:r>
              <a:rPr sz="2650" b="1" i="1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project-</a:t>
            </a:r>
            <a:r>
              <a:rPr sz="2650" b="1" i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based</a:t>
            </a:r>
            <a:r>
              <a:rPr sz="2650" b="1" i="1" kern="0" spc="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650" b="1" i="1" kern="0" spc="-2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plan</a:t>
            </a:r>
            <a:endParaRPr sz="265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73100" y="1587500"/>
            <a:ext cx="7063740" cy="4038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0029" marR="862965" lvl="0" indent="-227329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41300" algn="l"/>
              </a:tabLst>
              <a:defRPr/>
            </a:pP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Colorado</a:t>
            </a:r>
            <a:r>
              <a:rPr kumimoji="0" sz="2400" b="0" i="0" u="none" strike="noStrike" kern="0" cap="none" spc="-9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Senate</a:t>
            </a:r>
            <a:r>
              <a:rPr kumimoji="0" sz="2400" b="0" i="0" u="none" strike="noStrike" kern="0" cap="none" spc="-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Bill</a:t>
            </a:r>
            <a:r>
              <a:rPr kumimoji="0" sz="2400" b="0" i="0" u="none" strike="noStrike" kern="0" cap="none" spc="-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21-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260</a:t>
            </a:r>
            <a:r>
              <a:rPr kumimoji="0" sz="2400" b="0" i="0" u="none" strike="noStrike" kern="0" cap="none" spc="-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created</a:t>
            </a:r>
            <a:r>
              <a:rPr kumimoji="0" sz="2400" b="0" i="0" u="none" strike="noStrike" kern="0" cap="none" spc="-8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the 	</a:t>
            </a:r>
            <a:r>
              <a:rPr kumimoji="0" sz="2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Nonattainment</a:t>
            </a:r>
            <a:r>
              <a:rPr kumimoji="0" sz="2400" b="0" i="0" u="none" strike="noStrike" kern="0" cap="none" spc="-1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Area</a:t>
            </a:r>
            <a:r>
              <a:rPr kumimoji="0" sz="2400" b="0" i="0" u="none" strike="noStrike" kern="0" cap="none" spc="-1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Air</a:t>
            </a:r>
            <a:r>
              <a:rPr kumimoji="0" sz="24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Pollution</a:t>
            </a:r>
            <a:r>
              <a:rPr kumimoji="0" sz="2400" b="0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Mitigation 	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Enterprise</a:t>
            </a:r>
            <a:r>
              <a:rPr kumimoji="0" sz="2400" b="0" i="0" u="none" strike="noStrike" kern="0" cap="none" spc="-1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(NAAPME):</a:t>
            </a:r>
            <a:r>
              <a:rPr kumimoji="0" sz="2400" b="0" i="0" u="none" strike="noStrike" kern="0" cap="none" spc="-1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400" b="0" i="0" u="sng" strike="noStrike" kern="0" cap="none" spc="-10" normalizeH="0" baseline="0" noProof="0" dirty="0">
                <a:ln>
                  <a:noFill/>
                </a:ln>
                <a:solidFill>
                  <a:srgbClr val="2350A2"/>
                </a:solidFill>
                <a:effectLst/>
                <a:uLnTx/>
                <a:uFill>
                  <a:solidFill>
                    <a:srgbClr val="2350A2"/>
                  </a:solidFill>
                </a:uFill>
                <a:latin typeface="Trebuchet MS"/>
                <a:cs typeface="Trebuchet MS"/>
                <a:hlinkClick r:id="rId2"/>
              </a:rPr>
              <a:t>naapme.codot.gov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cs typeface="Trebuchet MS"/>
            </a:endParaRPr>
          </a:p>
          <a:p>
            <a:pPr marL="240029" marR="130175" lvl="0" indent="-227329" defTabSz="91440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41300" algn="l"/>
              </a:tabLst>
              <a:defRPr/>
            </a:pP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NAAPME</a:t>
            </a:r>
            <a:r>
              <a:rPr kumimoji="0" sz="2400" b="0" i="0" u="none" strike="noStrike" kern="0" cap="none" spc="-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funds</a:t>
            </a:r>
            <a:r>
              <a:rPr kumimoji="0" sz="2400" b="0" i="0" u="none" strike="noStrike" kern="0" cap="none" spc="-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projects</a:t>
            </a:r>
            <a:r>
              <a:rPr kumimoji="0" sz="2400" b="0" i="0" u="none" strike="noStrike" kern="0" cap="none" spc="-8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that</a:t>
            </a:r>
            <a:r>
              <a:rPr kumimoji="0" sz="2400" b="0" i="0" u="none" strike="noStrike" kern="0" cap="none" spc="-8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help</a:t>
            </a:r>
            <a:r>
              <a:rPr kumimoji="0" sz="2400" b="0" i="0" u="none" strike="noStrike" kern="0" cap="none" spc="-9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address</a:t>
            </a:r>
            <a:r>
              <a:rPr kumimoji="0" sz="2400" b="0" i="0" u="none" strike="noStrike" kern="0" cap="none" spc="-8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traffic 	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congestion</a:t>
            </a:r>
            <a:r>
              <a:rPr kumimoji="0" sz="2400" b="0" i="0" u="none" strike="noStrike" kern="0" cap="none" spc="-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and</a:t>
            </a:r>
            <a:r>
              <a:rPr kumimoji="0" sz="2400" b="0" i="0" u="none" strike="noStrike" kern="0" cap="none" spc="-8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reduce</a:t>
            </a:r>
            <a:r>
              <a:rPr kumimoji="0" sz="2400" b="0" i="0" u="none" strike="noStrike" kern="0" cap="none" spc="-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environmental</a:t>
            </a:r>
            <a:r>
              <a:rPr kumimoji="0" sz="2400" b="0" i="0" u="none" strike="noStrike" kern="0" cap="none" spc="-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and</a:t>
            </a:r>
            <a:r>
              <a:rPr kumimoji="0" sz="2400" b="0" i="0" u="none" strike="noStrike" kern="0" cap="none" spc="-8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health 	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impacts</a:t>
            </a:r>
            <a:r>
              <a:rPr kumimoji="0" sz="24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of</a:t>
            </a:r>
            <a:r>
              <a:rPr kumimoji="0" sz="24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transportation</a:t>
            </a:r>
            <a:r>
              <a:rPr kumimoji="0" sz="24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in</a:t>
            </a:r>
            <a:r>
              <a:rPr kumimoji="0" sz="2400" b="0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Colorado’s 	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Nonattainment</a:t>
            </a:r>
            <a:r>
              <a:rPr kumimoji="0" sz="2400" b="0" i="0" u="none" strike="noStrike" kern="0" cap="none" spc="-1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areas</a:t>
            </a:r>
            <a:r>
              <a:rPr kumimoji="0" sz="2400" b="0" i="0" u="none" strike="noStrike" kern="0" cap="none" spc="-1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(currently</a:t>
            </a:r>
            <a:r>
              <a:rPr kumimoji="0" sz="2400" b="0" i="0" u="none" strike="noStrike" kern="0" cap="none" spc="-10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Metro</a:t>
            </a:r>
            <a:r>
              <a:rPr kumimoji="0" sz="2400" b="0" i="0" u="none" strike="noStrike" kern="0" cap="none" spc="-1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Denver, 	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North</a:t>
            </a:r>
            <a:r>
              <a:rPr kumimoji="0" sz="2400" b="0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Front</a:t>
            </a:r>
            <a:r>
              <a:rPr kumimoji="0" sz="2400" b="0" i="0" u="none" strike="noStrike" kern="0" cap="none" spc="-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Range,</a:t>
            </a:r>
            <a:r>
              <a:rPr kumimoji="0" sz="24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and</a:t>
            </a:r>
            <a:r>
              <a:rPr kumimoji="0" sz="2400" b="0" i="0" u="none" strike="noStrike" kern="0" cap="none" spc="-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Upper</a:t>
            </a:r>
            <a:r>
              <a:rPr kumimoji="0" sz="24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Front</a:t>
            </a:r>
            <a:r>
              <a:rPr kumimoji="0" sz="2400" b="0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Range).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cs typeface="Trebuchet MS"/>
            </a:endParaRPr>
          </a:p>
          <a:p>
            <a:pPr marL="240029" marR="5080" lvl="0" indent="-227329" defTabSz="914400" eaLnBrk="1" fontAlgn="auto" latinLnBrk="0" hangingPunct="1">
              <a:lnSpc>
                <a:spcPct val="100000"/>
              </a:lnSpc>
              <a:spcBef>
                <a:spcPts val="139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41300" algn="l"/>
              </a:tabLst>
              <a:defRPr/>
            </a:pPr>
            <a:r>
              <a:rPr kumimoji="0" sz="24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CCTAP</a:t>
            </a:r>
            <a:r>
              <a:rPr kumimoji="0" sz="2400" b="0" i="0" u="none" strike="noStrike" kern="0" cap="none" spc="-1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is</a:t>
            </a:r>
            <a:r>
              <a:rPr kumimoji="0" sz="24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the</a:t>
            </a:r>
            <a:r>
              <a:rPr kumimoji="0" sz="24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first</a:t>
            </a:r>
            <a:r>
              <a:rPr kumimoji="0" sz="24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NAAPME</a:t>
            </a:r>
            <a:r>
              <a:rPr kumimoji="0" sz="24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grant</a:t>
            </a:r>
            <a:r>
              <a:rPr kumimoji="0" sz="24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funding</a:t>
            </a:r>
            <a:r>
              <a:rPr kumimoji="0" sz="24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program, 	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with</a:t>
            </a:r>
            <a:r>
              <a:rPr kumimoji="0" sz="24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$17</a:t>
            </a:r>
            <a:r>
              <a:rPr kumimoji="0" sz="2400" b="0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million</a:t>
            </a:r>
            <a:r>
              <a:rPr kumimoji="0" sz="24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available.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12700" marR="5080">
              <a:lnSpc>
                <a:spcPts val="3460"/>
              </a:lnSpc>
              <a:spcBef>
                <a:spcPts val="530"/>
              </a:spcBef>
            </a:pPr>
            <a:r>
              <a:rPr b="0" dirty="0">
                <a:latin typeface="Trebuchet MS"/>
                <a:cs typeface="Trebuchet MS"/>
              </a:rPr>
              <a:t>“Community</a:t>
            </a:r>
            <a:r>
              <a:rPr b="0" spc="-80" dirty="0">
                <a:latin typeface="Trebuchet MS"/>
                <a:cs typeface="Trebuchet MS"/>
              </a:rPr>
              <a:t> </a:t>
            </a:r>
            <a:r>
              <a:rPr b="0" dirty="0">
                <a:latin typeface="Trebuchet MS"/>
                <a:cs typeface="Trebuchet MS"/>
              </a:rPr>
              <a:t>Clean</a:t>
            </a:r>
            <a:r>
              <a:rPr b="0" spc="-110" dirty="0">
                <a:latin typeface="Trebuchet MS"/>
                <a:cs typeface="Trebuchet MS"/>
              </a:rPr>
              <a:t> </a:t>
            </a:r>
            <a:r>
              <a:rPr b="0" spc="-45" dirty="0">
                <a:latin typeface="Trebuchet MS"/>
                <a:cs typeface="Trebuchet MS"/>
              </a:rPr>
              <a:t>Transportation</a:t>
            </a:r>
            <a:r>
              <a:rPr b="0" spc="-200" dirty="0">
                <a:latin typeface="Trebuchet MS"/>
                <a:cs typeface="Trebuchet MS"/>
              </a:rPr>
              <a:t> </a:t>
            </a:r>
            <a:r>
              <a:rPr b="0" spc="-10" dirty="0">
                <a:latin typeface="Trebuchet MS"/>
                <a:cs typeface="Trebuchet MS"/>
              </a:rPr>
              <a:t>Assistance” </a:t>
            </a:r>
            <a:r>
              <a:rPr b="0" dirty="0">
                <a:latin typeface="Trebuchet MS"/>
                <a:cs typeface="Trebuchet MS"/>
              </a:rPr>
              <a:t>Grant</a:t>
            </a:r>
            <a:r>
              <a:rPr b="0" spc="-120" dirty="0">
                <a:latin typeface="Trebuchet MS"/>
                <a:cs typeface="Trebuchet MS"/>
              </a:rPr>
              <a:t> </a:t>
            </a:r>
            <a:r>
              <a:rPr b="0" dirty="0">
                <a:latin typeface="Trebuchet MS"/>
                <a:cs typeface="Trebuchet MS"/>
              </a:rPr>
              <a:t>Funding</a:t>
            </a:r>
            <a:r>
              <a:rPr b="0" spc="-114" dirty="0">
                <a:latin typeface="Trebuchet MS"/>
                <a:cs typeface="Trebuchet MS"/>
              </a:rPr>
              <a:t> </a:t>
            </a:r>
            <a:r>
              <a:rPr b="0" spc="-10" dirty="0">
                <a:latin typeface="Trebuchet MS"/>
                <a:cs typeface="Trebuchet MS"/>
              </a:rPr>
              <a:t>Program</a:t>
            </a:r>
            <a:r>
              <a:rPr b="0" spc="-114" dirty="0">
                <a:latin typeface="Trebuchet MS"/>
                <a:cs typeface="Trebuchet MS"/>
              </a:rPr>
              <a:t> </a:t>
            </a:r>
            <a:r>
              <a:rPr b="0" spc="-25" dirty="0">
                <a:latin typeface="Trebuchet MS"/>
                <a:cs typeface="Trebuchet MS"/>
              </a:rPr>
              <a:t>(CCTAP)</a:t>
            </a:r>
            <a:r>
              <a:rPr b="0" spc="-114" dirty="0">
                <a:latin typeface="Trebuchet MS"/>
                <a:cs typeface="Trebuchet MS"/>
              </a:rPr>
              <a:t> </a:t>
            </a:r>
            <a:r>
              <a:rPr b="0" dirty="0">
                <a:latin typeface="Trebuchet MS"/>
                <a:cs typeface="Trebuchet MS"/>
              </a:rPr>
              <a:t>-</a:t>
            </a:r>
            <a:r>
              <a:rPr b="0" spc="-65" dirty="0">
                <a:latin typeface="Trebuchet MS"/>
                <a:cs typeface="Trebuchet MS"/>
              </a:rPr>
              <a:t> </a:t>
            </a:r>
            <a:r>
              <a:rPr spc="-10" dirty="0"/>
              <a:t>Overview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95756" y="1599844"/>
            <a:ext cx="4468685" cy="92519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963192" y="2745739"/>
            <a:ext cx="3802316" cy="281555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027538" y="5749469"/>
            <a:ext cx="3697021" cy="275972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933450" marR="5080" lvl="0" indent="-921385" defTabSz="91440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</a:rPr>
              <a:t>“Community Clean</a:t>
            </a:r>
            <a:r>
              <a:rPr kumimoji="0" sz="1200" b="0" i="0" u="none" strike="noStrike" kern="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</a:rPr>
              <a:t> 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</a:rPr>
              <a:t>Transportation</a:t>
            </a:r>
            <a:r>
              <a:rPr kumimoji="0" sz="1200" b="0" i="0" u="none" strike="noStrike" kern="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</a:rPr>
              <a:t>Assistance” 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</a:rPr>
              <a:t>Grant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</a:rPr>
              <a:t>Funding</a:t>
            </a:r>
            <a:r>
              <a:rPr kumimoji="0" sz="1200" b="0" i="0" u="none" strike="noStrike" kern="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</a:rPr>
              <a:t>Program</a:t>
            </a:r>
            <a:r>
              <a:rPr kumimoji="0" sz="1200" b="0" i="0" u="none" strike="noStrike" kern="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</a:rPr>
              <a:t> 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</a:rPr>
              <a:t>(CCTAP)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</a:rPr>
              <a:t>Fall</a:t>
            </a:r>
            <a:r>
              <a:rPr kumimoji="0" sz="1200" b="0" i="0" u="none" strike="noStrike" kern="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</a:rPr>
              <a:t> 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</a:rPr>
              <a:t>2024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38100" marR="0" lvl="0" indent="0" defTabSz="91440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200" b="0" i="0" u="none" strike="noStrike" kern="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</a:rPr>
              <a:pPr marL="38100" marR="0" lvl="0" indent="0" defTabSz="914400" eaLnBrk="1" fontAlgn="auto" latinLnBrk="0" hangingPunct="1">
                <a:lnSpc>
                  <a:spcPct val="100000"/>
                </a:lnSpc>
                <a:spcBef>
                  <a:spcPts val="2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sz="1200" b="0" i="0" u="none" strike="noStrike" kern="0" cap="none" spc="-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8924" y="-71049"/>
            <a:ext cx="11778298" cy="864756"/>
          </a:xfrm>
          <a:prstGeom prst="rect">
            <a:avLst/>
          </a:prstGeom>
        </p:spPr>
        <p:txBody>
          <a:bodyPr vert="horz" wrap="square" lIns="0" tIns="368713" rIns="0" bIns="0" rtlCol="0">
            <a:spAutoFit/>
          </a:bodyPr>
          <a:lstStyle/>
          <a:p>
            <a:pPr marL="4884420">
              <a:spcBef>
                <a:spcPts val="100"/>
              </a:spcBef>
            </a:pPr>
            <a:r>
              <a:rPr spc="-10" dirty="0"/>
              <a:t>DRAFT</a:t>
            </a:r>
            <a:r>
              <a:rPr spc="-240" dirty="0"/>
              <a:t> </a:t>
            </a:r>
            <a:r>
              <a:rPr dirty="0"/>
              <a:t>Active</a:t>
            </a:r>
            <a:r>
              <a:rPr spc="-200" dirty="0"/>
              <a:t> </a:t>
            </a:r>
            <a:r>
              <a:rPr spc="-35" dirty="0"/>
              <a:t>Transportation</a:t>
            </a:r>
            <a:r>
              <a:rPr spc="-90" dirty="0"/>
              <a:t> </a:t>
            </a:r>
            <a:r>
              <a:rPr spc="-10" dirty="0"/>
              <a:t>Goals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11237792" y="6437204"/>
            <a:ext cx="334994" cy="187872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3825">
              <a:spcBef>
                <a:spcPts val="25"/>
              </a:spcBef>
            </a:pPr>
            <a:fld id="{81D60167-4931-47E6-BA6A-407CBD079E47}" type="slidenum">
              <a:rPr kern="0" spc="-25" dirty="0"/>
              <a:pPr marL="123825">
                <a:spcBef>
                  <a:spcPts val="25"/>
                </a:spcBef>
              </a:pPr>
              <a:t>70</a:t>
            </a:fld>
            <a:endParaRPr kern="0" spc="-25" dirty="0"/>
          </a:p>
        </p:txBody>
      </p:sp>
      <p:sp>
        <p:nvSpPr>
          <p:cNvPr id="3" name="object 3"/>
          <p:cNvSpPr txBox="1"/>
          <p:nvPr/>
        </p:nvSpPr>
        <p:spPr>
          <a:xfrm>
            <a:off x="913786" y="1528213"/>
            <a:ext cx="10271125" cy="47637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72770">
              <a:lnSpc>
                <a:spcPct val="107000"/>
              </a:lnSpc>
              <a:spcBef>
                <a:spcPts val="95"/>
              </a:spcBef>
            </a:pPr>
            <a:r>
              <a:rPr sz="2400" b="1" kern="0" spc="-10" dirty="0">
                <a:solidFill>
                  <a:srgbClr val="E47200"/>
                </a:solidFill>
                <a:latin typeface="Trebuchet MS"/>
                <a:cs typeface="Trebuchet MS"/>
              </a:rPr>
              <a:t>SAFETY:</a:t>
            </a:r>
            <a:r>
              <a:rPr sz="2400" b="1" kern="0" spc="-75" dirty="0">
                <a:solidFill>
                  <a:srgbClr val="E472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Enhance</a:t>
            </a:r>
            <a:r>
              <a:rPr sz="2400" kern="0" spc="-7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the</a:t>
            </a:r>
            <a:r>
              <a:rPr sz="2400" kern="0" spc="-8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safety</a:t>
            </a:r>
            <a:r>
              <a:rPr sz="2400" kern="0" spc="-7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of</a:t>
            </a:r>
            <a:r>
              <a:rPr sz="2400" kern="0" spc="-8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active</a:t>
            </a:r>
            <a:r>
              <a:rPr sz="2400" kern="0" spc="-7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transportation</a:t>
            </a:r>
            <a:r>
              <a:rPr sz="2400" kern="0" spc="-8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users</a:t>
            </a:r>
            <a:r>
              <a:rPr sz="2400" kern="0" spc="-7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by</a:t>
            </a:r>
            <a:r>
              <a:rPr sz="2400" kern="0" spc="-8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reducing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crashes,</a:t>
            </a:r>
            <a:r>
              <a:rPr sz="2400" kern="0" spc="-1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injuries,</a:t>
            </a:r>
            <a:r>
              <a:rPr sz="2400" kern="0" spc="-10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and</a:t>
            </a:r>
            <a:r>
              <a:rPr sz="2400" kern="0" spc="-10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fatalities.</a:t>
            </a:r>
            <a:endParaRPr sz="24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12700" marR="130175">
              <a:lnSpc>
                <a:spcPct val="107000"/>
              </a:lnSpc>
              <a:spcBef>
                <a:spcPts val="1065"/>
              </a:spcBef>
            </a:pPr>
            <a:r>
              <a:rPr sz="2400" b="1" kern="0" spc="-10" dirty="0">
                <a:solidFill>
                  <a:srgbClr val="E47200"/>
                </a:solidFill>
                <a:latin typeface="Trebuchet MS"/>
                <a:cs typeface="Trebuchet MS"/>
              </a:rPr>
              <a:t>EQUITY:</a:t>
            </a:r>
            <a:r>
              <a:rPr sz="2400" b="1" kern="0" spc="-95" dirty="0">
                <a:solidFill>
                  <a:srgbClr val="E472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Ensure</a:t>
            </a:r>
            <a:r>
              <a:rPr sz="2400" kern="0" spc="-9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equitable</a:t>
            </a:r>
            <a:r>
              <a:rPr sz="2400" kern="0" spc="-9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access</a:t>
            </a:r>
            <a:r>
              <a:rPr sz="2400" kern="0" spc="-9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to</a:t>
            </a:r>
            <a:r>
              <a:rPr sz="2400" kern="0" spc="-9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safe</a:t>
            </a:r>
            <a:r>
              <a:rPr sz="2400" kern="0" spc="-9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and</a:t>
            </a:r>
            <a:r>
              <a:rPr sz="2400" kern="0" spc="-9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convenient</a:t>
            </a:r>
            <a:r>
              <a:rPr sz="2400" kern="0" spc="-9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active transportation</a:t>
            </a:r>
            <a:r>
              <a:rPr sz="2400" kern="0" spc="-8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facilities</a:t>
            </a:r>
            <a:r>
              <a:rPr sz="2400" kern="0" spc="-8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for</a:t>
            </a:r>
            <a:r>
              <a:rPr sz="2400" kern="0" spc="-7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all</a:t>
            </a:r>
            <a:r>
              <a:rPr sz="2400" kern="0" spc="-8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communities,</a:t>
            </a:r>
            <a:r>
              <a:rPr sz="2400" kern="0" spc="-7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particularly</a:t>
            </a:r>
            <a:r>
              <a:rPr sz="2400" kern="0" spc="-8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underserved</a:t>
            </a:r>
            <a:r>
              <a:rPr sz="2400" kern="0" spc="-7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spc="-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and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vulnerable</a:t>
            </a:r>
            <a:r>
              <a:rPr sz="2400" kern="0" spc="-16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populations.</a:t>
            </a:r>
            <a:endParaRPr sz="24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12700" marR="5080">
              <a:lnSpc>
                <a:spcPct val="107000"/>
              </a:lnSpc>
              <a:spcBef>
                <a:spcPts val="1065"/>
              </a:spcBef>
            </a:pPr>
            <a:r>
              <a:rPr sz="2400" b="1" kern="0" dirty="0">
                <a:solidFill>
                  <a:srgbClr val="E47200"/>
                </a:solidFill>
                <a:latin typeface="Trebuchet MS"/>
                <a:cs typeface="Trebuchet MS"/>
              </a:rPr>
              <a:t>MOBILITY</a:t>
            </a:r>
            <a:r>
              <a:rPr sz="2400" b="1" kern="0" spc="-110" dirty="0">
                <a:solidFill>
                  <a:srgbClr val="E47200"/>
                </a:solidFill>
                <a:latin typeface="Trebuchet MS"/>
                <a:cs typeface="Trebuchet MS"/>
              </a:rPr>
              <a:t> </a:t>
            </a:r>
            <a:r>
              <a:rPr sz="2400" b="1" kern="0" dirty="0">
                <a:solidFill>
                  <a:srgbClr val="E47200"/>
                </a:solidFill>
                <a:latin typeface="Trebuchet MS"/>
                <a:cs typeface="Trebuchet MS"/>
              </a:rPr>
              <a:t>CHOICE:</a:t>
            </a:r>
            <a:r>
              <a:rPr sz="2400" b="1" kern="0" spc="-60" dirty="0">
                <a:solidFill>
                  <a:srgbClr val="E472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Increase</a:t>
            </a:r>
            <a:r>
              <a:rPr sz="2400" kern="0" spc="-6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the</a:t>
            </a:r>
            <a:r>
              <a:rPr sz="2400" kern="0" spc="-7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spc="-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availability,</a:t>
            </a:r>
            <a:r>
              <a:rPr sz="2400" kern="0" spc="-7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spc="-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accessibility,</a:t>
            </a:r>
            <a:r>
              <a:rPr sz="2400" kern="0" spc="-7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and</a:t>
            </a:r>
            <a:r>
              <a:rPr sz="2400" kern="0" spc="-4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convenience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of</a:t>
            </a:r>
            <a:r>
              <a:rPr sz="2400" kern="0" spc="-7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active</a:t>
            </a:r>
            <a:r>
              <a:rPr sz="2400" kern="0" spc="-6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transportation</a:t>
            </a:r>
            <a:r>
              <a:rPr sz="2400" kern="0" spc="-7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to</a:t>
            </a:r>
            <a:r>
              <a:rPr sz="2400" kern="0" spc="-6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create</a:t>
            </a:r>
            <a:r>
              <a:rPr sz="2400" kern="0" spc="-6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</a:t>
            </a:r>
            <a:r>
              <a:rPr sz="2400" kern="0" spc="-7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complete</a:t>
            </a:r>
            <a:r>
              <a:rPr sz="2400" kern="0" spc="-6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network</a:t>
            </a:r>
            <a:r>
              <a:rPr sz="2400" kern="0" spc="-6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that</a:t>
            </a:r>
            <a:r>
              <a:rPr sz="2400" kern="0" spc="-7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provides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sustainable</a:t>
            </a:r>
            <a:r>
              <a:rPr sz="2400" kern="0" spc="-9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alternatives</a:t>
            </a:r>
            <a:r>
              <a:rPr sz="2400" kern="0" spc="-8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to</a:t>
            </a:r>
            <a:r>
              <a:rPr sz="2400" kern="0" spc="-8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driving</a:t>
            </a:r>
            <a:r>
              <a:rPr sz="2400" kern="0" spc="-8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and</a:t>
            </a:r>
            <a:r>
              <a:rPr sz="2400" kern="0" spc="-8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improves</a:t>
            </a:r>
            <a:r>
              <a:rPr sz="2400" kern="0" spc="-8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air</a:t>
            </a:r>
            <a:r>
              <a:rPr sz="2400" kern="0" spc="-8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quality.</a:t>
            </a:r>
            <a:endParaRPr sz="24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12700" marR="62865">
              <a:lnSpc>
                <a:spcPts val="2590"/>
              </a:lnSpc>
              <a:spcBef>
                <a:spcPts val="2435"/>
              </a:spcBef>
            </a:pPr>
            <a:r>
              <a:rPr sz="2400" b="1" kern="0" dirty="0">
                <a:solidFill>
                  <a:srgbClr val="E47200"/>
                </a:solidFill>
                <a:latin typeface="Trebuchet MS"/>
                <a:cs typeface="Trebuchet MS"/>
              </a:rPr>
              <a:t>CONNECTED</a:t>
            </a:r>
            <a:r>
              <a:rPr sz="2400" b="1" kern="0" spc="-75" dirty="0">
                <a:solidFill>
                  <a:srgbClr val="E47200"/>
                </a:solidFill>
                <a:latin typeface="Trebuchet MS"/>
                <a:cs typeface="Trebuchet MS"/>
              </a:rPr>
              <a:t> </a:t>
            </a:r>
            <a:r>
              <a:rPr sz="2400" b="1" kern="0" dirty="0">
                <a:solidFill>
                  <a:srgbClr val="E47200"/>
                </a:solidFill>
                <a:latin typeface="Trebuchet MS"/>
                <a:cs typeface="Trebuchet MS"/>
              </a:rPr>
              <a:t>COMMUNITIES:</a:t>
            </a:r>
            <a:r>
              <a:rPr sz="2400" b="1" kern="0" spc="-50" dirty="0">
                <a:solidFill>
                  <a:srgbClr val="E472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Promote</a:t>
            </a:r>
            <a:r>
              <a:rPr sz="2400" kern="0" spc="-7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connections</a:t>
            </a:r>
            <a:r>
              <a:rPr sz="2400" kern="0" spc="-7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among</a:t>
            </a:r>
            <a:r>
              <a:rPr sz="2400" kern="0" spc="-7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active transportation,</a:t>
            </a:r>
            <a:r>
              <a:rPr sz="2400" kern="0" spc="-6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transit,</a:t>
            </a:r>
            <a:r>
              <a:rPr sz="2400" kern="0" spc="-6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and</a:t>
            </a:r>
            <a:r>
              <a:rPr sz="2400" kern="0" spc="-6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the</a:t>
            </a:r>
            <a:r>
              <a:rPr sz="2400" kern="0" spc="-6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built</a:t>
            </a:r>
            <a:r>
              <a:rPr sz="2400" kern="0" spc="-6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environment</a:t>
            </a:r>
            <a:r>
              <a:rPr sz="2400" kern="0" spc="-6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to</a:t>
            </a:r>
            <a:r>
              <a:rPr sz="2400" kern="0" spc="-6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maximize</a:t>
            </a:r>
            <a:r>
              <a:rPr sz="2400" kern="0" spc="-6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the</a:t>
            </a:r>
            <a:r>
              <a:rPr sz="2400" kern="0" spc="-6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impact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of</a:t>
            </a:r>
            <a:r>
              <a:rPr sz="2400" kern="0" spc="-6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investments</a:t>
            </a:r>
            <a:r>
              <a:rPr sz="2400" kern="0" spc="-6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in</a:t>
            </a:r>
            <a:r>
              <a:rPr sz="2400" kern="0" spc="-6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active</a:t>
            </a:r>
            <a:r>
              <a:rPr sz="2400" kern="0" spc="-6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transportation</a:t>
            </a:r>
            <a:r>
              <a:rPr sz="2400" kern="0" spc="-6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infrastructure</a:t>
            </a:r>
            <a:r>
              <a:rPr sz="2400" kern="0" spc="-6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and</a:t>
            </a:r>
            <a:r>
              <a:rPr sz="2400" kern="0" spc="-6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programs.</a:t>
            </a:r>
            <a:endParaRPr sz="24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8924" y="-71049"/>
            <a:ext cx="11778298" cy="864756"/>
          </a:xfrm>
          <a:prstGeom prst="rect">
            <a:avLst/>
          </a:prstGeom>
        </p:spPr>
        <p:txBody>
          <a:bodyPr vert="horz" wrap="square" lIns="0" tIns="368713" rIns="0" bIns="0" rtlCol="0">
            <a:spAutoFit/>
          </a:bodyPr>
          <a:lstStyle/>
          <a:p>
            <a:pPr marL="6914515">
              <a:spcBef>
                <a:spcPts val="100"/>
              </a:spcBef>
            </a:pPr>
            <a:r>
              <a:rPr spc="-100" dirty="0"/>
              <a:t>ATP</a:t>
            </a:r>
            <a:r>
              <a:rPr spc="-145" dirty="0"/>
              <a:t> </a:t>
            </a:r>
            <a:r>
              <a:rPr dirty="0"/>
              <a:t>Public</a:t>
            </a:r>
            <a:r>
              <a:rPr spc="-95" dirty="0"/>
              <a:t> </a:t>
            </a:r>
            <a:r>
              <a:rPr spc="-10" dirty="0"/>
              <a:t>Involvement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11237792" y="6437204"/>
            <a:ext cx="334994" cy="187872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3825">
              <a:spcBef>
                <a:spcPts val="25"/>
              </a:spcBef>
            </a:pPr>
            <a:fld id="{81D60167-4931-47E6-BA6A-407CBD079E47}" type="slidenum">
              <a:rPr kern="0" spc="-25" dirty="0"/>
              <a:pPr marL="123825">
                <a:spcBef>
                  <a:spcPts val="25"/>
                </a:spcBef>
              </a:pPr>
              <a:t>71</a:t>
            </a:fld>
            <a:endParaRPr kern="0" spc="-25" dirty="0"/>
          </a:p>
        </p:txBody>
      </p:sp>
      <p:sp>
        <p:nvSpPr>
          <p:cNvPr id="3" name="object 3"/>
          <p:cNvSpPr txBox="1"/>
          <p:nvPr/>
        </p:nvSpPr>
        <p:spPr>
          <a:xfrm>
            <a:off x="861027" y="1575785"/>
            <a:ext cx="10349865" cy="42945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40055" marR="45720" indent="-427990">
              <a:spcBef>
                <a:spcPts val="100"/>
              </a:spcBef>
              <a:buSzPct val="87500"/>
              <a:buFont typeface="Arial"/>
              <a:buChar char="•"/>
              <a:tabLst>
                <a:tab pos="440055" algn="l"/>
              </a:tabLst>
            </a:pPr>
            <a:r>
              <a:rPr sz="24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Phase</a:t>
            </a:r>
            <a:r>
              <a:rPr sz="2400" kern="0" spc="-9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I:</a:t>
            </a:r>
            <a:r>
              <a:rPr sz="2400" kern="0" spc="-9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Public</a:t>
            </a:r>
            <a:r>
              <a:rPr sz="2400" kern="0" spc="-9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survey</a:t>
            </a:r>
            <a:r>
              <a:rPr sz="2400" kern="0" spc="-9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on</a:t>
            </a:r>
            <a:r>
              <a:rPr sz="2400" kern="0" spc="-9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active</a:t>
            </a:r>
            <a:r>
              <a:rPr sz="2400" kern="0" spc="-9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transportation</a:t>
            </a:r>
            <a:r>
              <a:rPr sz="2400" kern="0" spc="-9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activity,</a:t>
            </a:r>
            <a:r>
              <a:rPr sz="2400" kern="0" spc="-9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barriers,</a:t>
            </a:r>
            <a:r>
              <a:rPr sz="2400" kern="0" spc="-9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facility preferences,</a:t>
            </a:r>
            <a:r>
              <a:rPr sz="2400" kern="0" spc="-7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and</a:t>
            </a:r>
            <a:r>
              <a:rPr sz="2400" kern="0" spc="-6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vision</a:t>
            </a:r>
            <a:endParaRPr sz="24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440055" indent="-427355">
              <a:spcBef>
                <a:spcPts val="2395"/>
              </a:spcBef>
              <a:buSzPct val="87500"/>
              <a:buFont typeface="Arial"/>
              <a:buChar char="•"/>
              <a:tabLst>
                <a:tab pos="440055" algn="l"/>
              </a:tabLst>
            </a:pPr>
            <a:r>
              <a:rPr sz="24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Phase</a:t>
            </a:r>
            <a:r>
              <a:rPr sz="2400" kern="0" spc="-9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2:</a:t>
            </a:r>
            <a:r>
              <a:rPr sz="2400" kern="0" spc="-9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Vision,</a:t>
            </a:r>
            <a:r>
              <a:rPr sz="2400" kern="0" spc="-9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goals</a:t>
            </a:r>
            <a:r>
              <a:rPr sz="2400" kern="0" spc="-9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and</a:t>
            </a:r>
            <a:r>
              <a:rPr sz="2400" kern="0" spc="-9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strategies</a:t>
            </a:r>
            <a:endParaRPr sz="24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440055" indent="-427355">
              <a:spcBef>
                <a:spcPts val="2400"/>
              </a:spcBef>
              <a:buSzPct val="87500"/>
              <a:buFont typeface="Arial"/>
              <a:buChar char="•"/>
              <a:tabLst>
                <a:tab pos="440055" algn="l"/>
                <a:tab pos="1758314" algn="l"/>
              </a:tabLst>
            </a:pPr>
            <a:r>
              <a:rPr sz="24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Phase</a:t>
            </a:r>
            <a:r>
              <a:rPr sz="2400" kern="0" spc="-1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spc="-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3: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	Implementation</a:t>
            </a:r>
            <a:r>
              <a:rPr sz="2400" kern="0" spc="-8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spc="-2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Plan</a:t>
            </a:r>
            <a:endParaRPr sz="24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491490" indent="-478790">
              <a:spcBef>
                <a:spcPts val="2400"/>
              </a:spcBef>
              <a:buSzPct val="87500"/>
              <a:buFont typeface="Arial"/>
              <a:buChar char="•"/>
              <a:tabLst>
                <a:tab pos="491490" algn="l"/>
              </a:tabLst>
            </a:pPr>
            <a:r>
              <a:rPr sz="24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Statewide</a:t>
            </a:r>
            <a:r>
              <a:rPr sz="2400" kern="0" spc="-6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Community</a:t>
            </a:r>
            <a:r>
              <a:rPr sz="2100" kern="0" spc="-9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Advisory</a:t>
            </a:r>
            <a:r>
              <a:rPr sz="2100" kern="0" spc="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1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Committee</a:t>
            </a:r>
            <a:endParaRPr sz="21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1049655" marR="5080" lvl="1" indent="-417195">
              <a:spcBef>
                <a:spcPts val="815"/>
              </a:spcBef>
              <a:buSzPct val="95000"/>
              <a:buFont typeface="Arial"/>
              <a:buChar char="•"/>
              <a:tabLst>
                <a:tab pos="1049655" algn="l"/>
              </a:tabLst>
            </a:pP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Consists</a:t>
            </a:r>
            <a:r>
              <a:rPr sz="2000" kern="0" spc="-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rgbClr val="222222"/>
                </a:solidFill>
                <a:latin typeface="Trebuchet MS"/>
                <a:cs typeface="Trebuchet MS"/>
              </a:rPr>
              <a:t>of</a:t>
            </a:r>
            <a:r>
              <a:rPr sz="2000" kern="0" spc="-40" dirty="0">
                <a:solidFill>
                  <a:srgbClr val="222222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rgbClr val="222222"/>
                </a:solidFill>
                <a:latin typeface="Trebuchet MS"/>
                <a:cs typeface="Trebuchet MS"/>
              </a:rPr>
              <a:t>local</a:t>
            </a:r>
            <a:r>
              <a:rPr sz="2000" kern="0" spc="-40" dirty="0">
                <a:solidFill>
                  <a:srgbClr val="222222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rgbClr val="222222"/>
                </a:solidFill>
                <a:latin typeface="Trebuchet MS"/>
                <a:cs typeface="Trebuchet MS"/>
              </a:rPr>
              <a:t>and</a:t>
            </a:r>
            <a:r>
              <a:rPr sz="2000" kern="0" spc="-35" dirty="0">
                <a:solidFill>
                  <a:srgbClr val="222222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rgbClr val="222222"/>
                </a:solidFill>
                <a:latin typeface="Trebuchet MS"/>
                <a:cs typeface="Trebuchet MS"/>
              </a:rPr>
              <a:t>state</a:t>
            </a:r>
            <a:r>
              <a:rPr sz="2000" kern="0" spc="-40" dirty="0">
                <a:solidFill>
                  <a:srgbClr val="222222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rgbClr val="222222"/>
                </a:solidFill>
                <a:latin typeface="Trebuchet MS"/>
                <a:cs typeface="Trebuchet MS"/>
              </a:rPr>
              <a:t>agency</a:t>
            </a:r>
            <a:r>
              <a:rPr sz="2000" kern="0" spc="-35" dirty="0">
                <a:solidFill>
                  <a:srgbClr val="222222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rgbClr val="222222"/>
                </a:solidFill>
                <a:latin typeface="Trebuchet MS"/>
                <a:cs typeface="Trebuchet MS"/>
              </a:rPr>
              <a:t>representatives,</a:t>
            </a:r>
            <a:r>
              <a:rPr sz="2000" kern="0" spc="-40" dirty="0">
                <a:solidFill>
                  <a:srgbClr val="222222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rgbClr val="222222"/>
                </a:solidFill>
                <a:latin typeface="Trebuchet MS"/>
                <a:cs typeface="Trebuchet MS"/>
              </a:rPr>
              <a:t>MPO</a:t>
            </a:r>
            <a:r>
              <a:rPr sz="2000" kern="0" spc="-40" dirty="0">
                <a:solidFill>
                  <a:srgbClr val="222222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rgbClr val="222222"/>
                </a:solidFill>
                <a:latin typeface="Trebuchet MS"/>
                <a:cs typeface="Trebuchet MS"/>
              </a:rPr>
              <a:t>and</a:t>
            </a:r>
            <a:r>
              <a:rPr sz="2000" kern="0" spc="-70" dirty="0">
                <a:solidFill>
                  <a:srgbClr val="222222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rgbClr val="222222"/>
                </a:solidFill>
                <a:latin typeface="Trebuchet MS"/>
                <a:cs typeface="Trebuchet MS"/>
              </a:rPr>
              <a:t>TPR</a:t>
            </a:r>
            <a:r>
              <a:rPr sz="2000" kern="0" spc="-40" dirty="0">
                <a:solidFill>
                  <a:srgbClr val="222222"/>
                </a:solidFill>
                <a:latin typeface="Trebuchet MS"/>
                <a:cs typeface="Trebuchet MS"/>
              </a:rPr>
              <a:t> </a:t>
            </a:r>
            <a:r>
              <a:rPr sz="2000" kern="0" spc="-10" dirty="0">
                <a:solidFill>
                  <a:srgbClr val="222222"/>
                </a:solidFill>
                <a:latin typeface="Trebuchet MS"/>
                <a:cs typeface="Trebuchet MS"/>
              </a:rPr>
              <a:t>representatives, </a:t>
            </a:r>
            <a:r>
              <a:rPr sz="2000" kern="0" dirty="0">
                <a:solidFill>
                  <a:srgbClr val="222222"/>
                </a:solidFill>
                <a:latin typeface="Trebuchet MS"/>
                <a:cs typeface="Trebuchet MS"/>
              </a:rPr>
              <a:t>and</a:t>
            </a:r>
            <a:r>
              <a:rPr sz="2000" kern="0" spc="-30" dirty="0">
                <a:solidFill>
                  <a:srgbClr val="222222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rgbClr val="222222"/>
                </a:solidFill>
                <a:latin typeface="Trebuchet MS"/>
                <a:cs typeface="Trebuchet MS"/>
              </a:rPr>
              <a:t>bicycle</a:t>
            </a:r>
            <a:r>
              <a:rPr sz="2000" kern="0" spc="-30" dirty="0">
                <a:solidFill>
                  <a:srgbClr val="222222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rgbClr val="222222"/>
                </a:solidFill>
                <a:latin typeface="Trebuchet MS"/>
                <a:cs typeface="Trebuchet MS"/>
              </a:rPr>
              <a:t>and</a:t>
            </a:r>
            <a:r>
              <a:rPr sz="2000" kern="0" spc="-30" dirty="0">
                <a:solidFill>
                  <a:srgbClr val="222222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rgbClr val="222222"/>
                </a:solidFill>
                <a:latin typeface="Trebuchet MS"/>
                <a:cs typeface="Trebuchet MS"/>
              </a:rPr>
              <a:t>pedestrian</a:t>
            </a:r>
            <a:r>
              <a:rPr sz="2000" kern="0" spc="-25" dirty="0">
                <a:solidFill>
                  <a:srgbClr val="222222"/>
                </a:solidFill>
                <a:latin typeface="Trebuchet MS"/>
                <a:cs typeface="Trebuchet MS"/>
              </a:rPr>
              <a:t> </a:t>
            </a:r>
            <a:r>
              <a:rPr sz="2000" kern="0" spc="-10" dirty="0">
                <a:solidFill>
                  <a:srgbClr val="222222"/>
                </a:solidFill>
                <a:latin typeface="Trebuchet MS"/>
                <a:cs typeface="Trebuchet MS"/>
              </a:rPr>
              <a:t>advocates</a:t>
            </a:r>
            <a:endParaRPr sz="20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1049655" lvl="1" indent="-416559">
              <a:spcBef>
                <a:spcPts val="800"/>
              </a:spcBef>
              <a:buSzPct val="95000"/>
              <a:buFont typeface="Arial"/>
              <a:buChar char="•"/>
              <a:tabLst>
                <a:tab pos="1049655" algn="l"/>
              </a:tabLst>
            </a:pP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Will</a:t>
            </a:r>
            <a:r>
              <a:rPr sz="2000" kern="0" spc="-4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meet</a:t>
            </a:r>
            <a:r>
              <a:rPr sz="2000"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2</a:t>
            </a:r>
            <a:r>
              <a:rPr sz="2000"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more</a:t>
            </a:r>
            <a:r>
              <a:rPr sz="2000" kern="0" spc="-4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times</a:t>
            </a:r>
            <a:r>
              <a:rPr sz="2000"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between</a:t>
            </a:r>
            <a:r>
              <a:rPr sz="2000"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now</a:t>
            </a:r>
            <a:r>
              <a:rPr sz="2000" kern="0" spc="-4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and</a:t>
            </a:r>
            <a:r>
              <a:rPr sz="2000" kern="0" spc="-14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April</a:t>
            </a:r>
            <a:r>
              <a:rPr sz="2000"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2025</a:t>
            </a:r>
            <a:r>
              <a:rPr sz="2000"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(first</a:t>
            </a:r>
            <a:r>
              <a:rPr sz="2000" kern="0" spc="-4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meeting</a:t>
            </a:r>
            <a:r>
              <a:rPr sz="2000"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was</a:t>
            </a:r>
            <a:r>
              <a:rPr sz="2000"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Sept</a:t>
            </a:r>
            <a:r>
              <a:rPr sz="2000"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spc="-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25)</a:t>
            </a:r>
            <a:endParaRPr sz="20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1049655" lvl="1" indent="-416559">
              <a:spcBef>
                <a:spcPts val="800"/>
              </a:spcBef>
              <a:buSzPct val="95000"/>
              <a:buFont typeface="Arial"/>
              <a:buChar char="•"/>
              <a:tabLst>
                <a:tab pos="1049655" algn="l"/>
              </a:tabLst>
            </a:pPr>
            <a:r>
              <a:rPr sz="2000" kern="0" spc="-1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To</a:t>
            </a:r>
            <a:r>
              <a:rPr sz="2000" kern="0" spc="-1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join,</a:t>
            </a:r>
            <a:r>
              <a:rPr sz="2000" kern="0" spc="-5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email</a:t>
            </a:r>
            <a:r>
              <a:rPr sz="2000" kern="0" spc="-1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Annelies</a:t>
            </a:r>
            <a:r>
              <a:rPr sz="2000" kern="0" spc="-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at</a:t>
            </a:r>
            <a:r>
              <a:rPr sz="20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u="heavy" kern="0" spc="-10" dirty="0">
                <a:solidFill>
                  <a:srgbClr val="EE7320"/>
                </a:solidFill>
                <a:uFill>
                  <a:solidFill>
                    <a:srgbClr val="EE7320"/>
                  </a:solidFill>
                </a:uFill>
                <a:latin typeface="Trebuchet MS"/>
                <a:cs typeface="Trebuchet MS"/>
                <a:hlinkClick r:id="rId2"/>
              </a:rPr>
              <a:t>annelies.vanvonno@state.co.us</a:t>
            </a:r>
            <a:endParaRPr sz="20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350" y="1"/>
            <a:ext cx="12179300" cy="4614545"/>
            <a:chOff x="0" y="0"/>
            <a:chExt cx="12179300" cy="46145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86" y="0"/>
              <a:ext cx="12177713" cy="4535423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4545599"/>
              <a:ext cx="12179300" cy="68580"/>
            </a:xfrm>
            <a:custGeom>
              <a:avLst/>
              <a:gdLst/>
              <a:ahLst/>
              <a:cxnLst/>
              <a:rect l="l" t="t" r="r" b="b"/>
              <a:pathLst>
                <a:path w="12179300" h="68579">
                  <a:moveTo>
                    <a:pt x="0" y="68449"/>
                  </a:moveTo>
                  <a:lnTo>
                    <a:pt x="12179299" y="68449"/>
                  </a:lnTo>
                  <a:lnTo>
                    <a:pt x="12179299" y="0"/>
                  </a:lnTo>
                  <a:lnTo>
                    <a:pt x="0" y="0"/>
                  </a:lnTo>
                  <a:lnTo>
                    <a:pt x="0" y="68449"/>
                  </a:lnTo>
                  <a:close/>
                </a:path>
              </a:pathLst>
            </a:custGeom>
            <a:solidFill>
              <a:srgbClr val="EE7320"/>
            </a:solidFill>
          </p:spPr>
          <p:txBody>
            <a:bodyPr wrap="square" lIns="0" tIns="0" rIns="0" bIns="0" rtlCol="0"/>
            <a:lstStyle/>
            <a:p>
              <a:endParaRPr ker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7551" y="4996702"/>
            <a:ext cx="4230981" cy="1443573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6350" y="900"/>
            <a:ext cx="12179300" cy="4544695"/>
            <a:chOff x="0" y="899"/>
            <a:chExt cx="12179300" cy="4544695"/>
          </a:xfrm>
        </p:grpSpPr>
        <p:sp>
          <p:nvSpPr>
            <p:cNvPr id="7" name="object 7"/>
            <p:cNvSpPr/>
            <p:nvPr/>
          </p:nvSpPr>
          <p:spPr>
            <a:xfrm>
              <a:off x="0" y="899"/>
              <a:ext cx="12179300" cy="4544695"/>
            </a:xfrm>
            <a:custGeom>
              <a:avLst/>
              <a:gdLst/>
              <a:ahLst/>
              <a:cxnLst/>
              <a:rect l="l" t="t" r="r" b="b"/>
              <a:pathLst>
                <a:path w="12179300" h="4544695">
                  <a:moveTo>
                    <a:pt x="12179299" y="4544699"/>
                  </a:moveTo>
                  <a:lnTo>
                    <a:pt x="0" y="4544699"/>
                  </a:lnTo>
                  <a:lnTo>
                    <a:pt x="0" y="0"/>
                  </a:lnTo>
                  <a:lnTo>
                    <a:pt x="12179299" y="0"/>
                  </a:lnTo>
                  <a:lnTo>
                    <a:pt x="12179299" y="4544699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062706" y="837426"/>
              <a:ext cx="2314163" cy="231416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88572" y="1020911"/>
              <a:ext cx="2029104" cy="202910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598907" y="534621"/>
              <a:ext cx="3105657" cy="311168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76695" y="906858"/>
              <a:ext cx="2088523" cy="2088555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8127295" y="5692768"/>
            <a:ext cx="339344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200" kern="0" spc="-10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ATP</a:t>
            </a:r>
            <a:r>
              <a:rPr sz="3200" kern="0" spc="-14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3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Survey</a:t>
            </a:r>
            <a:r>
              <a:rPr sz="3200" kern="0" spc="-10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32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Results</a:t>
            </a:r>
            <a:endParaRPr sz="32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142996" y="6326885"/>
            <a:ext cx="2654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kern="0" spc="-25" dirty="0">
                <a:solidFill>
                  <a:srgbClr val="7F7F7F"/>
                </a:solidFill>
                <a:latin typeface="Trebuchet MS"/>
                <a:cs typeface="Trebuchet MS"/>
              </a:rPr>
              <a:t>55</a:t>
            </a:r>
            <a:endParaRPr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8924" y="-71049"/>
            <a:ext cx="11778298" cy="864756"/>
          </a:xfrm>
          <a:prstGeom prst="rect">
            <a:avLst/>
          </a:prstGeom>
        </p:spPr>
        <p:txBody>
          <a:bodyPr vert="horz" wrap="square" lIns="0" tIns="368713" rIns="0" bIns="0" rtlCol="0">
            <a:spAutoFit/>
          </a:bodyPr>
          <a:lstStyle/>
          <a:p>
            <a:pPr marL="7241540">
              <a:spcBef>
                <a:spcPts val="100"/>
              </a:spcBef>
            </a:pPr>
            <a:r>
              <a:rPr spc="-100" dirty="0"/>
              <a:t>ATP</a:t>
            </a:r>
            <a:r>
              <a:rPr spc="-145" dirty="0"/>
              <a:t> </a:t>
            </a:r>
            <a:r>
              <a:rPr dirty="0"/>
              <a:t>Survey</a:t>
            </a:r>
            <a:r>
              <a:rPr spc="-105" dirty="0"/>
              <a:t> </a:t>
            </a:r>
            <a:r>
              <a:rPr spc="-10" dirty="0"/>
              <a:t>Responses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373309" y="1896772"/>
            <a:ext cx="284734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0360" marR="5080" indent="-328295">
              <a:spcBef>
                <a:spcPts val="100"/>
              </a:spcBef>
              <a:buSzPct val="54166"/>
              <a:buFont typeface="Arial"/>
              <a:buChar char="●"/>
              <a:tabLst>
                <a:tab pos="340360" algn="l"/>
              </a:tabLst>
            </a:pP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3,099</a:t>
            </a:r>
            <a:r>
              <a:rPr sz="2400" kern="0" spc="-8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respondents statewide</a:t>
            </a:r>
            <a:endParaRPr sz="24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373309" y="2831187"/>
            <a:ext cx="351917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0360" marR="5080" indent="-328295">
              <a:spcBef>
                <a:spcPts val="100"/>
              </a:spcBef>
              <a:buSzPct val="54166"/>
              <a:buFont typeface="Arial"/>
              <a:buChar char="●"/>
              <a:tabLst>
                <a:tab pos="340360" algn="l"/>
              </a:tabLst>
            </a:pP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55</a:t>
            </a:r>
            <a:r>
              <a:rPr sz="2400" kern="0" spc="-5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respondents</a:t>
            </a:r>
            <a:r>
              <a:rPr sz="2400" kern="0" spc="-4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in</a:t>
            </a:r>
            <a:r>
              <a:rPr sz="2400" kern="0" spc="-5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spc="-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the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Upper</a:t>
            </a:r>
            <a:r>
              <a:rPr sz="2400" kern="0" spc="-9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Front</a:t>
            </a:r>
            <a:r>
              <a:rPr sz="2400" kern="0" spc="-9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Range</a:t>
            </a:r>
            <a:r>
              <a:rPr sz="2400" kern="0" spc="-1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spc="-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TPR</a:t>
            </a:r>
            <a:endParaRPr sz="24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2763" y="1648964"/>
            <a:ext cx="7953458" cy="4563544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713458" y="1950229"/>
            <a:ext cx="880744" cy="23788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spcBef>
                <a:spcPts val="114"/>
              </a:spcBef>
            </a:pPr>
            <a:r>
              <a:rPr sz="1450" kern="0" spc="-10" dirty="0">
                <a:solidFill>
                  <a:srgbClr val="0B5394"/>
                </a:solidFill>
                <a:latin typeface="Trebuchet MS"/>
                <a:cs typeface="Trebuchet MS"/>
              </a:rPr>
              <a:t>Northwest</a:t>
            </a:r>
            <a:endParaRPr sz="145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665142" y="3064219"/>
            <a:ext cx="640715" cy="2359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50" kern="0" spc="-10" dirty="0">
                <a:solidFill>
                  <a:srgbClr val="0B5394"/>
                </a:solidFill>
                <a:latin typeface="Trebuchet MS"/>
                <a:cs typeface="Trebuchet MS"/>
              </a:rPr>
              <a:t>Eastern</a:t>
            </a:r>
            <a:endParaRPr sz="145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574266" y="4894109"/>
            <a:ext cx="831215" cy="2359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50" kern="0" spc="-10" dirty="0">
                <a:solidFill>
                  <a:srgbClr val="0B5394"/>
                </a:solidFill>
                <a:latin typeface="Trebuchet MS"/>
                <a:cs typeface="Trebuchet MS"/>
              </a:rPr>
              <a:t>Southeast</a:t>
            </a:r>
            <a:endParaRPr sz="145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329723" y="2829384"/>
            <a:ext cx="501650" cy="354965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 marR="5080">
              <a:lnSpc>
                <a:spcPct val="80000"/>
              </a:lnSpc>
              <a:spcBef>
                <a:spcPts val="385"/>
              </a:spcBef>
            </a:pPr>
            <a:r>
              <a:rPr sz="1200" kern="0" spc="-10" dirty="0">
                <a:solidFill>
                  <a:srgbClr val="0B5394"/>
                </a:solidFill>
                <a:latin typeface="Trebuchet MS"/>
                <a:cs typeface="Trebuchet MS"/>
              </a:rPr>
              <a:t>Denver </a:t>
            </a:r>
            <a:r>
              <a:rPr sz="1200" kern="0" spc="-20" dirty="0">
                <a:solidFill>
                  <a:srgbClr val="0B5394"/>
                </a:solidFill>
                <a:latin typeface="Trebuchet MS"/>
                <a:cs typeface="Trebuchet MS"/>
              </a:rPr>
              <a:t>Area</a:t>
            </a:r>
            <a:endParaRPr sz="12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515741" y="1831904"/>
            <a:ext cx="554990" cy="606425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12700" marR="5080" algn="just">
              <a:lnSpc>
                <a:spcPts val="1410"/>
              </a:lnSpc>
              <a:spcBef>
                <a:spcPts val="434"/>
              </a:spcBef>
            </a:pPr>
            <a:r>
              <a:rPr sz="1450" b="1" kern="0" spc="-10" dirty="0">
                <a:solidFill>
                  <a:srgbClr val="0B5394"/>
                </a:solidFill>
                <a:latin typeface="Trebuchet MS"/>
                <a:cs typeface="Trebuchet MS"/>
              </a:rPr>
              <a:t>Upper Front Range</a:t>
            </a:r>
            <a:endParaRPr sz="145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84979" y="3762307"/>
            <a:ext cx="729000" cy="559800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4986578" y="3819025"/>
            <a:ext cx="368300" cy="510396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 marR="5080" algn="just">
              <a:lnSpc>
                <a:spcPts val="1150"/>
              </a:lnSpc>
              <a:spcBef>
                <a:spcPts val="380"/>
              </a:spcBef>
            </a:pPr>
            <a:r>
              <a:rPr sz="1200" kern="0" spc="-25" dirty="0">
                <a:solidFill>
                  <a:srgbClr val="0B5394"/>
                </a:solidFill>
                <a:latin typeface="Trebuchet MS"/>
                <a:cs typeface="Trebuchet MS"/>
              </a:rPr>
              <a:t>Pikes </a:t>
            </a:r>
            <a:r>
              <a:rPr sz="1200" kern="0" spc="-20" dirty="0">
                <a:solidFill>
                  <a:srgbClr val="0B5394"/>
                </a:solidFill>
                <a:latin typeface="Trebuchet MS"/>
                <a:cs typeface="Trebuchet MS"/>
              </a:rPr>
              <a:t>Peak Area</a:t>
            </a:r>
            <a:endParaRPr sz="12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034401" y="4644410"/>
            <a:ext cx="83756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kern="0" spc="-10" dirty="0">
                <a:solidFill>
                  <a:srgbClr val="0B5394"/>
                </a:solidFill>
                <a:latin typeface="Trebuchet MS"/>
                <a:cs typeface="Trebuchet MS"/>
              </a:rPr>
              <a:t>Pueblo</a:t>
            </a:r>
            <a:r>
              <a:rPr sz="1200" kern="0" spc="-35" dirty="0">
                <a:solidFill>
                  <a:srgbClr val="0B5394"/>
                </a:solidFill>
                <a:latin typeface="Trebuchet MS"/>
                <a:cs typeface="Trebuchet MS"/>
              </a:rPr>
              <a:t> </a:t>
            </a:r>
            <a:r>
              <a:rPr sz="1200" kern="0" spc="-20" dirty="0">
                <a:solidFill>
                  <a:srgbClr val="0B5394"/>
                </a:solidFill>
                <a:latin typeface="Trebuchet MS"/>
                <a:cs typeface="Trebuchet MS"/>
              </a:rPr>
              <a:t>Area</a:t>
            </a:r>
            <a:endParaRPr sz="12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499112" y="1979971"/>
            <a:ext cx="729000" cy="559800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4600712" y="2036690"/>
            <a:ext cx="436880" cy="510396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 marR="5080" algn="just">
              <a:lnSpc>
                <a:spcPts val="1150"/>
              </a:lnSpc>
              <a:spcBef>
                <a:spcPts val="380"/>
              </a:spcBef>
            </a:pPr>
            <a:r>
              <a:rPr sz="1200" kern="0" spc="-10" dirty="0">
                <a:solidFill>
                  <a:srgbClr val="0B5394"/>
                </a:solidFill>
                <a:latin typeface="Trebuchet MS"/>
                <a:cs typeface="Trebuchet MS"/>
              </a:rPr>
              <a:t>North Front Range</a:t>
            </a:r>
            <a:endParaRPr sz="12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735244" y="5497786"/>
            <a:ext cx="1148080" cy="2359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50" kern="0" dirty="0">
                <a:solidFill>
                  <a:srgbClr val="0B5394"/>
                </a:solidFill>
                <a:latin typeface="Trebuchet MS"/>
                <a:cs typeface="Trebuchet MS"/>
              </a:rPr>
              <a:t>South</a:t>
            </a:r>
            <a:r>
              <a:rPr sz="1450" kern="0" spc="-25" dirty="0">
                <a:solidFill>
                  <a:srgbClr val="0B5394"/>
                </a:solidFill>
                <a:latin typeface="Trebuchet MS"/>
                <a:cs typeface="Trebuchet MS"/>
              </a:rPr>
              <a:t> </a:t>
            </a:r>
            <a:r>
              <a:rPr sz="1450" kern="0" spc="-10" dirty="0">
                <a:solidFill>
                  <a:srgbClr val="0B5394"/>
                </a:solidFill>
                <a:latin typeface="Trebuchet MS"/>
                <a:cs typeface="Trebuchet MS"/>
              </a:rPr>
              <a:t>Central</a:t>
            </a:r>
            <a:endParaRPr sz="145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691676" y="4902103"/>
            <a:ext cx="694690" cy="427990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12700" marR="5080">
              <a:lnSpc>
                <a:spcPts val="1410"/>
              </a:lnSpc>
              <a:spcBef>
                <a:spcPts val="434"/>
              </a:spcBef>
            </a:pPr>
            <a:r>
              <a:rPr sz="1450" kern="0" dirty="0">
                <a:solidFill>
                  <a:srgbClr val="0B5394"/>
                </a:solidFill>
                <a:latin typeface="Trebuchet MS"/>
                <a:cs typeface="Trebuchet MS"/>
              </a:rPr>
              <a:t>San</a:t>
            </a:r>
            <a:r>
              <a:rPr sz="1450" kern="0" spc="10" dirty="0">
                <a:solidFill>
                  <a:srgbClr val="0B5394"/>
                </a:solidFill>
                <a:latin typeface="Trebuchet MS"/>
                <a:cs typeface="Trebuchet MS"/>
              </a:rPr>
              <a:t> </a:t>
            </a:r>
            <a:r>
              <a:rPr sz="1450" kern="0" spc="-20" dirty="0">
                <a:solidFill>
                  <a:srgbClr val="0B5394"/>
                </a:solidFill>
                <a:latin typeface="Trebuchet MS"/>
                <a:cs typeface="Trebuchet MS"/>
              </a:rPr>
              <a:t>Luis </a:t>
            </a:r>
            <a:r>
              <a:rPr sz="1450" kern="0" spc="-10" dirty="0">
                <a:solidFill>
                  <a:srgbClr val="0B5394"/>
                </a:solidFill>
                <a:latin typeface="Trebuchet MS"/>
                <a:cs typeface="Trebuchet MS"/>
              </a:rPr>
              <a:t>Valley</a:t>
            </a:r>
            <a:endParaRPr sz="145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07609" y="4504309"/>
            <a:ext cx="1337945" cy="23788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spcBef>
                <a:spcPts val="114"/>
              </a:spcBef>
            </a:pPr>
            <a:r>
              <a:rPr sz="1450" kern="0" dirty="0">
                <a:solidFill>
                  <a:srgbClr val="0B5394"/>
                </a:solidFill>
                <a:latin typeface="Trebuchet MS"/>
                <a:cs typeface="Trebuchet MS"/>
              </a:rPr>
              <a:t>Gunnison</a:t>
            </a:r>
            <a:r>
              <a:rPr sz="1450" kern="0" spc="20" dirty="0">
                <a:solidFill>
                  <a:srgbClr val="0B5394"/>
                </a:solidFill>
                <a:latin typeface="Trebuchet MS"/>
                <a:cs typeface="Trebuchet MS"/>
              </a:rPr>
              <a:t> </a:t>
            </a:r>
            <a:r>
              <a:rPr sz="1450" kern="0" spc="-10" dirty="0">
                <a:solidFill>
                  <a:srgbClr val="0B5394"/>
                </a:solidFill>
                <a:latin typeface="Trebuchet MS"/>
                <a:cs typeface="Trebuchet MS"/>
              </a:rPr>
              <a:t>Valley</a:t>
            </a:r>
            <a:endParaRPr sz="145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73247" y="5328894"/>
            <a:ext cx="880744" cy="23788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spcBef>
                <a:spcPts val="114"/>
              </a:spcBef>
            </a:pPr>
            <a:r>
              <a:rPr sz="1450" kern="0" spc="-10" dirty="0">
                <a:solidFill>
                  <a:srgbClr val="0B5394"/>
                </a:solidFill>
                <a:latin typeface="Trebuchet MS"/>
                <a:cs typeface="Trebuchet MS"/>
              </a:rPr>
              <a:t>Southwest</a:t>
            </a:r>
            <a:endParaRPr sz="145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pic>
        <p:nvPicPr>
          <p:cNvPr id="20" name="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908854" y="3127205"/>
            <a:ext cx="1693500" cy="559800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2010454" y="3176087"/>
            <a:ext cx="1210310" cy="23788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spcBef>
                <a:spcPts val="114"/>
              </a:spcBef>
            </a:pPr>
            <a:r>
              <a:rPr sz="1450" kern="0" spc="-10" dirty="0">
                <a:solidFill>
                  <a:srgbClr val="0B5394"/>
                </a:solidFill>
                <a:latin typeface="Trebuchet MS"/>
                <a:cs typeface="Trebuchet MS"/>
              </a:rPr>
              <a:t>Intermountain</a:t>
            </a:r>
            <a:endParaRPr sz="145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24" name="object 24"/>
          <p:cNvSpPr txBox="1">
            <a:spLocks noGrp="1"/>
          </p:cNvSpPr>
          <p:nvPr>
            <p:ph type="sldNum" sz="quarter" idx="7"/>
          </p:nvPr>
        </p:nvSpPr>
        <p:spPr>
          <a:xfrm>
            <a:off x="11237792" y="6437204"/>
            <a:ext cx="334994" cy="187872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3825">
              <a:spcBef>
                <a:spcPts val="25"/>
              </a:spcBef>
            </a:pPr>
            <a:fld id="{81D60167-4931-47E6-BA6A-407CBD079E47}" type="slidenum">
              <a:rPr kern="0" spc="-25" dirty="0"/>
              <a:pPr marL="123825">
                <a:spcBef>
                  <a:spcPts val="25"/>
                </a:spcBef>
              </a:pPr>
              <a:t>73</a:t>
            </a:fld>
            <a:endParaRPr kern="0" spc="-25" dirty="0"/>
          </a:p>
        </p:txBody>
      </p:sp>
      <p:sp>
        <p:nvSpPr>
          <p:cNvPr id="22" name="object 22"/>
          <p:cNvSpPr txBox="1"/>
          <p:nvPr/>
        </p:nvSpPr>
        <p:spPr>
          <a:xfrm>
            <a:off x="3828680" y="3861842"/>
            <a:ext cx="638175" cy="606425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12700" marR="5080">
              <a:lnSpc>
                <a:spcPts val="1410"/>
              </a:lnSpc>
              <a:spcBef>
                <a:spcPts val="434"/>
              </a:spcBef>
            </a:pPr>
            <a:r>
              <a:rPr sz="1450" kern="0" spc="-10" dirty="0">
                <a:solidFill>
                  <a:srgbClr val="0B5394"/>
                </a:solidFill>
                <a:latin typeface="Trebuchet MS"/>
                <a:cs typeface="Trebuchet MS"/>
              </a:rPr>
              <a:t>Central Front Range</a:t>
            </a:r>
            <a:endParaRPr sz="145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73248" y="3907436"/>
            <a:ext cx="436245" cy="35496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 marR="5080">
              <a:lnSpc>
                <a:spcPts val="1150"/>
              </a:lnSpc>
              <a:spcBef>
                <a:spcPts val="380"/>
              </a:spcBef>
            </a:pPr>
            <a:r>
              <a:rPr sz="1200" kern="0" spc="-10" dirty="0">
                <a:solidFill>
                  <a:srgbClr val="0B5394"/>
                </a:solidFill>
                <a:latin typeface="Trebuchet MS"/>
                <a:cs typeface="Trebuchet MS"/>
              </a:rPr>
              <a:t>Grand </a:t>
            </a:r>
            <a:r>
              <a:rPr sz="1200" kern="0" spc="-20" dirty="0">
                <a:solidFill>
                  <a:srgbClr val="0B5394"/>
                </a:solidFill>
                <a:latin typeface="Trebuchet MS"/>
                <a:cs typeface="Trebuchet MS"/>
              </a:rPr>
              <a:t>Valley</a:t>
            </a:r>
            <a:endParaRPr sz="12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8924" y="-71049"/>
            <a:ext cx="11778298" cy="864756"/>
          </a:xfrm>
          <a:prstGeom prst="rect">
            <a:avLst/>
          </a:prstGeom>
        </p:spPr>
        <p:txBody>
          <a:bodyPr vert="horz" wrap="square" lIns="0" tIns="368713" rIns="0" bIns="0" rtlCol="0">
            <a:spAutoFit/>
          </a:bodyPr>
          <a:lstStyle/>
          <a:p>
            <a:pPr marL="3957320">
              <a:spcBef>
                <a:spcPts val="100"/>
              </a:spcBef>
            </a:pPr>
            <a:r>
              <a:rPr dirty="0"/>
              <a:t>UFR</a:t>
            </a:r>
            <a:r>
              <a:rPr spc="-114" dirty="0"/>
              <a:t> </a:t>
            </a:r>
            <a:r>
              <a:rPr dirty="0"/>
              <a:t>Survey</a:t>
            </a:r>
            <a:r>
              <a:rPr spc="-114" dirty="0"/>
              <a:t> </a:t>
            </a:r>
            <a:r>
              <a:rPr spc="-10" dirty="0"/>
              <a:t>Results:</a:t>
            </a:r>
            <a:r>
              <a:rPr spc="-114" dirty="0"/>
              <a:t> </a:t>
            </a:r>
            <a:r>
              <a:rPr spc="-20" dirty="0"/>
              <a:t>Vehicles</a:t>
            </a:r>
            <a:r>
              <a:rPr spc="-114" dirty="0"/>
              <a:t> </a:t>
            </a:r>
            <a:r>
              <a:rPr dirty="0"/>
              <a:t>and</a:t>
            </a:r>
            <a:r>
              <a:rPr spc="-114" dirty="0"/>
              <a:t> </a:t>
            </a:r>
            <a:r>
              <a:rPr spc="-10" dirty="0"/>
              <a:t>Modes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555215" y="1546055"/>
            <a:ext cx="20808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kern="0" spc="-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Vehicle</a:t>
            </a:r>
            <a:r>
              <a:rPr sz="2400" b="1" kern="0" spc="-12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b="1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Access</a:t>
            </a:r>
            <a:endParaRPr sz="24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897628" y="1533780"/>
            <a:ext cx="18624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Travel</a:t>
            </a:r>
            <a:r>
              <a:rPr sz="2400" b="1" kern="0" spc="-1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b="1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Modes</a:t>
            </a:r>
            <a:endParaRPr sz="24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71026" y="2004464"/>
            <a:ext cx="6949973" cy="4445275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0800" y="2240750"/>
            <a:ext cx="3852374" cy="3698260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xfrm>
            <a:off x="11237792" y="6437204"/>
            <a:ext cx="334994" cy="187872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3825">
              <a:spcBef>
                <a:spcPts val="25"/>
              </a:spcBef>
            </a:pPr>
            <a:fld id="{81D60167-4931-47E6-BA6A-407CBD079E47}" type="slidenum">
              <a:rPr kern="0" spc="-25" dirty="0"/>
              <a:pPr marL="123825">
                <a:spcBef>
                  <a:spcPts val="25"/>
                </a:spcBef>
              </a:pPr>
              <a:t>74</a:t>
            </a:fld>
            <a:endParaRPr kern="0" spc="-25" dirty="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8924" y="-71049"/>
            <a:ext cx="11778298" cy="864759"/>
          </a:xfrm>
          <a:prstGeom prst="rect">
            <a:avLst/>
          </a:prstGeom>
        </p:spPr>
        <p:txBody>
          <a:bodyPr vert="horz" wrap="square" lIns="0" tIns="368716" rIns="0" bIns="0" rtlCol="0">
            <a:spAutoFit/>
          </a:bodyPr>
          <a:lstStyle/>
          <a:p>
            <a:pPr marL="3784600">
              <a:spcBef>
                <a:spcPts val="100"/>
              </a:spcBef>
            </a:pPr>
            <a:r>
              <a:rPr dirty="0"/>
              <a:t>UFR</a:t>
            </a:r>
            <a:r>
              <a:rPr spc="-120" dirty="0"/>
              <a:t> </a:t>
            </a:r>
            <a:r>
              <a:rPr dirty="0"/>
              <a:t>Survey</a:t>
            </a:r>
            <a:r>
              <a:rPr spc="-114" dirty="0"/>
              <a:t> </a:t>
            </a:r>
            <a:r>
              <a:rPr spc="-10" dirty="0"/>
              <a:t>Results:</a:t>
            </a:r>
            <a:r>
              <a:rPr spc="-120" dirty="0"/>
              <a:t> </a:t>
            </a:r>
            <a:r>
              <a:rPr spc="-20" dirty="0"/>
              <a:t>Pedestrian</a:t>
            </a:r>
            <a:r>
              <a:rPr spc="-114" dirty="0"/>
              <a:t> </a:t>
            </a:r>
            <a:r>
              <a:rPr spc="-10" dirty="0"/>
              <a:t>Facilities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1337217" y="6435566"/>
            <a:ext cx="18542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kern="0" spc="-25" dirty="0">
                <a:solidFill>
                  <a:srgbClr val="7F7F7F"/>
                </a:solidFill>
                <a:latin typeface="Trebuchet MS"/>
                <a:cs typeface="Trebuchet MS"/>
              </a:rPr>
              <a:t>58</a:t>
            </a:r>
            <a:endParaRPr sz="12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8599" y="2398035"/>
            <a:ext cx="2526875" cy="189514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925494" y="2366861"/>
            <a:ext cx="2439865" cy="195752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674668" y="2398054"/>
            <a:ext cx="2848381" cy="189513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98583" y="4941914"/>
            <a:ext cx="2381946" cy="178645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837208" y="4941916"/>
            <a:ext cx="2381949" cy="1786461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575836" y="5095233"/>
            <a:ext cx="2381945" cy="1633141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1977345" y="1944407"/>
            <a:ext cx="7696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kern="0" spc="-2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100%</a:t>
            </a:r>
            <a:endParaRPr sz="24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796604" y="1992861"/>
            <a:ext cx="5911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kern="0" spc="-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84%</a:t>
            </a:r>
            <a:endParaRPr sz="24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874292" y="1992861"/>
            <a:ext cx="5911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kern="0" spc="-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78%</a:t>
            </a:r>
            <a:endParaRPr sz="24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083371" y="4488260"/>
            <a:ext cx="4127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kern="0" spc="-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9%</a:t>
            </a:r>
            <a:endParaRPr sz="24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797728" y="4488260"/>
            <a:ext cx="5911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kern="0" spc="-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11%</a:t>
            </a:r>
            <a:endParaRPr sz="24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615427" y="4530916"/>
            <a:ext cx="4127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kern="0" spc="-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4%</a:t>
            </a:r>
            <a:endParaRPr sz="24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71928" y="1326900"/>
            <a:ext cx="76136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Percentage</a:t>
            </a:r>
            <a:r>
              <a:rPr sz="2400" b="1" kern="0" spc="-7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of</a:t>
            </a:r>
            <a:r>
              <a:rPr sz="2400" b="1" kern="0" spc="-7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respondents</a:t>
            </a:r>
            <a:r>
              <a:rPr sz="2400" b="1" kern="0" spc="-6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confident</a:t>
            </a:r>
            <a:r>
              <a:rPr sz="2400" b="1" kern="0" spc="-7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or</a:t>
            </a:r>
            <a:r>
              <a:rPr sz="2400" b="1" kern="0" spc="-7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b="1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comfortable:</a:t>
            </a:r>
            <a:endParaRPr sz="24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691256" y="3894800"/>
            <a:ext cx="1345565" cy="15240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60"/>
              </a:lnSpc>
            </a:pPr>
            <a:r>
              <a:rPr sz="10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Detached sidewalk</a:t>
            </a:r>
            <a:r>
              <a:rPr sz="1000" kern="0" spc="-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on</a:t>
            </a:r>
            <a:r>
              <a:rPr sz="10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000" kern="0" spc="-5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</a:t>
            </a:r>
            <a:endParaRPr sz="10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914317" y="4047200"/>
            <a:ext cx="899794" cy="15240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60"/>
              </a:lnSpc>
            </a:pPr>
            <a:r>
              <a:rPr sz="10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residential</a:t>
            </a:r>
            <a:r>
              <a:rPr sz="1000" kern="0" spc="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000" kern="0" spc="-2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road</a:t>
            </a:r>
            <a:endParaRPr sz="10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735550" y="3978025"/>
            <a:ext cx="815975" cy="15240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60"/>
              </a:lnSpc>
            </a:pPr>
            <a:r>
              <a:rPr sz="10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Multi-</a:t>
            </a:r>
            <a:r>
              <a:rPr sz="1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use</a:t>
            </a:r>
            <a:r>
              <a:rPr sz="1000" kern="0" spc="-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000" kern="0" spc="-2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path</a:t>
            </a:r>
            <a:endParaRPr sz="10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276539" y="4048538"/>
            <a:ext cx="1725295" cy="15240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60"/>
              </a:lnSpc>
            </a:pPr>
            <a:r>
              <a:rPr sz="1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Narrow</a:t>
            </a:r>
            <a:r>
              <a:rPr sz="1000" kern="0" spc="-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0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sidewalk,</a:t>
            </a:r>
            <a:r>
              <a:rPr sz="1000" kern="0" spc="-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next</a:t>
            </a:r>
            <a:r>
              <a:rPr sz="1000" kern="0" spc="-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to</a:t>
            </a:r>
            <a:r>
              <a:rPr sz="1000" kern="0" spc="-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000" kern="0" spc="-2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road</a:t>
            </a:r>
            <a:endParaRPr sz="10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542080" y="6325575"/>
            <a:ext cx="1495425" cy="15240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60"/>
              </a:lnSpc>
            </a:pPr>
            <a:r>
              <a:rPr sz="10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Shoulder</a:t>
            </a:r>
            <a:r>
              <a:rPr sz="1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&amp; </a:t>
            </a:r>
            <a:r>
              <a:rPr sz="10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available</a:t>
            </a:r>
            <a:r>
              <a:rPr sz="1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0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grass</a:t>
            </a:r>
            <a:endParaRPr sz="10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699528" y="6477975"/>
            <a:ext cx="1180465" cy="15240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60"/>
              </a:lnSpc>
            </a:pPr>
            <a:r>
              <a:rPr sz="1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on</a:t>
            </a:r>
            <a:r>
              <a:rPr sz="10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</a:t>
            </a:r>
            <a:r>
              <a:rPr sz="1000" kern="0" spc="-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0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residential</a:t>
            </a:r>
            <a:r>
              <a:rPr sz="1000" kern="0" spc="-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000" kern="0" spc="-2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road</a:t>
            </a:r>
            <a:endParaRPr sz="10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337206" y="6325575"/>
            <a:ext cx="1573530" cy="15240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60"/>
              </a:lnSpc>
            </a:pPr>
            <a:r>
              <a:rPr sz="1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No</a:t>
            </a:r>
            <a:r>
              <a:rPr sz="1000" kern="0" spc="-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000" kern="0" spc="-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shoulder,</a:t>
            </a:r>
            <a:r>
              <a:rPr sz="1000" kern="0" spc="-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0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available</a:t>
            </a:r>
            <a:r>
              <a:rPr sz="1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0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grass</a:t>
            </a:r>
            <a:endParaRPr sz="10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533828" y="6477975"/>
            <a:ext cx="1180465" cy="15240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60"/>
              </a:lnSpc>
            </a:pPr>
            <a:r>
              <a:rPr sz="1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on</a:t>
            </a:r>
            <a:r>
              <a:rPr sz="10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</a:t>
            </a:r>
            <a:r>
              <a:rPr sz="1000" kern="0" spc="-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0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residential</a:t>
            </a:r>
            <a:r>
              <a:rPr sz="1000" kern="0" spc="-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000" kern="0" spc="-2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road</a:t>
            </a:r>
            <a:endParaRPr sz="10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9122837" y="6513624"/>
            <a:ext cx="1288415" cy="15240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60"/>
              </a:lnSpc>
            </a:pPr>
            <a:r>
              <a:rPr sz="1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Highway</a:t>
            </a:r>
            <a:r>
              <a:rPr sz="1000" kern="0" spc="-4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with</a:t>
            </a:r>
            <a:r>
              <a:rPr sz="1000"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0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shoulder</a:t>
            </a:r>
            <a:endParaRPr sz="10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8924" y="-71049"/>
            <a:ext cx="11778298" cy="864759"/>
          </a:xfrm>
          <a:prstGeom prst="rect">
            <a:avLst/>
          </a:prstGeom>
        </p:spPr>
        <p:txBody>
          <a:bodyPr vert="horz" wrap="square" lIns="0" tIns="368716" rIns="0" bIns="0" rtlCol="0">
            <a:spAutoFit/>
          </a:bodyPr>
          <a:lstStyle/>
          <a:p>
            <a:pPr marL="4406265">
              <a:spcBef>
                <a:spcPts val="100"/>
              </a:spcBef>
            </a:pPr>
            <a:r>
              <a:rPr dirty="0"/>
              <a:t>UFR</a:t>
            </a:r>
            <a:r>
              <a:rPr spc="-114" dirty="0"/>
              <a:t> </a:t>
            </a:r>
            <a:r>
              <a:rPr dirty="0"/>
              <a:t>Survey</a:t>
            </a:r>
            <a:r>
              <a:rPr spc="-114" dirty="0"/>
              <a:t> </a:t>
            </a:r>
            <a:r>
              <a:rPr spc="-10" dirty="0"/>
              <a:t>Results:</a:t>
            </a:r>
            <a:r>
              <a:rPr spc="-114" dirty="0"/>
              <a:t> </a:t>
            </a:r>
            <a:r>
              <a:rPr dirty="0"/>
              <a:t>Bicycle</a:t>
            </a:r>
            <a:r>
              <a:rPr spc="-114" dirty="0"/>
              <a:t> </a:t>
            </a:r>
            <a:r>
              <a:rPr spc="-10" dirty="0"/>
              <a:t>Facilities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0205" y="2305043"/>
            <a:ext cx="2694164" cy="179253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177756" y="2305061"/>
            <a:ext cx="2579630" cy="187297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107239" y="4773285"/>
            <a:ext cx="2897510" cy="179253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100762" y="2295385"/>
            <a:ext cx="2742486" cy="191804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323790" y="2278966"/>
            <a:ext cx="2813467" cy="192516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67535" y="4779548"/>
            <a:ext cx="2678060" cy="1792532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355745" y="4728259"/>
            <a:ext cx="2813457" cy="1872978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771928" y="1326900"/>
            <a:ext cx="76136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Percentage</a:t>
            </a:r>
            <a:r>
              <a:rPr sz="2400" b="1" kern="0" spc="-7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of</a:t>
            </a:r>
            <a:r>
              <a:rPr sz="2400" b="1" kern="0" spc="-7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respondents</a:t>
            </a:r>
            <a:r>
              <a:rPr sz="2400" b="1" kern="0" spc="-6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confident</a:t>
            </a:r>
            <a:r>
              <a:rPr sz="2400" b="1" kern="0" spc="-7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or</a:t>
            </a:r>
            <a:r>
              <a:rPr sz="2400" b="1" kern="0" spc="-7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b="1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comfortable:</a:t>
            </a:r>
            <a:endParaRPr sz="24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24" name="object 24"/>
          <p:cNvSpPr txBox="1">
            <a:spLocks noGrp="1"/>
          </p:cNvSpPr>
          <p:nvPr>
            <p:ph type="sldNum" sz="quarter" idx="7"/>
          </p:nvPr>
        </p:nvSpPr>
        <p:spPr>
          <a:xfrm>
            <a:off x="11237792" y="6437204"/>
            <a:ext cx="334994" cy="187872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3825">
              <a:spcBef>
                <a:spcPts val="25"/>
              </a:spcBef>
            </a:pPr>
            <a:fld id="{81D60167-4931-47E6-BA6A-407CBD079E47}" type="slidenum">
              <a:rPr kern="0" spc="-25" dirty="0"/>
              <a:pPr marL="123825">
                <a:spcBef>
                  <a:spcPts val="25"/>
                </a:spcBef>
              </a:pPr>
              <a:t>76</a:t>
            </a:fld>
            <a:endParaRPr kern="0" spc="-25" dirty="0"/>
          </a:p>
        </p:txBody>
      </p:sp>
      <p:sp>
        <p:nvSpPr>
          <p:cNvPr id="11" name="object 11"/>
          <p:cNvSpPr txBox="1"/>
          <p:nvPr/>
        </p:nvSpPr>
        <p:spPr>
          <a:xfrm>
            <a:off x="1292002" y="1869960"/>
            <a:ext cx="5911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kern="0" spc="-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94%</a:t>
            </a:r>
            <a:endParaRPr sz="24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106819" y="1825303"/>
            <a:ext cx="37826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3204210" algn="l"/>
              </a:tabLst>
            </a:pPr>
            <a:r>
              <a:rPr sz="2400" b="1" kern="0" spc="-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85%</a:t>
            </a:r>
            <a:r>
              <a:rPr sz="24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	</a:t>
            </a:r>
            <a:r>
              <a:rPr sz="2400" b="1" kern="0" spc="-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72%</a:t>
            </a:r>
            <a:endParaRPr sz="24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555622" y="1825303"/>
            <a:ext cx="5911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kern="0" spc="-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55%</a:t>
            </a:r>
            <a:endParaRPr sz="24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611136" y="4370075"/>
            <a:ext cx="5911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kern="0" spc="-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38%</a:t>
            </a:r>
            <a:endParaRPr sz="24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408973" y="4319253"/>
            <a:ext cx="5911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kern="0" spc="-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11%</a:t>
            </a:r>
            <a:endParaRPr sz="24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197619" y="4293528"/>
            <a:ext cx="4127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kern="0" spc="-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2%</a:t>
            </a:r>
            <a:endParaRPr sz="24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11258" y="3775725"/>
            <a:ext cx="815975" cy="15240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60"/>
              </a:lnSpc>
            </a:pPr>
            <a:r>
              <a:rPr sz="10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Multi-</a:t>
            </a:r>
            <a:r>
              <a:rPr sz="1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use</a:t>
            </a:r>
            <a:r>
              <a:rPr sz="1000" kern="0" spc="-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000" kern="0" spc="-2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path</a:t>
            </a:r>
            <a:endParaRPr sz="10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401076" y="3905638"/>
            <a:ext cx="1939925" cy="15240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60"/>
              </a:lnSpc>
            </a:pPr>
            <a:r>
              <a:rPr sz="1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Bike</a:t>
            </a:r>
            <a:r>
              <a:rPr sz="1000" kern="0" spc="-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lane</a:t>
            </a:r>
            <a:r>
              <a:rPr sz="1000" kern="0" spc="-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with</a:t>
            </a:r>
            <a:r>
              <a:rPr sz="1000" kern="0" spc="-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0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physical</a:t>
            </a:r>
            <a:r>
              <a:rPr sz="1000" kern="0" spc="-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0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protection</a:t>
            </a:r>
            <a:endParaRPr sz="10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802363" y="3905625"/>
            <a:ext cx="1053465" cy="15240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60"/>
              </a:lnSpc>
            </a:pPr>
            <a:r>
              <a:rPr sz="10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Buffered</a:t>
            </a:r>
            <a:r>
              <a:rPr sz="1000" kern="0" spc="-2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bike</a:t>
            </a:r>
            <a:r>
              <a:rPr sz="1000" kern="0" spc="-2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lane</a:t>
            </a:r>
            <a:endParaRPr sz="10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690051" y="3905650"/>
            <a:ext cx="1962785" cy="15240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60"/>
              </a:lnSpc>
            </a:pPr>
            <a:r>
              <a:rPr sz="1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Bike</a:t>
            </a:r>
            <a:r>
              <a:rPr sz="1000"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lane</a:t>
            </a:r>
            <a:r>
              <a:rPr sz="1000" kern="0" spc="-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with</a:t>
            </a:r>
            <a:r>
              <a:rPr sz="1000" kern="0" spc="-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no</a:t>
            </a:r>
            <a:r>
              <a:rPr sz="1000"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buffer</a:t>
            </a:r>
            <a:r>
              <a:rPr sz="1000" kern="0" spc="-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or</a:t>
            </a:r>
            <a:r>
              <a:rPr sz="1000" kern="0" spc="-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0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barrier</a:t>
            </a:r>
            <a:endParaRPr sz="10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055476" y="6257925"/>
            <a:ext cx="1677035" cy="15240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60"/>
              </a:lnSpc>
            </a:pPr>
            <a:r>
              <a:rPr sz="1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Sharrow</a:t>
            </a:r>
            <a:r>
              <a:rPr sz="1000" kern="0" spc="-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on</a:t>
            </a:r>
            <a:r>
              <a:rPr sz="1000" kern="0" spc="-2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</a:t>
            </a:r>
            <a:r>
              <a:rPr sz="1000" kern="0" spc="-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0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residential</a:t>
            </a:r>
            <a:r>
              <a:rPr sz="1000" kern="0" spc="-2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road</a:t>
            </a:r>
            <a:endParaRPr sz="10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067938" y="6328450"/>
            <a:ext cx="1288415" cy="15240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60"/>
              </a:lnSpc>
            </a:pPr>
            <a:r>
              <a:rPr sz="1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Highway</a:t>
            </a:r>
            <a:r>
              <a:rPr sz="1000" kern="0" spc="-4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with</a:t>
            </a:r>
            <a:r>
              <a:rPr sz="1000"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0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shoulder</a:t>
            </a:r>
            <a:endParaRPr sz="10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751024" y="6257925"/>
            <a:ext cx="1464310" cy="15240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60"/>
              </a:lnSpc>
            </a:pPr>
            <a:r>
              <a:rPr sz="1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Highway</a:t>
            </a:r>
            <a:r>
              <a:rPr sz="1000"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with</a:t>
            </a:r>
            <a:r>
              <a:rPr sz="1000" kern="0" spc="-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no</a:t>
            </a:r>
            <a:r>
              <a:rPr sz="1000"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0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shoulder</a:t>
            </a:r>
            <a:endParaRPr sz="10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919994" y="65508"/>
            <a:ext cx="3602354" cy="965649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142875" marR="5080" indent="-130810">
              <a:lnSpc>
                <a:spcPts val="3460"/>
              </a:lnSpc>
              <a:spcBef>
                <a:spcPts val="530"/>
              </a:spcBef>
            </a:pPr>
            <a:r>
              <a:rPr dirty="0"/>
              <a:t>UFR</a:t>
            </a:r>
            <a:r>
              <a:rPr spc="-70" dirty="0"/>
              <a:t> </a:t>
            </a:r>
            <a:r>
              <a:rPr dirty="0"/>
              <a:t>Survey</a:t>
            </a:r>
            <a:r>
              <a:rPr spc="-70" dirty="0"/>
              <a:t> </a:t>
            </a:r>
            <a:r>
              <a:rPr spc="-10" dirty="0"/>
              <a:t>Results: </a:t>
            </a:r>
            <a:r>
              <a:rPr dirty="0"/>
              <a:t>Barriers</a:t>
            </a:r>
            <a:r>
              <a:rPr spc="-100" dirty="0"/>
              <a:t> </a:t>
            </a:r>
            <a:r>
              <a:rPr dirty="0"/>
              <a:t>to</a:t>
            </a:r>
            <a:r>
              <a:rPr spc="-95" dirty="0"/>
              <a:t> </a:t>
            </a:r>
            <a:r>
              <a:rPr spc="-20" dirty="0"/>
              <a:t>Walking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62951" y="1415695"/>
            <a:ext cx="6420816" cy="516797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11237792" y="6437204"/>
            <a:ext cx="334994" cy="187872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3825">
              <a:spcBef>
                <a:spcPts val="25"/>
              </a:spcBef>
            </a:pPr>
            <a:fld id="{81D60167-4931-47E6-BA6A-407CBD079E47}" type="slidenum">
              <a:rPr kern="0" spc="-25" dirty="0"/>
              <a:pPr marL="123825">
                <a:spcBef>
                  <a:spcPts val="25"/>
                </a:spcBef>
              </a:pPr>
              <a:t>77</a:t>
            </a:fld>
            <a:endParaRPr kern="0" spc="-25" dirty="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35236" y="65511"/>
            <a:ext cx="5287010" cy="965649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12700" marR="5080" indent="1684655">
              <a:lnSpc>
                <a:spcPts val="3460"/>
              </a:lnSpc>
              <a:spcBef>
                <a:spcPts val="530"/>
              </a:spcBef>
            </a:pPr>
            <a:r>
              <a:rPr dirty="0"/>
              <a:t>UFR</a:t>
            </a:r>
            <a:r>
              <a:rPr spc="-70" dirty="0"/>
              <a:t> </a:t>
            </a:r>
            <a:r>
              <a:rPr dirty="0"/>
              <a:t>Survey</a:t>
            </a:r>
            <a:r>
              <a:rPr spc="-70" dirty="0"/>
              <a:t> </a:t>
            </a:r>
            <a:r>
              <a:rPr spc="-10" dirty="0"/>
              <a:t>Results: </a:t>
            </a:r>
            <a:r>
              <a:rPr dirty="0"/>
              <a:t>Barriers</a:t>
            </a:r>
            <a:r>
              <a:rPr spc="-95" dirty="0"/>
              <a:t> </a:t>
            </a:r>
            <a:r>
              <a:rPr dirty="0"/>
              <a:t>to</a:t>
            </a:r>
            <a:r>
              <a:rPr spc="-95" dirty="0"/>
              <a:t> </a:t>
            </a:r>
            <a:r>
              <a:rPr dirty="0"/>
              <a:t>Biking</a:t>
            </a:r>
            <a:r>
              <a:rPr spc="-95" dirty="0"/>
              <a:t> </a:t>
            </a:r>
            <a:r>
              <a:rPr dirty="0"/>
              <a:t>and</a:t>
            </a:r>
            <a:r>
              <a:rPr spc="-95" dirty="0"/>
              <a:t> </a:t>
            </a:r>
            <a:r>
              <a:rPr spc="-10" dirty="0"/>
              <a:t>Rolling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38550" y="1399295"/>
            <a:ext cx="8789448" cy="4906992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11237792" y="6437204"/>
            <a:ext cx="334994" cy="187872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3825">
              <a:spcBef>
                <a:spcPts val="25"/>
              </a:spcBef>
            </a:pPr>
            <a:fld id="{81D60167-4931-47E6-BA6A-407CBD079E47}" type="slidenum">
              <a:rPr kern="0" spc="-25" dirty="0"/>
              <a:pPr marL="123825">
                <a:spcBef>
                  <a:spcPts val="25"/>
                </a:spcBef>
              </a:pPr>
              <a:t>78</a:t>
            </a:fld>
            <a:endParaRPr kern="0" spc="-25" dirty="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33887" y="3930332"/>
            <a:ext cx="3651885" cy="1918970"/>
          </a:xfrm>
          <a:custGeom>
            <a:avLst/>
            <a:gdLst/>
            <a:ahLst/>
            <a:cxnLst/>
            <a:rect l="l" t="t" r="r" b="b"/>
            <a:pathLst>
              <a:path w="3651884" h="1918970">
                <a:moveTo>
                  <a:pt x="1094813" y="1918754"/>
                </a:moveTo>
                <a:lnTo>
                  <a:pt x="954517" y="1595491"/>
                </a:lnTo>
                <a:lnTo>
                  <a:pt x="892317" y="1578826"/>
                </a:lnTo>
                <a:lnTo>
                  <a:pt x="832009" y="1561234"/>
                </a:lnTo>
                <a:lnTo>
                  <a:pt x="773616" y="1542745"/>
                </a:lnTo>
                <a:lnTo>
                  <a:pt x="717159" y="1523390"/>
                </a:lnTo>
                <a:lnTo>
                  <a:pt x="662661" y="1503200"/>
                </a:lnTo>
                <a:lnTo>
                  <a:pt x="610143" y="1482204"/>
                </a:lnTo>
                <a:lnTo>
                  <a:pt x="559629" y="1460434"/>
                </a:lnTo>
                <a:lnTo>
                  <a:pt x="511140" y="1437919"/>
                </a:lnTo>
                <a:lnTo>
                  <a:pt x="464698" y="1414691"/>
                </a:lnTo>
                <a:lnTo>
                  <a:pt x="420326" y="1390780"/>
                </a:lnTo>
                <a:lnTo>
                  <a:pt x="378046" y="1366216"/>
                </a:lnTo>
                <a:lnTo>
                  <a:pt x="337879" y="1341029"/>
                </a:lnTo>
                <a:lnTo>
                  <a:pt x="299849" y="1315251"/>
                </a:lnTo>
                <a:lnTo>
                  <a:pt x="263977" y="1288911"/>
                </a:lnTo>
                <a:lnTo>
                  <a:pt x="230286" y="1262040"/>
                </a:lnTo>
                <a:lnTo>
                  <a:pt x="198798" y="1234669"/>
                </a:lnTo>
                <a:lnTo>
                  <a:pt x="169534" y="1206828"/>
                </a:lnTo>
                <a:lnTo>
                  <a:pt x="142518" y="1178548"/>
                </a:lnTo>
                <a:lnTo>
                  <a:pt x="95316" y="1120790"/>
                </a:lnTo>
                <a:lnTo>
                  <a:pt x="57369" y="1061641"/>
                </a:lnTo>
                <a:lnTo>
                  <a:pt x="28854" y="1001342"/>
                </a:lnTo>
                <a:lnTo>
                  <a:pt x="9949" y="940139"/>
                </a:lnTo>
                <a:lnTo>
                  <a:pt x="832" y="878275"/>
                </a:lnTo>
                <a:lnTo>
                  <a:pt x="0" y="847171"/>
                </a:lnTo>
                <a:lnTo>
                  <a:pt x="1680" y="815994"/>
                </a:lnTo>
                <a:lnTo>
                  <a:pt x="12671" y="753539"/>
                </a:lnTo>
                <a:lnTo>
                  <a:pt x="33982" y="691154"/>
                </a:lnTo>
                <a:lnTo>
                  <a:pt x="65791" y="629084"/>
                </a:lnTo>
                <a:lnTo>
                  <a:pt x="108276" y="567571"/>
                </a:lnTo>
                <a:lnTo>
                  <a:pt x="133576" y="537101"/>
                </a:lnTo>
                <a:lnTo>
                  <a:pt x="161613" y="506861"/>
                </a:lnTo>
                <a:lnTo>
                  <a:pt x="212618" y="458709"/>
                </a:lnTo>
                <a:lnTo>
                  <a:pt x="269411" y="412623"/>
                </a:lnTo>
                <a:lnTo>
                  <a:pt x="331708" y="368661"/>
                </a:lnTo>
                <a:lnTo>
                  <a:pt x="364834" y="347493"/>
                </a:lnTo>
                <a:lnTo>
                  <a:pt x="399230" y="326878"/>
                </a:lnTo>
                <a:lnTo>
                  <a:pt x="434862" y="306821"/>
                </a:lnTo>
                <a:lnTo>
                  <a:pt x="471695" y="287330"/>
                </a:lnTo>
                <a:lnTo>
                  <a:pt x="509693" y="268413"/>
                </a:lnTo>
                <a:lnTo>
                  <a:pt x="548821" y="250075"/>
                </a:lnTo>
                <a:lnTo>
                  <a:pt x="589045" y="232325"/>
                </a:lnTo>
                <a:lnTo>
                  <a:pt x="630328" y="215169"/>
                </a:lnTo>
                <a:lnTo>
                  <a:pt x="672637" y="198614"/>
                </a:lnTo>
                <a:lnTo>
                  <a:pt x="715935" y="182667"/>
                </a:lnTo>
                <a:lnTo>
                  <a:pt x="760187" y="167336"/>
                </a:lnTo>
                <a:lnTo>
                  <a:pt x="805359" y="152627"/>
                </a:lnTo>
                <a:lnTo>
                  <a:pt x="851416" y="138548"/>
                </a:lnTo>
                <a:lnTo>
                  <a:pt x="898321" y="125105"/>
                </a:lnTo>
                <a:lnTo>
                  <a:pt x="946041" y="112305"/>
                </a:lnTo>
                <a:lnTo>
                  <a:pt x="994539" y="100156"/>
                </a:lnTo>
                <a:lnTo>
                  <a:pt x="1043781" y="88665"/>
                </a:lnTo>
                <a:lnTo>
                  <a:pt x="1093732" y="77839"/>
                </a:lnTo>
                <a:lnTo>
                  <a:pt x="1144355" y="67684"/>
                </a:lnTo>
                <a:lnTo>
                  <a:pt x="1195617" y="58208"/>
                </a:lnTo>
                <a:lnTo>
                  <a:pt x="1247483" y="49418"/>
                </a:lnTo>
                <a:lnTo>
                  <a:pt x="1299916" y="41321"/>
                </a:lnTo>
                <a:lnTo>
                  <a:pt x="1352882" y="33924"/>
                </a:lnTo>
                <a:lnTo>
                  <a:pt x="1406345" y="27233"/>
                </a:lnTo>
                <a:lnTo>
                  <a:pt x="1460271" y="21257"/>
                </a:lnTo>
                <a:lnTo>
                  <a:pt x="1514625" y="16002"/>
                </a:lnTo>
                <a:lnTo>
                  <a:pt x="1569370" y="11475"/>
                </a:lnTo>
                <a:lnTo>
                  <a:pt x="1624473" y="7683"/>
                </a:lnTo>
                <a:lnTo>
                  <a:pt x="1679897" y="4634"/>
                </a:lnTo>
                <a:lnTo>
                  <a:pt x="1735609" y="2334"/>
                </a:lnTo>
                <a:lnTo>
                  <a:pt x="1791572" y="790"/>
                </a:lnTo>
                <a:lnTo>
                  <a:pt x="1847751" y="9"/>
                </a:lnTo>
                <a:lnTo>
                  <a:pt x="1904112" y="0"/>
                </a:lnTo>
                <a:lnTo>
                  <a:pt x="1960618" y="767"/>
                </a:lnTo>
                <a:lnTo>
                  <a:pt x="2017236" y="2319"/>
                </a:lnTo>
                <a:lnTo>
                  <a:pt x="2073930" y="4663"/>
                </a:lnTo>
                <a:lnTo>
                  <a:pt x="2130664" y="7805"/>
                </a:lnTo>
                <a:lnTo>
                  <a:pt x="2187404" y="11753"/>
                </a:lnTo>
                <a:lnTo>
                  <a:pt x="2244115" y="16514"/>
                </a:lnTo>
                <a:lnTo>
                  <a:pt x="2300760" y="22095"/>
                </a:lnTo>
                <a:lnTo>
                  <a:pt x="2357306" y="28502"/>
                </a:lnTo>
                <a:lnTo>
                  <a:pt x="2413717" y="35743"/>
                </a:lnTo>
                <a:lnTo>
                  <a:pt x="2469958" y="43826"/>
                </a:lnTo>
                <a:lnTo>
                  <a:pt x="2536369" y="54511"/>
                </a:lnTo>
                <a:lnTo>
                  <a:pt x="2601384" y="66218"/>
                </a:lnTo>
                <a:lnTo>
                  <a:pt x="2664970" y="78923"/>
                </a:lnTo>
                <a:lnTo>
                  <a:pt x="2727095" y="92599"/>
                </a:lnTo>
                <a:lnTo>
                  <a:pt x="2787727" y="107220"/>
                </a:lnTo>
                <a:lnTo>
                  <a:pt x="2846835" y="122759"/>
                </a:lnTo>
                <a:lnTo>
                  <a:pt x="2904385" y="139192"/>
                </a:lnTo>
                <a:lnTo>
                  <a:pt x="2960346" y="156492"/>
                </a:lnTo>
                <a:lnTo>
                  <a:pt x="3014686" y="174633"/>
                </a:lnTo>
                <a:lnTo>
                  <a:pt x="3067372" y="193589"/>
                </a:lnTo>
                <a:lnTo>
                  <a:pt x="3118373" y="213334"/>
                </a:lnTo>
                <a:lnTo>
                  <a:pt x="3167656" y="233842"/>
                </a:lnTo>
                <a:lnTo>
                  <a:pt x="3215189" y="255087"/>
                </a:lnTo>
                <a:lnTo>
                  <a:pt x="3260940" y="277043"/>
                </a:lnTo>
                <a:lnTo>
                  <a:pt x="3304878" y="299685"/>
                </a:lnTo>
                <a:lnTo>
                  <a:pt x="3346969" y="322985"/>
                </a:lnTo>
                <a:lnTo>
                  <a:pt x="3387182" y="346919"/>
                </a:lnTo>
                <a:lnTo>
                  <a:pt x="3425485" y="371459"/>
                </a:lnTo>
                <a:lnTo>
                  <a:pt x="3461846" y="396581"/>
                </a:lnTo>
                <a:lnTo>
                  <a:pt x="3496232" y="422258"/>
                </a:lnTo>
                <a:lnTo>
                  <a:pt x="3528611" y="448465"/>
                </a:lnTo>
                <a:lnTo>
                  <a:pt x="3558951" y="475174"/>
                </a:lnTo>
                <a:lnTo>
                  <a:pt x="3587221" y="502361"/>
                </a:lnTo>
                <a:lnTo>
                  <a:pt x="3637419" y="558062"/>
                </a:lnTo>
                <a:lnTo>
                  <a:pt x="3651763" y="576734"/>
                </a:lnTo>
                <a:lnTo>
                  <a:pt x="3651763" y="1129028"/>
                </a:lnTo>
                <a:lnTo>
                  <a:pt x="3613945" y="1175191"/>
                </a:lnTo>
                <a:lnTo>
                  <a:pt x="3565449" y="1224720"/>
                </a:lnTo>
                <a:lnTo>
                  <a:pt x="3510562" y="1272360"/>
                </a:lnTo>
                <a:lnTo>
                  <a:pt x="3449570" y="1318021"/>
                </a:lnTo>
                <a:lnTo>
                  <a:pt x="3416875" y="1340081"/>
                </a:lnTo>
                <a:lnTo>
                  <a:pt x="3382760" y="1361612"/>
                </a:lnTo>
                <a:lnTo>
                  <a:pt x="3347262" y="1382603"/>
                </a:lnTo>
                <a:lnTo>
                  <a:pt x="3310417" y="1403042"/>
                </a:lnTo>
                <a:lnTo>
                  <a:pt x="3272261" y="1422919"/>
                </a:lnTo>
                <a:lnTo>
                  <a:pt x="3232828" y="1442222"/>
                </a:lnTo>
                <a:lnTo>
                  <a:pt x="3192155" y="1460940"/>
                </a:lnTo>
                <a:lnTo>
                  <a:pt x="3150278" y="1479061"/>
                </a:lnTo>
                <a:lnTo>
                  <a:pt x="3107232" y="1496574"/>
                </a:lnTo>
                <a:lnTo>
                  <a:pt x="3063053" y="1513469"/>
                </a:lnTo>
                <a:lnTo>
                  <a:pt x="3017777" y="1529732"/>
                </a:lnTo>
                <a:lnTo>
                  <a:pt x="2971439" y="1545355"/>
                </a:lnTo>
                <a:lnTo>
                  <a:pt x="2924075" y="1560324"/>
                </a:lnTo>
                <a:lnTo>
                  <a:pt x="2875722" y="1574628"/>
                </a:lnTo>
                <a:lnTo>
                  <a:pt x="2826414" y="1588258"/>
                </a:lnTo>
                <a:lnTo>
                  <a:pt x="2776188" y="1601200"/>
                </a:lnTo>
                <a:lnTo>
                  <a:pt x="2725079" y="1613444"/>
                </a:lnTo>
                <a:lnTo>
                  <a:pt x="2673123" y="1624978"/>
                </a:lnTo>
                <a:lnTo>
                  <a:pt x="2620356" y="1635792"/>
                </a:lnTo>
                <a:lnTo>
                  <a:pt x="2566813" y="1645874"/>
                </a:lnTo>
                <a:lnTo>
                  <a:pt x="2512531" y="1655212"/>
                </a:lnTo>
                <a:lnTo>
                  <a:pt x="2457544" y="1663795"/>
                </a:lnTo>
                <a:lnTo>
                  <a:pt x="2401889" y="1671613"/>
                </a:lnTo>
                <a:lnTo>
                  <a:pt x="2345602" y="1678653"/>
                </a:lnTo>
                <a:lnTo>
                  <a:pt x="2288717" y="1684905"/>
                </a:lnTo>
                <a:lnTo>
                  <a:pt x="2231272" y="1690357"/>
                </a:lnTo>
                <a:lnTo>
                  <a:pt x="2173301" y="1694998"/>
                </a:lnTo>
                <a:lnTo>
                  <a:pt x="2114841" y="1698816"/>
                </a:lnTo>
                <a:lnTo>
                  <a:pt x="2055926" y="1701800"/>
                </a:lnTo>
                <a:lnTo>
                  <a:pt x="1996594" y="1703940"/>
                </a:lnTo>
                <a:lnTo>
                  <a:pt x="1936879" y="1705223"/>
                </a:lnTo>
                <a:lnTo>
                  <a:pt x="1876818" y="1705638"/>
                </a:lnTo>
                <a:lnTo>
                  <a:pt x="1816446" y="1705175"/>
                </a:lnTo>
                <a:lnTo>
                  <a:pt x="1755798" y="1703821"/>
                </a:lnTo>
                <a:lnTo>
                  <a:pt x="1694912" y="1701566"/>
                </a:lnTo>
                <a:lnTo>
                  <a:pt x="1633821" y="1698397"/>
                </a:lnTo>
                <a:lnTo>
                  <a:pt x="1094813" y="1918754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endParaRPr kern="0">
              <a:solidFill>
                <a:sysClr val="windowText" lastClr="000000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7885371" y="1450773"/>
            <a:ext cx="4143375" cy="2046605"/>
          </a:xfrm>
          <a:custGeom>
            <a:avLst/>
            <a:gdLst/>
            <a:ahLst/>
            <a:cxnLst/>
            <a:rect l="l" t="t" r="r" b="b"/>
            <a:pathLst>
              <a:path w="4143375" h="2046604">
                <a:moveTo>
                  <a:pt x="1208543" y="2046365"/>
                </a:moveTo>
                <a:lnTo>
                  <a:pt x="1053677" y="1701607"/>
                </a:lnTo>
                <a:lnTo>
                  <a:pt x="989741" y="1685107"/>
                </a:lnTo>
                <a:lnTo>
                  <a:pt x="927611" y="1667748"/>
                </a:lnTo>
                <a:lnTo>
                  <a:pt x="867306" y="1649559"/>
                </a:lnTo>
                <a:lnTo>
                  <a:pt x="808846" y="1630564"/>
                </a:lnTo>
                <a:lnTo>
                  <a:pt x="752252" y="1610790"/>
                </a:lnTo>
                <a:lnTo>
                  <a:pt x="697542" y="1590264"/>
                </a:lnTo>
                <a:lnTo>
                  <a:pt x="644736" y="1569010"/>
                </a:lnTo>
                <a:lnTo>
                  <a:pt x="593855" y="1547057"/>
                </a:lnTo>
                <a:lnTo>
                  <a:pt x="544917" y="1524428"/>
                </a:lnTo>
                <a:lnTo>
                  <a:pt x="497943" y="1501152"/>
                </a:lnTo>
                <a:lnTo>
                  <a:pt x="452953" y="1477253"/>
                </a:lnTo>
                <a:lnTo>
                  <a:pt x="409965" y="1452759"/>
                </a:lnTo>
                <a:lnTo>
                  <a:pt x="369000" y="1427695"/>
                </a:lnTo>
                <a:lnTo>
                  <a:pt x="330078" y="1402087"/>
                </a:lnTo>
                <a:lnTo>
                  <a:pt x="293217" y="1375962"/>
                </a:lnTo>
                <a:lnTo>
                  <a:pt x="258439" y="1349346"/>
                </a:lnTo>
                <a:lnTo>
                  <a:pt x="225762" y="1322264"/>
                </a:lnTo>
                <a:lnTo>
                  <a:pt x="195207" y="1294744"/>
                </a:lnTo>
                <a:lnTo>
                  <a:pt x="166792" y="1266811"/>
                </a:lnTo>
                <a:lnTo>
                  <a:pt x="140539" y="1238491"/>
                </a:lnTo>
                <a:lnTo>
                  <a:pt x="94593" y="1180796"/>
                </a:lnTo>
                <a:lnTo>
                  <a:pt x="57526" y="1121869"/>
                </a:lnTo>
                <a:lnTo>
                  <a:pt x="29497" y="1061918"/>
                </a:lnTo>
                <a:lnTo>
                  <a:pt x="10664" y="1001153"/>
                </a:lnTo>
                <a:lnTo>
                  <a:pt x="1183" y="939784"/>
                </a:lnTo>
                <a:lnTo>
                  <a:pt x="0" y="908938"/>
                </a:lnTo>
                <a:lnTo>
                  <a:pt x="1213" y="878019"/>
                </a:lnTo>
                <a:lnTo>
                  <a:pt x="10912" y="816068"/>
                </a:lnTo>
                <a:lnTo>
                  <a:pt x="30437" y="754139"/>
                </a:lnTo>
                <a:lnTo>
                  <a:pt x="59946" y="692443"/>
                </a:lnTo>
                <a:lnTo>
                  <a:pt x="99597" y="631189"/>
                </a:lnTo>
                <a:lnTo>
                  <a:pt x="123275" y="600793"/>
                </a:lnTo>
                <a:lnTo>
                  <a:pt x="149547" y="570585"/>
                </a:lnTo>
                <a:lnTo>
                  <a:pt x="178434" y="540593"/>
                </a:lnTo>
                <a:lnTo>
                  <a:pt x="229250" y="493903"/>
                </a:lnTo>
                <a:lnTo>
                  <a:pt x="285349" y="449023"/>
                </a:lnTo>
                <a:lnTo>
                  <a:pt x="346499" y="405998"/>
                </a:lnTo>
                <a:lnTo>
                  <a:pt x="378896" y="385195"/>
                </a:lnTo>
                <a:lnTo>
                  <a:pt x="412469" y="364873"/>
                </a:lnTo>
                <a:lnTo>
                  <a:pt x="447188" y="345037"/>
                </a:lnTo>
                <a:lnTo>
                  <a:pt x="483025" y="325693"/>
                </a:lnTo>
                <a:lnTo>
                  <a:pt x="519951" y="306846"/>
                </a:lnTo>
                <a:lnTo>
                  <a:pt x="557937" y="288502"/>
                </a:lnTo>
                <a:lnTo>
                  <a:pt x="596954" y="270667"/>
                </a:lnTo>
                <a:lnTo>
                  <a:pt x="636973" y="253347"/>
                </a:lnTo>
                <a:lnTo>
                  <a:pt x="677965" y="236546"/>
                </a:lnTo>
                <a:lnTo>
                  <a:pt x="719900" y="220271"/>
                </a:lnTo>
                <a:lnTo>
                  <a:pt x="762751" y="204528"/>
                </a:lnTo>
                <a:lnTo>
                  <a:pt x="806487" y="189321"/>
                </a:lnTo>
                <a:lnTo>
                  <a:pt x="851080" y="174656"/>
                </a:lnTo>
                <a:lnTo>
                  <a:pt x="896502" y="160539"/>
                </a:lnTo>
                <a:lnTo>
                  <a:pt x="942722" y="146977"/>
                </a:lnTo>
                <a:lnTo>
                  <a:pt x="989712" y="133973"/>
                </a:lnTo>
                <a:lnTo>
                  <a:pt x="1037443" y="121534"/>
                </a:lnTo>
                <a:lnTo>
                  <a:pt x="1085887" y="109666"/>
                </a:lnTo>
                <a:lnTo>
                  <a:pt x="1135013" y="98374"/>
                </a:lnTo>
                <a:lnTo>
                  <a:pt x="1184793" y="87664"/>
                </a:lnTo>
                <a:lnTo>
                  <a:pt x="1235199" y="77541"/>
                </a:lnTo>
                <a:lnTo>
                  <a:pt x="1286200" y="68011"/>
                </a:lnTo>
                <a:lnTo>
                  <a:pt x="1337769" y="59079"/>
                </a:lnTo>
                <a:lnTo>
                  <a:pt x="1389875" y="50752"/>
                </a:lnTo>
                <a:lnTo>
                  <a:pt x="1442491" y="43035"/>
                </a:lnTo>
                <a:lnTo>
                  <a:pt x="1495587" y="35933"/>
                </a:lnTo>
                <a:lnTo>
                  <a:pt x="1549134" y="29452"/>
                </a:lnTo>
                <a:lnTo>
                  <a:pt x="1603103" y="23598"/>
                </a:lnTo>
                <a:lnTo>
                  <a:pt x="1657465" y="18376"/>
                </a:lnTo>
                <a:lnTo>
                  <a:pt x="1712191" y="13792"/>
                </a:lnTo>
                <a:lnTo>
                  <a:pt x="1767253" y="9852"/>
                </a:lnTo>
                <a:lnTo>
                  <a:pt x="1822620" y="6560"/>
                </a:lnTo>
                <a:lnTo>
                  <a:pt x="1878265" y="3924"/>
                </a:lnTo>
                <a:lnTo>
                  <a:pt x="1934158" y="1948"/>
                </a:lnTo>
                <a:lnTo>
                  <a:pt x="1990271" y="638"/>
                </a:lnTo>
                <a:lnTo>
                  <a:pt x="2046573" y="0"/>
                </a:lnTo>
                <a:lnTo>
                  <a:pt x="2099990" y="0"/>
                </a:lnTo>
                <a:lnTo>
                  <a:pt x="2150052" y="638"/>
                </a:lnTo>
                <a:lnTo>
                  <a:pt x="2154721" y="638"/>
                </a:lnTo>
                <a:lnTo>
                  <a:pt x="2216332" y="2170"/>
                </a:lnTo>
                <a:lnTo>
                  <a:pt x="2273106" y="4275"/>
                </a:lnTo>
                <a:lnTo>
                  <a:pt x="2329925" y="7079"/>
                </a:lnTo>
                <a:lnTo>
                  <a:pt x="2386760" y="10588"/>
                </a:lnTo>
                <a:lnTo>
                  <a:pt x="2443583" y="14808"/>
                </a:lnTo>
                <a:lnTo>
                  <a:pt x="2500363" y="19745"/>
                </a:lnTo>
                <a:lnTo>
                  <a:pt x="2557074" y="25404"/>
                </a:lnTo>
                <a:lnTo>
                  <a:pt x="2613684" y="31791"/>
                </a:lnTo>
                <a:lnTo>
                  <a:pt x="2670166" y="38912"/>
                </a:lnTo>
                <a:lnTo>
                  <a:pt x="2726490" y="46771"/>
                </a:lnTo>
                <a:lnTo>
                  <a:pt x="2793344" y="57109"/>
                </a:lnTo>
                <a:lnTo>
                  <a:pt x="2858920" y="68354"/>
                </a:lnTo>
                <a:lnTo>
                  <a:pt x="2923192" y="80486"/>
                </a:lnTo>
                <a:lnTo>
                  <a:pt x="2986134" y="93484"/>
                </a:lnTo>
                <a:lnTo>
                  <a:pt x="3047718" y="107327"/>
                </a:lnTo>
                <a:lnTo>
                  <a:pt x="3107918" y="121994"/>
                </a:lnTo>
                <a:lnTo>
                  <a:pt x="3166707" y="137463"/>
                </a:lnTo>
                <a:lnTo>
                  <a:pt x="3224057" y="153715"/>
                </a:lnTo>
                <a:lnTo>
                  <a:pt x="3279943" y="170727"/>
                </a:lnTo>
                <a:lnTo>
                  <a:pt x="3334338" y="188479"/>
                </a:lnTo>
                <a:lnTo>
                  <a:pt x="3387214" y="206951"/>
                </a:lnTo>
                <a:lnTo>
                  <a:pt x="3438545" y="226120"/>
                </a:lnTo>
                <a:lnTo>
                  <a:pt x="3488304" y="245967"/>
                </a:lnTo>
                <a:lnTo>
                  <a:pt x="3536464" y="266469"/>
                </a:lnTo>
                <a:lnTo>
                  <a:pt x="3582999" y="287607"/>
                </a:lnTo>
                <a:lnTo>
                  <a:pt x="3627881" y="309359"/>
                </a:lnTo>
                <a:lnTo>
                  <a:pt x="3671084" y="331705"/>
                </a:lnTo>
                <a:lnTo>
                  <a:pt x="3712581" y="354622"/>
                </a:lnTo>
                <a:lnTo>
                  <a:pt x="3752345" y="378091"/>
                </a:lnTo>
                <a:lnTo>
                  <a:pt x="3790350" y="402090"/>
                </a:lnTo>
                <a:lnTo>
                  <a:pt x="3826568" y="426599"/>
                </a:lnTo>
                <a:lnTo>
                  <a:pt x="3860973" y="451596"/>
                </a:lnTo>
                <a:lnTo>
                  <a:pt x="3893538" y="477061"/>
                </a:lnTo>
                <a:lnTo>
                  <a:pt x="3924236" y="502972"/>
                </a:lnTo>
                <a:lnTo>
                  <a:pt x="3953040" y="529309"/>
                </a:lnTo>
                <a:lnTo>
                  <a:pt x="4004861" y="583175"/>
                </a:lnTo>
                <a:lnTo>
                  <a:pt x="4048785" y="638491"/>
                </a:lnTo>
                <a:lnTo>
                  <a:pt x="4084598" y="695091"/>
                </a:lnTo>
                <a:lnTo>
                  <a:pt x="4112086" y="752806"/>
                </a:lnTo>
                <a:lnTo>
                  <a:pt x="4131035" y="811468"/>
                </a:lnTo>
                <a:lnTo>
                  <a:pt x="4141229" y="870911"/>
                </a:lnTo>
                <a:lnTo>
                  <a:pt x="4142976" y="900872"/>
                </a:lnTo>
                <a:lnTo>
                  <a:pt x="4142454" y="930965"/>
                </a:lnTo>
                <a:lnTo>
                  <a:pt x="4134496" y="991464"/>
                </a:lnTo>
                <a:lnTo>
                  <a:pt x="4117141" y="1052239"/>
                </a:lnTo>
                <a:lnTo>
                  <a:pt x="4090174" y="1113124"/>
                </a:lnTo>
                <a:lnTo>
                  <a:pt x="4058652" y="1166119"/>
                </a:lnTo>
                <a:lnTo>
                  <a:pt x="4020448" y="1217615"/>
                </a:lnTo>
                <a:lnTo>
                  <a:pt x="3975809" y="1267535"/>
                </a:lnTo>
                <a:lnTo>
                  <a:pt x="3924982" y="1315804"/>
                </a:lnTo>
                <a:lnTo>
                  <a:pt x="3868213" y="1362347"/>
                </a:lnTo>
                <a:lnTo>
                  <a:pt x="3805751" y="1407088"/>
                </a:lnTo>
                <a:lnTo>
                  <a:pt x="3772462" y="1428759"/>
                </a:lnTo>
                <a:lnTo>
                  <a:pt x="3737842" y="1449952"/>
                </a:lnTo>
                <a:lnTo>
                  <a:pt x="3701922" y="1470656"/>
                </a:lnTo>
                <a:lnTo>
                  <a:pt x="3664733" y="1490863"/>
                </a:lnTo>
                <a:lnTo>
                  <a:pt x="3626306" y="1510563"/>
                </a:lnTo>
                <a:lnTo>
                  <a:pt x="3586671" y="1529746"/>
                </a:lnTo>
                <a:lnTo>
                  <a:pt x="3545860" y="1548403"/>
                </a:lnTo>
                <a:lnTo>
                  <a:pt x="3503904" y="1566526"/>
                </a:lnTo>
                <a:lnTo>
                  <a:pt x="3460833" y="1584103"/>
                </a:lnTo>
                <a:lnTo>
                  <a:pt x="3416677" y="1601126"/>
                </a:lnTo>
                <a:lnTo>
                  <a:pt x="3371469" y="1617586"/>
                </a:lnTo>
                <a:lnTo>
                  <a:pt x="3325239" y="1633473"/>
                </a:lnTo>
                <a:lnTo>
                  <a:pt x="3278018" y="1648777"/>
                </a:lnTo>
                <a:lnTo>
                  <a:pt x="3229836" y="1663489"/>
                </a:lnTo>
                <a:lnTo>
                  <a:pt x="3180725" y="1677600"/>
                </a:lnTo>
                <a:lnTo>
                  <a:pt x="3130716" y="1691101"/>
                </a:lnTo>
                <a:lnTo>
                  <a:pt x="3079839" y="1703981"/>
                </a:lnTo>
                <a:lnTo>
                  <a:pt x="3028125" y="1716231"/>
                </a:lnTo>
                <a:lnTo>
                  <a:pt x="2975605" y="1727843"/>
                </a:lnTo>
                <a:lnTo>
                  <a:pt x="2922310" y="1738806"/>
                </a:lnTo>
                <a:lnTo>
                  <a:pt x="2868271" y="1749111"/>
                </a:lnTo>
                <a:lnTo>
                  <a:pt x="2813518" y="1758749"/>
                </a:lnTo>
                <a:lnTo>
                  <a:pt x="2758084" y="1767710"/>
                </a:lnTo>
                <a:lnTo>
                  <a:pt x="2701998" y="1775985"/>
                </a:lnTo>
                <a:lnTo>
                  <a:pt x="2645291" y="1783564"/>
                </a:lnTo>
                <a:lnTo>
                  <a:pt x="2587994" y="1790439"/>
                </a:lnTo>
                <a:lnTo>
                  <a:pt x="2530139" y="1796598"/>
                </a:lnTo>
                <a:lnTo>
                  <a:pt x="2471756" y="1802034"/>
                </a:lnTo>
                <a:lnTo>
                  <a:pt x="2412875" y="1806737"/>
                </a:lnTo>
                <a:lnTo>
                  <a:pt x="2353528" y="1810697"/>
                </a:lnTo>
                <a:lnTo>
                  <a:pt x="2341234" y="1811357"/>
                </a:lnTo>
                <a:lnTo>
                  <a:pt x="1803524" y="1811357"/>
                </a:lnTo>
                <a:lnTo>
                  <a:pt x="1208543" y="2046365"/>
                </a:lnTo>
                <a:close/>
              </a:path>
              <a:path w="4143375" h="2046604">
                <a:moveTo>
                  <a:pt x="2112097" y="1818921"/>
                </a:moveTo>
                <a:lnTo>
                  <a:pt x="2041611" y="1818921"/>
                </a:lnTo>
                <a:lnTo>
                  <a:pt x="1989387" y="1818331"/>
                </a:lnTo>
                <a:lnTo>
                  <a:pt x="1927641" y="1816827"/>
                </a:lnTo>
                <a:lnTo>
                  <a:pt x="1865677" y="1814506"/>
                </a:lnTo>
                <a:lnTo>
                  <a:pt x="1803524" y="1811357"/>
                </a:lnTo>
                <a:lnTo>
                  <a:pt x="2341234" y="1811357"/>
                </a:lnTo>
                <a:lnTo>
                  <a:pt x="2293746" y="1813905"/>
                </a:lnTo>
                <a:lnTo>
                  <a:pt x="2233560" y="1816351"/>
                </a:lnTo>
                <a:lnTo>
                  <a:pt x="2173000" y="1818026"/>
                </a:lnTo>
                <a:lnTo>
                  <a:pt x="2112097" y="1818921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endParaRPr kern="0">
              <a:solidFill>
                <a:sysClr val="windowText" lastClr="000000"/>
              </a:solidFill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410408" y="65511"/>
            <a:ext cx="5111750" cy="965649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12700" marR="5080" indent="1508760">
              <a:lnSpc>
                <a:spcPts val="3460"/>
              </a:lnSpc>
              <a:spcBef>
                <a:spcPts val="530"/>
              </a:spcBef>
            </a:pPr>
            <a:r>
              <a:rPr dirty="0"/>
              <a:t>UFR</a:t>
            </a:r>
            <a:r>
              <a:rPr spc="-70" dirty="0"/>
              <a:t> </a:t>
            </a:r>
            <a:r>
              <a:rPr dirty="0"/>
              <a:t>Survey</a:t>
            </a:r>
            <a:r>
              <a:rPr spc="-70" dirty="0"/>
              <a:t> </a:t>
            </a:r>
            <a:r>
              <a:rPr spc="-10" dirty="0"/>
              <a:t>Results: </a:t>
            </a:r>
            <a:r>
              <a:rPr dirty="0"/>
              <a:t>Active</a:t>
            </a:r>
            <a:r>
              <a:rPr spc="-185" dirty="0"/>
              <a:t> </a:t>
            </a:r>
            <a:r>
              <a:rPr spc="-35" dirty="0"/>
              <a:t>Transportation</a:t>
            </a:r>
            <a:r>
              <a:rPr spc="-135" dirty="0"/>
              <a:t> </a:t>
            </a:r>
            <a:r>
              <a:rPr spc="-10" dirty="0"/>
              <a:t>Vision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8752501" y="4368656"/>
            <a:ext cx="325183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“More</a:t>
            </a:r>
            <a:r>
              <a:rPr kern="0" spc="-5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communities</a:t>
            </a:r>
            <a:r>
              <a:rPr kern="0" spc="-5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in</a:t>
            </a:r>
            <a:r>
              <a:rPr kern="0" spc="-5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Northern </a:t>
            </a: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Colorado</a:t>
            </a:r>
            <a:r>
              <a:rPr kern="0" spc="-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east</a:t>
            </a:r>
            <a:r>
              <a:rPr kern="0" spc="-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of</a:t>
            </a:r>
            <a:r>
              <a:rPr kern="0" spc="-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US</a:t>
            </a:r>
            <a:r>
              <a:rPr kern="0" spc="-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85 </a:t>
            </a: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connected</a:t>
            </a:r>
            <a:r>
              <a:rPr kern="0" spc="-6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by</a:t>
            </a:r>
            <a:r>
              <a:rPr kern="0" spc="-6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bike</a:t>
            </a:r>
            <a:r>
              <a:rPr kern="0" spc="-6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paths.”</a:t>
            </a:r>
            <a:endParaRPr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666600" y="1770056"/>
            <a:ext cx="2752090" cy="1135380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5080">
              <a:lnSpc>
                <a:spcPct val="101499"/>
              </a:lnSpc>
              <a:spcBef>
                <a:spcPts val="65"/>
              </a:spcBef>
            </a:pPr>
            <a:r>
              <a:rPr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“Protected</a:t>
            </a:r>
            <a:r>
              <a:rPr kern="0" spc="-6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bike</a:t>
            </a:r>
            <a:r>
              <a:rPr kern="0" spc="-5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lanes</a:t>
            </a:r>
            <a:r>
              <a:rPr kern="0" spc="-6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spc="-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on </a:t>
            </a: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major</a:t>
            </a:r>
            <a:r>
              <a:rPr kern="0" spc="-6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roads;</a:t>
            </a:r>
            <a:r>
              <a:rPr kern="0" spc="-5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not</a:t>
            </a:r>
            <a:r>
              <a:rPr kern="0" spc="-5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having</a:t>
            </a:r>
            <a:r>
              <a:rPr kern="0" spc="-5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spc="-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to </a:t>
            </a: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bike</a:t>
            </a:r>
            <a:r>
              <a:rPr kern="0" spc="-5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more</a:t>
            </a:r>
            <a:r>
              <a:rPr kern="0" spc="-5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than</a:t>
            </a:r>
            <a:r>
              <a:rPr kern="0" spc="-5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0.5</a:t>
            </a:r>
            <a:r>
              <a:rPr kern="0" spc="-5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miles unprotected”</a:t>
            </a:r>
            <a:endParaRPr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51611" y="1345662"/>
            <a:ext cx="3527584" cy="2469321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50893" y="4071794"/>
            <a:ext cx="6759333" cy="2606664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xfrm>
            <a:off x="11237792" y="6437204"/>
            <a:ext cx="334994" cy="187872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3825">
              <a:spcBef>
                <a:spcPts val="25"/>
              </a:spcBef>
            </a:pPr>
            <a:fld id="{81D60167-4931-47E6-BA6A-407CBD079E47}" type="slidenum">
              <a:rPr kern="0" spc="-25" dirty="0"/>
              <a:pPr marL="123825">
                <a:spcBef>
                  <a:spcPts val="25"/>
                </a:spcBef>
              </a:pPr>
              <a:t>79</a:t>
            </a:fld>
            <a:endParaRPr kern="0" spc="-25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73100" y="1404401"/>
            <a:ext cx="10166350" cy="4396105"/>
          </a:xfrm>
          <a:prstGeom prst="rect">
            <a:avLst/>
          </a:prstGeom>
        </p:spPr>
        <p:txBody>
          <a:bodyPr vert="horz" wrap="square" lIns="0" tIns="15367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2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Notice</a:t>
            </a:r>
            <a:r>
              <a:rPr kumimoji="0" sz="2400" b="1" i="0" u="none" strike="noStrike" kern="0" cap="none" spc="-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of</a:t>
            </a:r>
            <a:r>
              <a:rPr kumimoji="0" sz="2400" b="1" i="0" u="none" strike="noStrike" kern="0" cap="none" spc="-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Funding</a:t>
            </a:r>
            <a:r>
              <a:rPr kumimoji="0" sz="2400" b="1" i="0" u="none" strike="noStrike" kern="0" cap="none" spc="-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4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Opportunity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cs typeface="Trebuchet MS"/>
            </a:endParaRPr>
          </a:p>
          <a:p>
            <a:pPr marL="240029" marR="0" lvl="0" indent="-227329" defTabSz="914400" eaLnBrk="1" fontAlgn="auto" latinLnBrk="0" hangingPunct="1">
              <a:lnSpc>
                <a:spcPct val="100000"/>
              </a:lnSpc>
              <a:spcBef>
                <a:spcPts val="111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Char char="•"/>
              <a:tabLst>
                <a:tab pos="240029" algn="l"/>
              </a:tabLst>
              <a:defRPr/>
            </a:pPr>
            <a:r>
              <a:rPr kumimoji="0" sz="2400" b="0" i="0" u="sng" strike="noStrike" kern="0" cap="none" spc="0" normalizeH="0" baseline="0" noProof="0" dirty="0">
                <a:ln>
                  <a:noFill/>
                </a:ln>
                <a:solidFill>
                  <a:srgbClr val="2350A2"/>
                </a:solidFill>
                <a:effectLst/>
                <a:uLnTx/>
                <a:uFill>
                  <a:solidFill>
                    <a:srgbClr val="2350A2"/>
                  </a:solidFill>
                </a:uFill>
                <a:latin typeface="Trebuchet MS"/>
                <a:cs typeface="Trebuchet MS"/>
                <a:hlinkClick r:id="rId2"/>
              </a:rPr>
              <a:t>The</a:t>
            </a:r>
            <a:r>
              <a:rPr kumimoji="0" sz="2400" b="0" i="0" u="sng" strike="noStrike" kern="0" cap="none" spc="-70" normalizeH="0" baseline="0" noProof="0" dirty="0">
                <a:ln>
                  <a:noFill/>
                </a:ln>
                <a:solidFill>
                  <a:srgbClr val="2350A2"/>
                </a:solidFill>
                <a:effectLst/>
                <a:uLnTx/>
                <a:uFill>
                  <a:solidFill>
                    <a:srgbClr val="2350A2"/>
                  </a:solidFill>
                </a:uFill>
                <a:latin typeface="Trebuchet MS"/>
                <a:cs typeface="Trebuchet MS"/>
                <a:hlinkClick r:id="rId2"/>
              </a:rPr>
              <a:t> </a:t>
            </a:r>
            <a:r>
              <a:rPr kumimoji="0" sz="2400" b="0" i="0" u="sng" strike="noStrike" kern="0" cap="none" spc="0" normalizeH="0" baseline="0" noProof="0" dirty="0">
                <a:ln>
                  <a:noFill/>
                </a:ln>
                <a:solidFill>
                  <a:srgbClr val="2350A2"/>
                </a:solidFill>
                <a:effectLst/>
                <a:uLnTx/>
                <a:uFill>
                  <a:solidFill>
                    <a:srgbClr val="2350A2"/>
                  </a:solidFill>
                </a:uFill>
                <a:latin typeface="Trebuchet MS"/>
                <a:cs typeface="Trebuchet MS"/>
                <a:hlinkClick r:id="rId2"/>
              </a:rPr>
              <a:t>NAAPME</a:t>
            </a:r>
            <a:r>
              <a:rPr kumimoji="0" sz="2400" b="0" i="0" u="sng" strike="noStrike" kern="0" cap="none" spc="-60" normalizeH="0" baseline="0" noProof="0" dirty="0">
                <a:ln>
                  <a:noFill/>
                </a:ln>
                <a:solidFill>
                  <a:srgbClr val="2350A2"/>
                </a:solidFill>
                <a:effectLst/>
                <a:uLnTx/>
                <a:uFill>
                  <a:solidFill>
                    <a:srgbClr val="2350A2"/>
                  </a:solidFill>
                </a:uFill>
                <a:latin typeface="Trebuchet MS"/>
                <a:cs typeface="Trebuchet MS"/>
                <a:hlinkClick r:id="rId2"/>
              </a:rPr>
              <a:t> </a:t>
            </a:r>
            <a:r>
              <a:rPr kumimoji="0" sz="2400" b="0" i="0" u="sng" strike="noStrike" kern="0" cap="none" spc="-25" normalizeH="0" baseline="0" noProof="0" dirty="0">
                <a:ln>
                  <a:noFill/>
                </a:ln>
                <a:solidFill>
                  <a:srgbClr val="2350A2"/>
                </a:solidFill>
                <a:effectLst/>
                <a:uLnTx/>
                <a:uFill>
                  <a:solidFill>
                    <a:srgbClr val="2350A2"/>
                  </a:solidFill>
                </a:uFill>
                <a:latin typeface="Trebuchet MS"/>
                <a:cs typeface="Trebuchet MS"/>
                <a:hlinkClick r:id="rId2"/>
              </a:rPr>
              <a:t>10-</a:t>
            </a:r>
            <a:r>
              <a:rPr kumimoji="0" sz="2400" b="0" i="0" u="sng" strike="noStrike" kern="0" cap="none" spc="-50" normalizeH="0" baseline="0" noProof="0" dirty="0">
                <a:ln>
                  <a:noFill/>
                </a:ln>
                <a:solidFill>
                  <a:srgbClr val="2350A2"/>
                </a:solidFill>
                <a:effectLst/>
                <a:uLnTx/>
                <a:uFill>
                  <a:solidFill>
                    <a:srgbClr val="2350A2"/>
                  </a:solidFill>
                </a:uFill>
                <a:latin typeface="Trebuchet MS"/>
                <a:cs typeface="Trebuchet MS"/>
                <a:hlinkClick r:id="rId2"/>
              </a:rPr>
              <a:t>Year</a:t>
            </a:r>
            <a:r>
              <a:rPr kumimoji="0" sz="2400" b="0" i="0" u="sng" strike="noStrike" kern="0" cap="none" spc="-75" normalizeH="0" baseline="0" noProof="0" dirty="0">
                <a:ln>
                  <a:noFill/>
                </a:ln>
                <a:solidFill>
                  <a:srgbClr val="2350A2"/>
                </a:solidFill>
                <a:effectLst/>
                <a:uLnTx/>
                <a:uFill>
                  <a:solidFill>
                    <a:srgbClr val="2350A2"/>
                  </a:solidFill>
                </a:uFill>
                <a:latin typeface="Trebuchet MS"/>
                <a:cs typeface="Trebuchet MS"/>
                <a:hlinkClick r:id="rId2"/>
              </a:rPr>
              <a:t> </a:t>
            </a:r>
            <a:r>
              <a:rPr kumimoji="0" sz="2400" b="0" i="0" u="sng" strike="noStrike" kern="0" cap="none" spc="0" normalizeH="0" baseline="0" noProof="0" dirty="0">
                <a:ln>
                  <a:noFill/>
                </a:ln>
                <a:solidFill>
                  <a:srgbClr val="2350A2"/>
                </a:solidFill>
                <a:effectLst/>
                <a:uLnTx/>
                <a:uFill>
                  <a:solidFill>
                    <a:srgbClr val="2350A2"/>
                  </a:solidFill>
                </a:uFill>
                <a:latin typeface="Trebuchet MS"/>
                <a:cs typeface="Trebuchet MS"/>
                <a:hlinkClick r:id="rId2"/>
              </a:rPr>
              <a:t>Plan</a:t>
            </a:r>
            <a:r>
              <a:rPr kumimoji="0" sz="2400" b="0" i="0" u="none" strike="noStrike" kern="0" cap="none" spc="-55" normalizeH="0" baseline="0" noProof="0" dirty="0">
                <a:ln>
                  <a:noFill/>
                </a:ln>
                <a:solidFill>
                  <a:srgbClr val="2350A2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identifies</a:t>
            </a:r>
            <a:r>
              <a:rPr kumimoji="0" sz="24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these</a:t>
            </a:r>
            <a:r>
              <a:rPr kumimoji="0" sz="2400" b="0" i="0" u="none" strike="noStrike" kern="0" cap="none" spc="-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funding</a:t>
            </a:r>
            <a:r>
              <a:rPr kumimoji="0" sz="2400" b="1" i="0" u="none" strike="noStrike" kern="0" cap="none" spc="-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focus</a:t>
            </a:r>
            <a:r>
              <a:rPr kumimoji="0" sz="2400" b="1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4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areas</a:t>
            </a:r>
            <a:r>
              <a:rPr kumimoji="0" sz="2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: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cs typeface="Trebuchet MS"/>
            </a:endParaRPr>
          </a:p>
          <a:p>
            <a:pPr marL="469265" marR="0" lvl="1" indent="-215900" defTabSz="914400" eaLnBrk="1" fontAlgn="auto" latinLnBrk="0" hangingPunct="1">
              <a:lnSpc>
                <a:spcPts val="205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469265" algn="l"/>
              </a:tabLst>
              <a:defRPr/>
            </a:pP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Projects</a:t>
            </a:r>
            <a:r>
              <a:rPr kumimoji="0" sz="1800" b="1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that</a:t>
            </a:r>
            <a:r>
              <a:rPr kumimoji="0" sz="1800" b="1" i="0" u="none" strike="noStrike" kern="0" cap="none" spc="-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sustainably</a:t>
            </a:r>
            <a:r>
              <a:rPr kumimoji="0" sz="1800" b="1" i="0" u="none" strike="noStrike" kern="0" cap="none" spc="-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reduce</a:t>
            </a:r>
            <a:r>
              <a:rPr kumimoji="0" sz="1800" b="1" i="0" u="none" strike="noStrike" kern="0" cap="none" spc="-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traffic</a:t>
            </a:r>
            <a:r>
              <a:rPr kumimoji="0" sz="1800" b="1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18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congestion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cs typeface="Trebuchet MS"/>
            </a:endParaRPr>
          </a:p>
          <a:p>
            <a:pPr marL="469900" marR="0" lvl="0" indent="0" defTabSz="914400" eaLnBrk="1" fontAlgn="auto" latinLnBrk="0" hangingPunct="1">
              <a:lnSpc>
                <a:spcPts val="20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(transit</a:t>
            </a:r>
            <a:r>
              <a:rPr kumimoji="0" sz="18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services,</a:t>
            </a:r>
            <a:r>
              <a:rPr kumimoji="0" sz="18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mobility</a:t>
            </a:r>
            <a:r>
              <a:rPr kumimoji="0" sz="18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hubs,</a:t>
            </a:r>
            <a:r>
              <a:rPr kumimoji="0" sz="18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sidewalks</a:t>
            </a:r>
            <a:r>
              <a:rPr kumimoji="0" sz="18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&amp;</a:t>
            </a:r>
            <a:r>
              <a:rPr kumimoji="0" sz="18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bike</a:t>
            </a:r>
            <a:r>
              <a:rPr kumimoji="0" sz="18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paths,</a:t>
            </a:r>
            <a:r>
              <a:rPr kumimoji="0" sz="18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car-/van-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pools,</a:t>
            </a:r>
            <a:r>
              <a:rPr kumimoji="0" sz="18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etc.);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cs typeface="Trebuchet MS"/>
            </a:endParaRPr>
          </a:p>
          <a:p>
            <a:pPr marL="469265" marR="0" lvl="1" indent="-215900" defTabSz="914400" eaLnBrk="1" fontAlgn="auto" latinLnBrk="0" hangingPunct="1">
              <a:lnSpc>
                <a:spcPts val="2050"/>
              </a:lnSpc>
              <a:spcBef>
                <a:spcPts val="118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469265" algn="l"/>
              </a:tabLst>
              <a:defRPr/>
            </a:pP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Projects</a:t>
            </a:r>
            <a:r>
              <a:rPr kumimoji="0" sz="1800" b="1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that</a:t>
            </a:r>
            <a:r>
              <a:rPr kumimoji="0" sz="1800" b="1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reduce</a:t>
            </a:r>
            <a:r>
              <a:rPr kumimoji="0" sz="1800" b="1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the</a:t>
            </a:r>
            <a:r>
              <a:rPr kumimoji="0" sz="1800" b="1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environmental</a:t>
            </a:r>
            <a:r>
              <a:rPr kumimoji="0" sz="1800" b="1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and</a:t>
            </a:r>
            <a:r>
              <a:rPr kumimoji="0" sz="1800" b="1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health</a:t>
            </a:r>
            <a:r>
              <a:rPr kumimoji="0" sz="1800" b="1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impacts</a:t>
            </a:r>
            <a:r>
              <a:rPr kumimoji="0" sz="1800" b="1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of</a:t>
            </a:r>
            <a:r>
              <a:rPr kumimoji="0" sz="1800" b="1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18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transportation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cs typeface="Trebuchet MS"/>
            </a:endParaRPr>
          </a:p>
          <a:p>
            <a:pPr marL="469900" marR="0" lvl="0" indent="0" defTabSz="914400" eaLnBrk="1" fontAlgn="auto" latinLnBrk="0" hangingPunct="1">
              <a:lnSpc>
                <a:spcPts val="20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(lowering</a:t>
            </a:r>
            <a:r>
              <a:rPr kumimoji="0" sz="1800" b="0" i="0" u="none" strike="noStrike" kern="0" cap="none" spc="-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construction</a:t>
            </a:r>
            <a:r>
              <a:rPr kumimoji="0" sz="1800" b="0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impacts,</a:t>
            </a:r>
            <a:r>
              <a:rPr kumimoji="0" sz="1800" b="0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roadside</a:t>
            </a:r>
            <a:r>
              <a:rPr kumimoji="0" sz="1800" b="0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vegetation,</a:t>
            </a:r>
            <a:r>
              <a:rPr kumimoji="0" sz="1800" b="0" i="0" u="none" strike="noStrike" kern="0" cap="none" spc="-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etc.);</a:t>
            </a:r>
            <a:r>
              <a:rPr kumimoji="0" sz="1800" b="0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and/or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cs typeface="Trebuchet MS"/>
            </a:endParaRPr>
          </a:p>
          <a:p>
            <a:pPr marL="469265" marR="0" lvl="1" indent="-215900" defTabSz="914400" eaLnBrk="1" fontAlgn="auto" latinLnBrk="0" hangingPunct="1">
              <a:lnSpc>
                <a:spcPts val="2055"/>
              </a:lnSpc>
              <a:spcBef>
                <a:spcPts val="118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469265" algn="l"/>
              </a:tabLst>
              <a:defRPr/>
            </a:pP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Projects</a:t>
            </a:r>
            <a:r>
              <a:rPr kumimoji="0" sz="1800" b="1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that</a:t>
            </a:r>
            <a:r>
              <a:rPr kumimoji="0" sz="1800" b="1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improve</a:t>
            </a:r>
            <a:r>
              <a:rPr kumimoji="0" sz="1800" b="1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neighborhood</a:t>
            </a:r>
            <a:r>
              <a:rPr kumimoji="0" sz="1800" b="1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connectivity</a:t>
            </a:r>
            <a:r>
              <a:rPr kumimoji="0" sz="1800" b="1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for</a:t>
            </a:r>
            <a:r>
              <a:rPr kumimoji="0" sz="1800" b="1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communities</a:t>
            </a:r>
            <a:r>
              <a:rPr kumimoji="0" sz="1800" b="1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adjacent</a:t>
            </a:r>
            <a:r>
              <a:rPr kumimoji="0" sz="1800" b="1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to</a:t>
            </a:r>
            <a:r>
              <a:rPr kumimoji="0" sz="1800" b="1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18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highways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cs typeface="Trebuchet MS"/>
            </a:endParaRPr>
          </a:p>
          <a:p>
            <a:pPr marL="469900" marR="0" lvl="0" indent="0" defTabSz="914400" eaLnBrk="1" fontAlgn="auto" latinLnBrk="0" hangingPunct="1">
              <a:lnSpc>
                <a:spcPts val="20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(sidewalks,</a:t>
            </a:r>
            <a:r>
              <a:rPr kumimoji="0" sz="18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bike/ped</a:t>
            </a:r>
            <a:r>
              <a:rPr kumimoji="0" sz="18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connectivity,</a:t>
            </a:r>
            <a:r>
              <a:rPr kumimoji="0" sz="18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reduce</a:t>
            </a:r>
            <a:r>
              <a:rPr kumimoji="0" sz="18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urban</a:t>
            </a:r>
            <a:r>
              <a:rPr kumimoji="0" sz="18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traffic</a:t>
            </a:r>
            <a:r>
              <a:rPr kumimoji="0" sz="18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speeds,</a:t>
            </a:r>
            <a:r>
              <a:rPr kumimoji="0" sz="18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etc.).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cs typeface="Trebuchet MS"/>
            </a:endParaRPr>
          </a:p>
          <a:p>
            <a:pPr marL="240029" marR="0" lvl="0" indent="-227329" defTabSz="914400" eaLnBrk="1" fontAlgn="auto" latinLnBrk="0" hangingPunct="1">
              <a:lnSpc>
                <a:spcPts val="2735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40029" algn="l"/>
              </a:tabLst>
              <a:defRPr/>
            </a:pPr>
            <a:r>
              <a:rPr kumimoji="0" sz="2400" b="1" i="0" u="sng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rebuchet MS"/>
                <a:cs typeface="Trebuchet MS"/>
                <a:hlinkClick r:id="rId3"/>
              </a:rPr>
              <a:t>Federal</a:t>
            </a:r>
            <a:r>
              <a:rPr kumimoji="0" sz="2400" b="1" i="0" u="sng" strike="noStrike" kern="0" cap="none" spc="-8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rebuchet MS"/>
                <a:cs typeface="Trebuchet MS"/>
                <a:hlinkClick r:id="rId3"/>
              </a:rPr>
              <a:t> </a:t>
            </a:r>
            <a:r>
              <a:rPr kumimoji="0" sz="2400" b="1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rebuchet MS"/>
                <a:cs typeface="Trebuchet MS"/>
                <a:hlinkClick r:id="rId3"/>
              </a:rPr>
              <a:t>“Congestion</a:t>
            </a:r>
            <a:r>
              <a:rPr kumimoji="0" sz="2400" b="1" i="0" u="sng" strike="noStrike" kern="0" cap="none" spc="-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rebuchet MS"/>
                <a:cs typeface="Trebuchet MS"/>
                <a:hlinkClick r:id="rId3"/>
              </a:rPr>
              <a:t> </a:t>
            </a:r>
            <a:r>
              <a:rPr kumimoji="0" sz="2400" b="1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rebuchet MS"/>
                <a:cs typeface="Trebuchet MS"/>
                <a:hlinkClick r:id="rId3"/>
              </a:rPr>
              <a:t>Mitigation</a:t>
            </a:r>
            <a:r>
              <a:rPr kumimoji="0" sz="2400" b="1" i="0" u="sng" strike="noStrike" kern="0" cap="none" spc="-8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rebuchet MS"/>
                <a:cs typeface="Trebuchet MS"/>
                <a:hlinkClick r:id="rId3"/>
              </a:rPr>
              <a:t> </a:t>
            </a:r>
            <a:r>
              <a:rPr kumimoji="0" sz="2400" b="1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rebuchet MS"/>
                <a:cs typeface="Trebuchet MS"/>
                <a:hlinkClick r:id="rId3"/>
              </a:rPr>
              <a:t>and</a:t>
            </a:r>
            <a:r>
              <a:rPr kumimoji="0" sz="2400" b="1" i="0" u="sng" strike="noStrike" kern="0" cap="none" spc="-18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rebuchet MS"/>
                <a:cs typeface="Trebuchet MS"/>
                <a:hlinkClick r:id="rId3"/>
              </a:rPr>
              <a:t> </a:t>
            </a:r>
            <a:r>
              <a:rPr kumimoji="0" sz="2400" b="1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rebuchet MS"/>
                <a:cs typeface="Trebuchet MS"/>
                <a:hlinkClick r:id="rId3"/>
              </a:rPr>
              <a:t>Air</a:t>
            </a:r>
            <a:r>
              <a:rPr kumimoji="0" sz="2400" b="1" i="0" u="sng" strike="noStrike" kern="0" cap="none" spc="-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rebuchet MS"/>
                <a:cs typeface="Trebuchet MS"/>
                <a:hlinkClick r:id="rId3"/>
              </a:rPr>
              <a:t> </a:t>
            </a:r>
            <a:r>
              <a:rPr kumimoji="0" sz="2400" b="1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rebuchet MS"/>
                <a:cs typeface="Trebuchet MS"/>
                <a:hlinkClick r:id="rId3"/>
              </a:rPr>
              <a:t>Quality</a:t>
            </a:r>
            <a:r>
              <a:rPr kumimoji="0" sz="2400" b="1" i="0" u="sng" strike="noStrike" kern="0" cap="none" spc="-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rebuchet MS"/>
                <a:cs typeface="Trebuchet MS"/>
                <a:hlinkClick r:id="rId3"/>
              </a:rPr>
              <a:t> </a:t>
            </a:r>
            <a:r>
              <a:rPr kumimoji="0" sz="2400" b="1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rebuchet MS"/>
                <a:cs typeface="Trebuchet MS"/>
                <a:hlinkClick r:id="rId3"/>
              </a:rPr>
              <a:t>(CMAQ)”</a:t>
            </a:r>
            <a:r>
              <a:rPr kumimoji="0" sz="2400" b="1" i="0" u="sng" strike="noStrike" kern="0" cap="none" spc="-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rebuchet MS"/>
                <a:cs typeface="Trebuchet MS"/>
                <a:hlinkClick r:id="rId3"/>
              </a:rPr>
              <a:t> </a:t>
            </a:r>
            <a:r>
              <a:rPr kumimoji="0" sz="2400" b="1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rebuchet MS"/>
                <a:cs typeface="Trebuchet MS"/>
                <a:hlinkClick r:id="rId3"/>
              </a:rPr>
              <a:t>Project</a:t>
            </a:r>
            <a:r>
              <a:rPr kumimoji="0" sz="2400" b="1" i="0" u="sng" strike="noStrike" kern="0" cap="none" spc="-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rebuchet MS"/>
                <a:cs typeface="Trebuchet MS"/>
                <a:hlinkClick r:id="rId3"/>
              </a:rPr>
              <a:t> </a:t>
            </a:r>
            <a:r>
              <a:rPr kumimoji="0" sz="2400" b="1" i="0" u="sng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rebuchet MS"/>
                <a:cs typeface="Trebuchet MS"/>
                <a:hlinkClick r:id="rId3"/>
              </a:rPr>
              <a:t>types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cs typeface="Trebuchet MS"/>
            </a:endParaRPr>
          </a:p>
          <a:p>
            <a:pPr marL="241300" marR="0" lvl="0" indent="0" defTabSz="914400" eaLnBrk="1" fontAlgn="auto" latinLnBrk="0" hangingPunct="1">
              <a:lnSpc>
                <a:spcPts val="27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are</a:t>
            </a:r>
            <a:r>
              <a:rPr kumimoji="0" sz="24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also</a:t>
            </a:r>
            <a:r>
              <a:rPr kumimoji="0" sz="2400" b="0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eligible</a:t>
            </a:r>
            <a:r>
              <a:rPr kumimoji="0" sz="24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for</a:t>
            </a:r>
            <a:r>
              <a:rPr kumimoji="0" sz="24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this</a:t>
            </a:r>
            <a:r>
              <a:rPr kumimoji="0" sz="24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funding.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cs typeface="Trebuchet MS"/>
            </a:endParaRPr>
          </a:p>
          <a:p>
            <a:pPr marL="240029" marR="0" lvl="0" indent="-189230" defTabSz="914400" eaLnBrk="1" fontAlgn="auto" latinLnBrk="0" hangingPunct="1">
              <a:lnSpc>
                <a:spcPct val="100000"/>
              </a:lnSpc>
              <a:spcBef>
                <a:spcPts val="111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40029" algn="l"/>
              </a:tabLst>
              <a:defRPr/>
            </a:pP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Project</a:t>
            </a:r>
            <a:r>
              <a:rPr kumimoji="0" sz="2400" b="0" i="0" u="none" strike="noStrike" kern="0" cap="none" spc="-9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awards</a:t>
            </a:r>
            <a:r>
              <a:rPr kumimoji="0" sz="2400" b="0" i="0" u="none" strike="noStrike" kern="0" cap="none" spc="-8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of</a:t>
            </a:r>
            <a:r>
              <a:rPr kumimoji="0" sz="2400" b="0" i="0" u="none" strike="noStrike" kern="0" cap="none" spc="-8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$500,000</a:t>
            </a:r>
            <a:r>
              <a:rPr kumimoji="0" sz="2400" b="0" i="0" u="none" strike="noStrike" kern="0" cap="none" spc="-8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to</a:t>
            </a:r>
            <a:r>
              <a:rPr kumimoji="0" sz="2400" b="0" i="0" u="none" strike="noStrike" kern="0" cap="none" spc="-9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$17,000,000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933450" marR="5080" lvl="0" indent="-921385" defTabSz="91440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</a:rPr>
              <a:t>“Community Clean</a:t>
            </a:r>
            <a:r>
              <a:rPr kumimoji="0" sz="1200" b="0" i="0" u="none" strike="noStrike" kern="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</a:rPr>
              <a:t> 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</a:rPr>
              <a:t>Transportation</a:t>
            </a:r>
            <a:r>
              <a:rPr kumimoji="0" sz="1200" b="0" i="0" u="none" strike="noStrike" kern="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</a:rPr>
              <a:t>Assistance” 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</a:rPr>
              <a:t>Grant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</a:rPr>
              <a:t>Funding</a:t>
            </a:r>
            <a:r>
              <a:rPr kumimoji="0" sz="1200" b="0" i="0" u="none" strike="noStrike" kern="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</a:rPr>
              <a:t>Program</a:t>
            </a:r>
            <a:r>
              <a:rPr kumimoji="0" sz="1200" b="0" i="0" u="none" strike="noStrike" kern="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</a:rPr>
              <a:t> 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</a:rPr>
              <a:t>(CCTAP)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</a:rPr>
              <a:t>Fall</a:t>
            </a:r>
            <a:r>
              <a:rPr kumimoji="0" sz="1200" b="0" i="0" u="none" strike="noStrike" kern="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</a:rPr>
              <a:t> 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</a:rPr>
              <a:t>2024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38100" marR="0" lvl="0" indent="0" defTabSz="91440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200" b="0" i="0" u="none" strike="noStrike" kern="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</a:rPr>
              <a:pPr marL="38100" marR="0" lvl="0" indent="0" defTabSz="914400" eaLnBrk="1" fontAlgn="auto" latinLnBrk="0" hangingPunct="1">
                <a:lnSpc>
                  <a:spcPct val="100000"/>
                </a:lnSpc>
                <a:spcBef>
                  <a:spcPts val="2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sz="1200" b="0" i="0" u="none" strike="noStrike" kern="0" cap="none" spc="-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12700" marR="5080">
              <a:lnSpc>
                <a:spcPts val="3460"/>
              </a:lnSpc>
              <a:spcBef>
                <a:spcPts val="530"/>
              </a:spcBef>
            </a:pPr>
            <a:r>
              <a:rPr b="0" dirty="0">
                <a:latin typeface="Trebuchet MS"/>
                <a:cs typeface="Trebuchet MS"/>
              </a:rPr>
              <a:t>“Community</a:t>
            </a:r>
            <a:r>
              <a:rPr b="0" spc="-80" dirty="0">
                <a:latin typeface="Trebuchet MS"/>
                <a:cs typeface="Trebuchet MS"/>
              </a:rPr>
              <a:t> </a:t>
            </a:r>
            <a:r>
              <a:rPr b="0" dirty="0">
                <a:latin typeface="Trebuchet MS"/>
                <a:cs typeface="Trebuchet MS"/>
              </a:rPr>
              <a:t>Clean</a:t>
            </a:r>
            <a:r>
              <a:rPr b="0" spc="-110" dirty="0">
                <a:latin typeface="Trebuchet MS"/>
                <a:cs typeface="Trebuchet MS"/>
              </a:rPr>
              <a:t> </a:t>
            </a:r>
            <a:r>
              <a:rPr b="0" spc="-45" dirty="0">
                <a:latin typeface="Trebuchet MS"/>
                <a:cs typeface="Trebuchet MS"/>
              </a:rPr>
              <a:t>Transportation</a:t>
            </a:r>
            <a:r>
              <a:rPr b="0" spc="-200" dirty="0">
                <a:latin typeface="Trebuchet MS"/>
                <a:cs typeface="Trebuchet MS"/>
              </a:rPr>
              <a:t> </a:t>
            </a:r>
            <a:r>
              <a:rPr b="0" spc="-10" dirty="0">
                <a:latin typeface="Trebuchet MS"/>
                <a:cs typeface="Trebuchet MS"/>
              </a:rPr>
              <a:t>Assistance” </a:t>
            </a:r>
            <a:r>
              <a:rPr b="0" dirty="0">
                <a:latin typeface="Trebuchet MS"/>
                <a:cs typeface="Trebuchet MS"/>
              </a:rPr>
              <a:t>Grant</a:t>
            </a:r>
            <a:r>
              <a:rPr b="0" spc="-120" dirty="0">
                <a:latin typeface="Trebuchet MS"/>
                <a:cs typeface="Trebuchet MS"/>
              </a:rPr>
              <a:t> </a:t>
            </a:r>
            <a:r>
              <a:rPr b="0" dirty="0">
                <a:latin typeface="Trebuchet MS"/>
                <a:cs typeface="Trebuchet MS"/>
              </a:rPr>
              <a:t>Funding</a:t>
            </a:r>
            <a:r>
              <a:rPr b="0" spc="-114" dirty="0">
                <a:latin typeface="Trebuchet MS"/>
                <a:cs typeface="Trebuchet MS"/>
              </a:rPr>
              <a:t> </a:t>
            </a:r>
            <a:r>
              <a:rPr b="0" spc="-10" dirty="0">
                <a:latin typeface="Trebuchet MS"/>
                <a:cs typeface="Trebuchet MS"/>
              </a:rPr>
              <a:t>Program</a:t>
            </a:r>
            <a:r>
              <a:rPr b="0" spc="-114" dirty="0">
                <a:latin typeface="Trebuchet MS"/>
                <a:cs typeface="Trebuchet MS"/>
              </a:rPr>
              <a:t> </a:t>
            </a:r>
            <a:r>
              <a:rPr b="0" spc="-25" dirty="0">
                <a:latin typeface="Trebuchet MS"/>
                <a:cs typeface="Trebuchet MS"/>
              </a:rPr>
              <a:t>(CCTAP)</a:t>
            </a:r>
            <a:r>
              <a:rPr b="0" spc="-114" dirty="0">
                <a:latin typeface="Trebuchet MS"/>
                <a:cs typeface="Trebuchet MS"/>
              </a:rPr>
              <a:t> </a:t>
            </a:r>
            <a:r>
              <a:rPr b="0" dirty="0">
                <a:latin typeface="Trebuchet MS"/>
                <a:cs typeface="Trebuchet MS"/>
              </a:rPr>
              <a:t>-</a:t>
            </a:r>
            <a:r>
              <a:rPr b="0" spc="-65" dirty="0">
                <a:latin typeface="Trebuchet MS"/>
                <a:cs typeface="Trebuchet MS"/>
              </a:rPr>
              <a:t> </a:t>
            </a:r>
            <a:r>
              <a:rPr spc="-20" dirty="0"/>
              <a:t>NOFO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28675" y="2067224"/>
            <a:ext cx="3744595" cy="3721100"/>
          </a:xfrm>
          <a:custGeom>
            <a:avLst/>
            <a:gdLst/>
            <a:ahLst/>
            <a:cxnLst/>
            <a:rect l="l" t="t" r="r" b="b"/>
            <a:pathLst>
              <a:path w="3744595" h="3721100">
                <a:moveTo>
                  <a:pt x="2118232" y="12699"/>
                </a:moveTo>
                <a:lnTo>
                  <a:pt x="1633706" y="12699"/>
                </a:lnTo>
                <a:lnTo>
                  <a:pt x="1680733" y="0"/>
                </a:lnTo>
                <a:lnTo>
                  <a:pt x="2069427" y="0"/>
                </a:lnTo>
                <a:lnTo>
                  <a:pt x="2118232" y="12699"/>
                </a:lnTo>
                <a:close/>
              </a:path>
              <a:path w="3744595" h="3721100">
                <a:moveTo>
                  <a:pt x="2249453" y="3682999"/>
                </a:moveTo>
                <a:lnTo>
                  <a:pt x="1494846" y="3682999"/>
                </a:lnTo>
                <a:lnTo>
                  <a:pt x="1185679" y="3594099"/>
                </a:lnTo>
                <a:lnTo>
                  <a:pt x="1143424" y="3568699"/>
                </a:lnTo>
                <a:lnTo>
                  <a:pt x="1101691" y="3555999"/>
                </a:lnTo>
                <a:lnTo>
                  <a:pt x="1060495" y="3530599"/>
                </a:lnTo>
                <a:lnTo>
                  <a:pt x="1019850" y="3517899"/>
                </a:lnTo>
                <a:lnTo>
                  <a:pt x="979772" y="3492499"/>
                </a:lnTo>
                <a:lnTo>
                  <a:pt x="901372" y="3441699"/>
                </a:lnTo>
                <a:lnTo>
                  <a:pt x="863080" y="3428999"/>
                </a:lnTo>
                <a:lnTo>
                  <a:pt x="825413" y="3403599"/>
                </a:lnTo>
                <a:lnTo>
                  <a:pt x="788385" y="3378199"/>
                </a:lnTo>
                <a:lnTo>
                  <a:pt x="752012" y="3352799"/>
                </a:lnTo>
                <a:lnTo>
                  <a:pt x="716308" y="3314699"/>
                </a:lnTo>
                <a:lnTo>
                  <a:pt x="681288" y="3289299"/>
                </a:lnTo>
                <a:lnTo>
                  <a:pt x="646967" y="3263899"/>
                </a:lnTo>
                <a:lnTo>
                  <a:pt x="613358" y="3238499"/>
                </a:lnTo>
                <a:lnTo>
                  <a:pt x="580478" y="3200399"/>
                </a:lnTo>
                <a:lnTo>
                  <a:pt x="548340" y="3174999"/>
                </a:lnTo>
                <a:lnTo>
                  <a:pt x="516959" y="3136899"/>
                </a:lnTo>
                <a:lnTo>
                  <a:pt x="486350" y="3111499"/>
                </a:lnTo>
                <a:lnTo>
                  <a:pt x="456528" y="3073399"/>
                </a:lnTo>
                <a:lnTo>
                  <a:pt x="427508" y="3035299"/>
                </a:lnTo>
                <a:lnTo>
                  <a:pt x="399303" y="3009899"/>
                </a:lnTo>
                <a:lnTo>
                  <a:pt x="371929" y="2971799"/>
                </a:lnTo>
                <a:lnTo>
                  <a:pt x="345401" y="2933699"/>
                </a:lnTo>
                <a:lnTo>
                  <a:pt x="319733" y="2895599"/>
                </a:lnTo>
                <a:lnTo>
                  <a:pt x="294940" y="2857499"/>
                </a:lnTo>
                <a:lnTo>
                  <a:pt x="271037" y="2819399"/>
                </a:lnTo>
                <a:lnTo>
                  <a:pt x="248038" y="2781299"/>
                </a:lnTo>
                <a:lnTo>
                  <a:pt x="225958" y="2743199"/>
                </a:lnTo>
                <a:lnTo>
                  <a:pt x="204812" y="2705099"/>
                </a:lnTo>
                <a:lnTo>
                  <a:pt x="184614" y="2666999"/>
                </a:lnTo>
                <a:lnTo>
                  <a:pt x="165379" y="2616199"/>
                </a:lnTo>
                <a:lnTo>
                  <a:pt x="147122" y="2578099"/>
                </a:lnTo>
                <a:lnTo>
                  <a:pt x="129858" y="2539999"/>
                </a:lnTo>
                <a:lnTo>
                  <a:pt x="113601" y="2501899"/>
                </a:lnTo>
                <a:lnTo>
                  <a:pt x="98366" y="2451099"/>
                </a:lnTo>
                <a:lnTo>
                  <a:pt x="84168" y="2412999"/>
                </a:lnTo>
                <a:lnTo>
                  <a:pt x="71021" y="2362199"/>
                </a:lnTo>
                <a:lnTo>
                  <a:pt x="58940" y="2324099"/>
                </a:lnTo>
                <a:lnTo>
                  <a:pt x="47940" y="2273299"/>
                </a:lnTo>
                <a:lnTo>
                  <a:pt x="38035" y="2235199"/>
                </a:lnTo>
                <a:lnTo>
                  <a:pt x="29240" y="2184399"/>
                </a:lnTo>
                <a:lnTo>
                  <a:pt x="21571" y="2133599"/>
                </a:lnTo>
                <a:lnTo>
                  <a:pt x="15041" y="2095499"/>
                </a:lnTo>
                <a:lnTo>
                  <a:pt x="9665" y="2044699"/>
                </a:lnTo>
                <a:lnTo>
                  <a:pt x="5459" y="1993899"/>
                </a:lnTo>
                <a:lnTo>
                  <a:pt x="2436" y="1955799"/>
                </a:lnTo>
                <a:lnTo>
                  <a:pt x="611" y="1904999"/>
                </a:lnTo>
                <a:lnTo>
                  <a:pt x="0" y="1854199"/>
                </a:lnTo>
                <a:lnTo>
                  <a:pt x="611" y="1803399"/>
                </a:lnTo>
                <a:lnTo>
                  <a:pt x="2436" y="1765299"/>
                </a:lnTo>
                <a:lnTo>
                  <a:pt x="5459" y="1714499"/>
                </a:lnTo>
                <a:lnTo>
                  <a:pt x="9665" y="1663699"/>
                </a:lnTo>
                <a:lnTo>
                  <a:pt x="15041" y="1612899"/>
                </a:lnTo>
                <a:lnTo>
                  <a:pt x="21571" y="1574799"/>
                </a:lnTo>
                <a:lnTo>
                  <a:pt x="29240" y="1523999"/>
                </a:lnTo>
                <a:lnTo>
                  <a:pt x="38035" y="1485899"/>
                </a:lnTo>
                <a:lnTo>
                  <a:pt x="47940" y="1435099"/>
                </a:lnTo>
                <a:lnTo>
                  <a:pt x="58940" y="1384299"/>
                </a:lnTo>
                <a:lnTo>
                  <a:pt x="71021" y="1346199"/>
                </a:lnTo>
                <a:lnTo>
                  <a:pt x="84168" y="1308099"/>
                </a:lnTo>
                <a:lnTo>
                  <a:pt x="98366" y="1257299"/>
                </a:lnTo>
                <a:lnTo>
                  <a:pt x="113601" y="1219199"/>
                </a:lnTo>
                <a:lnTo>
                  <a:pt x="129858" y="1168399"/>
                </a:lnTo>
                <a:lnTo>
                  <a:pt x="147122" y="1130299"/>
                </a:lnTo>
                <a:lnTo>
                  <a:pt x="165379" y="1092199"/>
                </a:lnTo>
                <a:lnTo>
                  <a:pt x="184614" y="1054099"/>
                </a:lnTo>
                <a:lnTo>
                  <a:pt x="204812" y="1003299"/>
                </a:lnTo>
                <a:lnTo>
                  <a:pt x="225958" y="965199"/>
                </a:lnTo>
                <a:lnTo>
                  <a:pt x="248038" y="927099"/>
                </a:lnTo>
                <a:lnTo>
                  <a:pt x="271037" y="888999"/>
                </a:lnTo>
                <a:lnTo>
                  <a:pt x="294940" y="850899"/>
                </a:lnTo>
                <a:lnTo>
                  <a:pt x="319733" y="812799"/>
                </a:lnTo>
                <a:lnTo>
                  <a:pt x="345401" y="774699"/>
                </a:lnTo>
                <a:lnTo>
                  <a:pt x="371929" y="736599"/>
                </a:lnTo>
                <a:lnTo>
                  <a:pt x="399303" y="711199"/>
                </a:lnTo>
                <a:lnTo>
                  <a:pt x="427508" y="673099"/>
                </a:lnTo>
                <a:lnTo>
                  <a:pt x="456528" y="634999"/>
                </a:lnTo>
                <a:lnTo>
                  <a:pt x="486350" y="609599"/>
                </a:lnTo>
                <a:lnTo>
                  <a:pt x="516959" y="571499"/>
                </a:lnTo>
                <a:lnTo>
                  <a:pt x="548340" y="533399"/>
                </a:lnTo>
                <a:lnTo>
                  <a:pt x="580478" y="507999"/>
                </a:lnTo>
                <a:lnTo>
                  <a:pt x="613358" y="482599"/>
                </a:lnTo>
                <a:lnTo>
                  <a:pt x="646967" y="444499"/>
                </a:lnTo>
                <a:lnTo>
                  <a:pt x="681288" y="419099"/>
                </a:lnTo>
                <a:lnTo>
                  <a:pt x="716308" y="393699"/>
                </a:lnTo>
                <a:lnTo>
                  <a:pt x="752012" y="368299"/>
                </a:lnTo>
                <a:lnTo>
                  <a:pt x="788385" y="342899"/>
                </a:lnTo>
                <a:lnTo>
                  <a:pt x="825413" y="317499"/>
                </a:lnTo>
                <a:lnTo>
                  <a:pt x="863080" y="292099"/>
                </a:lnTo>
                <a:lnTo>
                  <a:pt x="901372" y="266699"/>
                </a:lnTo>
                <a:lnTo>
                  <a:pt x="979772" y="215899"/>
                </a:lnTo>
                <a:lnTo>
                  <a:pt x="1019850" y="203199"/>
                </a:lnTo>
                <a:lnTo>
                  <a:pt x="1101691" y="152399"/>
                </a:lnTo>
                <a:lnTo>
                  <a:pt x="1185679" y="126999"/>
                </a:lnTo>
                <a:lnTo>
                  <a:pt x="1228442" y="101599"/>
                </a:lnTo>
                <a:lnTo>
                  <a:pt x="1494846" y="25399"/>
                </a:lnTo>
                <a:lnTo>
                  <a:pt x="1540748" y="25399"/>
                </a:lnTo>
                <a:lnTo>
                  <a:pt x="1587040" y="12699"/>
                </a:lnTo>
                <a:lnTo>
                  <a:pt x="2166786" y="12699"/>
                </a:lnTo>
                <a:lnTo>
                  <a:pt x="2543352" y="114299"/>
                </a:lnTo>
                <a:lnTo>
                  <a:pt x="2588590" y="139699"/>
                </a:lnTo>
                <a:lnTo>
                  <a:pt x="2633344" y="152399"/>
                </a:lnTo>
                <a:lnTo>
                  <a:pt x="2677590" y="177799"/>
                </a:lnTo>
                <a:lnTo>
                  <a:pt x="2721304" y="190499"/>
                </a:lnTo>
                <a:lnTo>
                  <a:pt x="2807046" y="241299"/>
                </a:lnTo>
                <a:lnTo>
                  <a:pt x="2890383" y="292099"/>
                </a:lnTo>
                <a:lnTo>
                  <a:pt x="2931091" y="317499"/>
                </a:lnTo>
                <a:lnTo>
                  <a:pt x="2971129" y="342899"/>
                </a:lnTo>
                <a:lnTo>
                  <a:pt x="3010472" y="380999"/>
                </a:lnTo>
                <a:lnTo>
                  <a:pt x="3049098" y="406399"/>
                </a:lnTo>
                <a:lnTo>
                  <a:pt x="3086983" y="444499"/>
                </a:lnTo>
                <a:lnTo>
                  <a:pt x="3124103" y="469899"/>
                </a:lnTo>
                <a:lnTo>
                  <a:pt x="3160437" y="507999"/>
                </a:lnTo>
                <a:lnTo>
                  <a:pt x="3195959" y="533399"/>
                </a:lnTo>
                <a:lnTo>
                  <a:pt x="3230555" y="571499"/>
                </a:lnTo>
                <a:lnTo>
                  <a:pt x="3264115" y="609599"/>
                </a:lnTo>
                <a:lnTo>
                  <a:pt x="3296629" y="647699"/>
                </a:lnTo>
                <a:lnTo>
                  <a:pt x="3328090" y="685799"/>
                </a:lnTo>
                <a:lnTo>
                  <a:pt x="3358486" y="723899"/>
                </a:lnTo>
                <a:lnTo>
                  <a:pt x="3387808" y="761999"/>
                </a:lnTo>
                <a:lnTo>
                  <a:pt x="3416046" y="800099"/>
                </a:lnTo>
                <a:lnTo>
                  <a:pt x="3443192" y="838199"/>
                </a:lnTo>
                <a:lnTo>
                  <a:pt x="3469234" y="888999"/>
                </a:lnTo>
                <a:lnTo>
                  <a:pt x="3494164" y="927099"/>
                </a:lnTo>
                <a:lnTo>
                  <a:pt x="3517972" y="965199"/>
                </a:lnTo>
                <a:lnTo>
                  <a:pt x="3540649" y="1015999"/>
                </a:lnTo>
                <a:lnTo>
                  <a:pt x="3562184" y="1054099"/>
                </a:lnTo>
                <a:lnTo>
                  <a:pt x="3582567" y="1104899"/>
                </a:lnTo>
                <a:lnTo>
                  <a:pt x="3601791" y="1142999"/>
                </a:lnTo>
                <a:lnTo>
                  <a:pt x="3619843" y="1193799"/>
                </a:lnTo>
                <a:lnTo>
                  <a:pt x="3636716" y="1231899"/>
                </a:lnTo>
                <a:lnTo>
                  <a:pt x="3652400" y="1282699"/>
                </a:lnTo>
                <a:lnTo>
                  <a:pt x="3666884" y="1320799"/>
                </a:lnTo>
                <a:lnTo>
                  <a:pt x="3680159" y="1371599"/>
                </a:lnTo>
                <a:lnTo>
                  <a:pt x="3692215" y="1422399"/>
                </a:lnTo>
                <a:lnTo>
                  <a:pt x="3703044" y="1460499"/>
                </a:lnTo>
                <a:lnTo>
                  <a:pt x="3712634" y="1511299"/>
                </a:lnTo>
                <a:lnTo>
                  <a:pt x="3720977" y="1562099"/>
                </a:lnTo>
                <a:lnTo>
                  <a:pt x="3728063" y="1612899"/>
                </a:lnTo>
                <a:lnTo>
                  <a:pt x="3733883" y="1663699"/>
                </a:lnTo>
                <a:lnTo>
                  <a:pt x="3738426" y="1714499"/>
                </a:lnTo>
                <a:lnTo>
                  <a:pt x="3741682" y="1752599"/>
                </a:lnTo>
                <a:lnTo>
                  <a:pt x="3743644" y="1803399"/>
                </a:lnTo>
                <a:lnTo>
                  <a:pt x="3744299" y="1854199"/>
                </a:lnTo>
                <a:lnTo>
                  <a:pt x="3743688" y="1904999"/>
                </a:lnTo>
                <a:lnTo>
                  <a:pt x="3741863" y="1955799"/>
                </a:lnTo>
                <a:lnTo>
                  <a:pt x="3738840" y="1993899"/>
                </a:lnTo>
                <a:lnTo>
                  <a:pt x="3734634" y="2044699"/>
                </a:lnTo>
                <a:lnTo>
                  <a:pt x="3729258" y="2095499"/>
                </a:lnTo>
                <a:lnTo>
                  <a:pt x="3722728" y="2133599"/>
                </a:lnTo>
                <a:lnTo>
                  <a:pt x="3715059" y="2184399"/>
                </a:lnTo>
                <a:lnTo>
                  <a:pt x="3706264" y="2235199"/>
                </a:lnTo>
                <a:lnTo>
                  <a:pt x="3696359" y="2273299"/>
                </a:lnTo>
                <a:lnTo>
                  <a:pt x="3685359" y="2324099"/>
                </a:lnTo>
                <a:lnTo>
                  <a:pt x="3673278" y="2362199"/>
                </a:lnTo>
                <a:lnTo>
                  <a:pt x="3660131" y="2412999"/>
                </a:lnTo>
                <a:lnTo>
                  <a:pt x="3645933" y="2451099"/>
                </a:lnTo>
                <a:lnTo>
                  <a:pt x="3630698" y="2501899"/>
                </a:lnTo>
                <a:lnTo>
                  <a:pt x="3614441" y="2539999"/>
                </a:lnTo>
                <a:lnTo>
                  <a:pt x="3597177" y="2578099"/>
                </a:lnTo>
                <a:lnTo>
                  <a:pt x="3578920" y="2616199"/>
                </a:lnTo>
                <a:lnTo>
                  <a:pt x="3559685" y="2666999"/>
                </a:lnTo>
                <a:lnTo>
                  <a:pt x="3539487" y="2705099"/>
                </a:lnTo>
                <a:lnTo>
                  <a:pt x="3518341" y="2743199"/>
                </a:lnTo>
                <a:lnTo>
                  <a:pt x="3496261" y="2781299"/>
                </a:lnTo>
                <a:lnTo>
                  <a:pt x="3473262" y="2819399"/>
                </a:lnTo>
                <a:lnTo>
                  <a:pt x="3449359" y="2857499"/>
                </a:lnTo>
                <a:lnTo>
                  <a:pt x="3424566" y="2895599"/>
                </a:lnTo>
                <a:lnTo>
                  <a:pt x="3398898" y="2933699"/>
                </a:lnTo>
                <a:lnTo>
                  <a:pt x="3372370" y="2971799"/>
                </a:lnTo>
                <a:lnTo>
                  <a:pt x="3344996" y="3009899"/>
                </a:lnTo>
                <a:lnTo>
                  <a:pt x="3316791" y="3035299"/>
                </a:lnTo>
                <a:lnTo>
                  <a:pt x="3287771" y="3073399"/>
                </a:lnTo>
                <a:lnTo>
                  <a:pt x="3257949" y="3111499"/>
                </a:lnTo>
                <a:lnTo>
                  <a:pt x="3227340" y="3136899"/>
                </a:lnTo>
                <a:lnTo>
                  <a:pt x="3195959" y="3174999"/>
                </a:lnTo>
                <a:lnTo>
                  <a:pt x="3163821" y="3200399"/>
                </a:lnTo>
                <a:lnTo>
                  <a:pt x="3130941" y="3238499"/>
                </a:lnTo>
                <a:lnTo>
                  <a:pt x="3097332" y="3263899"/>
                </a:lnTo>
                <a:lnTo>
                  <a:pt x="3063011" y="3289299"/>
                </a:lnTo>
                <a:lnTo>
                  <a:pt x="3027991" y="3314699"/>
                </a:lnTo>
                <a:lnTo>
                  <a:pt x="2992287" y="3352799"/>
                </a:lnTo>
                <a:lnTo>
                  <a:pt x="2955914" y="3378199"/>
                </a:lnTo>
                <a:lnTo>
                  <a:pt x="2918886" y="3403599"/>
                </a:lnTo>
                <a:lnTo>
                  <a:pt x="2881219" y="3428999"/>
                </a:lnTo>
                <a:lnTo>
                  <a:pt x="2842927" y="3441699"/>
                </a:lnTo>
                <a:lnTo>
                  <a:pt x="2764527" y="3492499"/>
                </a:lnTo>
                <a:lnTo>
                  <a:pt x="2724449" y="3517899"/>
                </a:lnTo>
                <a:lnTo>
                  <a:pt x="2683804" y="3530599"/>
                </a:lnTo>
                <a:lnTo>
                  <a:pt x="2642608" y="3555999"/>
                </a:lnTo>
                <a:lnTo>
                  <a:pt x="2600875" y="3568699"/>
                </a:lnTo>
                <a:lnTo>
                  <a:pt x="2558620" y="3594099"/>
                </a:lnTo>
                <a:lnTo>
                  <a:pt x="2249453" y="3682999"/>
                </a:lnTo>
                <a:close/>
              </a:path>
              <a:path w="3744595" h="3721100">
                <a:moveTo>
                  <a:pt x="2110593" y="3708399"/>
                </a:moveTo>
                <a:lnTo>
                  <a:pt x="1633706" y="3708399"/>
                </a:lnTo>
                <a:lnTo>
                  <a:pt x="1540748" y="3682999"/>
                </a:lnTo>
                <a:lnTo>
                  <a:pt x="2203551" y="3682999"/>
                </a:lnTo>
                <a:lnTo>
                  <a:pt x="2110593" y="3708399"/>
                </a:lnTo>
                <a:close/>
              </a:path>
              <a:path w="3744595" h="3721100">
                <a:moveTo>
                  <a:pt x="1968490" y="3721099"/>
                </a:moveTo>
                <a:lnTo>
                  <a:pt x="1775809" y="3721099"/>
                </a:lnTo>
                <a:lnTo>
                  <a:pt x="1728106" y="3708399"/>
                </a:lnTo>
                <a:lnTo>
                  <a:pt x="2016193" y="3708399"/>
                </a:lnTo>
                <a:lnTo>
                  <a:pt x="1968490" y="3721099"/>
                </a:lnTo>
                <a:close/>
              </a:path>
            </a:pathLst>
          </a:custGeom>
          <a:solidFill>
            <a:srgbClr val="2C6781">
              <a:alpha val="16078"/>
            </a:srgbClr>
          </a:solidFill>
        </p:spPr>
        <p:txBody>
          <a:bodyPr wrap="square" lIns="0" tIns="0" rIns="0" bIns="0" rtlCol="0"/>
          <a:lstStyle/>
          <a:p>
            <a:endParaRPr kern="0">
              <a:solidFill>
                <a:sysClr val="windowText" lastClr="000000"/>
              </a:solidFill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subTitle" idx="4"/>
          </p:nvPr>
        </p:nvSpPr>
        <p:spPr>
          <a:xfrm>
            <a:off x="3142810" y="3436111"/>
            <a:ext cx="6001285" cy="8874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66040" algn="ctr">
              <a:spcBef>
                <a:spcPts val="100"/>
              </a:spcBef>
            </a:pPr>
            <a:r>
              <a:rPr sz="3600" b="1" u="none" spc="-10" dirty="0">
                <a:solidFill>
                  <a:srgbClr val="19196C"/>
                </a:solidFill>
              </a:rPr>
              <a:t>Transit</a:t>
            </a:r>
            <a:endParaRPr sz="3600"/>
          </a:p>
          <a:p>
            <a:pPr marL="12700">
              <a:spcBef>
                <a:spcPts val="60"/>
              </a:spcBef>
            </a:pPr>
            <a:r>
              <a:rPr b="1" u="none" dirty="0">
                <a:solidFill>
                  <a:srgbClr val="19196C"/>
                </a:solidFill>
                <a:latin typeface="Trebuchet MS"/>
                <a:cs typeface="Trebuchet MS"/>
              </a:rPr>
              <a:t>Regional</a:t>
            </a:r>
            <a:r>
              <a:rPr b="1" u="none" spc="-90" dirty="0">
                <a:solidFill>
                  <a:srgbClr val="19196C"/>
                </a:solidFill>
              </a:rPr>
              <a:t> </a:t>
            </a:r>
            <a:r>
              <a:rPr b="1" u="none" spc="-35" dirty="0">
                <a:solidFill>
                  <a:srgbClr val="19196C"/>
                </a:solidFill>
              </a:rPr>
              <a:t>Transit,</a:t>
            </a:r>
            <a:r>
              <a:rPr b="1" u="none" spc="-85" dirty="0">
                <a:solidFill>
                  <a:srgbClr val="19196C"/>
                </a:solidFill>
              </a:rPr>
              <a:t> </a:t>
            </a:r>
            <a:r>
              <a:rPr b="1" u="none" dirty="0">
                <a:solidFill>
                  <a:srgbClr val="19196C"/>
                </a:solidFill>
                <a:latin typeface="Trebuchet MS"/>
                <a:cs typeface="Trebuchet MS"/>
              </a:rPr>
              <a:t>TCS,</a:t>
            </a:r>
            <a:r>
              <a:rPr b="1" u="none" spc="-50" dirty="0">
                <a:solidFill>
                  <a:srgbClr val="19196C"/>
                </a:solidFill>
              </a:rPr>
              <a:t> </a:t>
            </a:r>
            <a:r>
              <a:rPr b="1" u="none" dirty="0">
                <a:solidFill>
                  <a:srgbClr val="19196C"/>
                </a:solidFill>
                <a:latin typeface="Trebuchet MS"/>
                <a:cs typeface="Trebuchet MS"/>
              </a:rPr>
              <a:t>&amp;</a:t>
            </a:r>
            <a:r>
              <a:rPr b="1" u="none" spc="-55" dirty="0">
                <a:solidFill>
                  <a:srgbClr val="19196C"/>
                </a:solidFill>
              </a:rPr>
              <a:t> </a:t>
            </a:r>
            <a:r>
              <a:rPr b="1" u="none" spc="-10" dirty="0">
                <a:solidFill>
                  <a:srgbClr val="19196C"/>
                </a:solidFill>
              </a:rPr>
              <a:t>Complete</a:t>
            </a:r>
            <a:r>
              <a:rPr b="1" u="none" spc="-85" dirty="0">
                <a:solidFill>
                  <a:srgbClr val="19196C"/>
                </a:solidFill>
              </a:rPr>
              <a:t> </a:t>
            </a:r>
            <a:r>
              <a:rPr b="1" u="none" spc="-30" dirty="0">
                <a:solidFill>
                  <a:srgbClr val="19196C"/>
                </a:solidFill>
              </a:rPr>
              <a:t>Transit</a:t>
            </a:r>
            <a:r>
              <a:rPr b="1" u="none" spc="-50" dirty="0">
                <a:solidFill>
                  <a:srgbClr val="19196C"/>
                </a:solidFill>
              </a:rPr>
              <a:t> </a:t>
            </a:r>
            <a:r>
              <a:rPr b="1" u="none" spc="-10" dirty="0">
                <a:solidFill>
                  <a:srgbClr val="19196C"/>
                </a:solidFill>
              </a:rPr>
              <a:t>Projects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1777851" y="6557547"/>
            <a:ext cx="179705" cy="1560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kern="0" spc="-25" dirty="0">
                <a:solidFill>
                  <a:srgbClr val="888888"/>
                </a:solidFill>
                <a:latin typeface="Calibri"/>
                <a:cs typeface="Calibri"/>
              </a:rPr>
              <a:t>63</a:t>
            </a:r>
            <a:endParaRPr sz="1200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8924" y="-71049"/>
            <a:ext cx="11778298" cy="863858"/>
          </a:xfrm>
          <a:prstGeom prst="rect">
            <a:avLst/>
          </a:prstGeom>
        </p:spPr>
        <p:txBody>
          <a:bodyPr vert="horz" wrap="square" lIns="0" tIns="367823" rIns="0" bIns="0" rtlCol="0">
            <a:spAutoFit/>
          </a:bodyPr>
          <a:lstStyle/>
          <a:p>
            <a:pPr marL="5038725">
              <a:spcBef>
                <a:spcPts val="100"/>
              </a:spcBef>
            </a:pPr>
            <a:r>
              <a:rPr dirty="0"/>
              <a:t>Setting</a:t>
            </a:r>
            <a:r>
              <a:rPr spc="-100" dirty="0"/>
              <a:t> </a:t>
            </a:r>
            <a:r>
              <a:rPr dirty="0"/>
              <a:t>the</a:t>
            </a:r>
            <a:r>
              <a:rPr spc="-100" dirty="0"/>
              <a:t> </a:t>
            </a:r>
            <a:r>
              <a:rPr spc="-10" dirty="0"/>
              <a:t>Stage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693987" y="1319273"/>
            <a:ext cx="8808085" cy="1267460"/>
          </a:xfrm>
          <a:prstGeom prst="rect">
            <a:avLst/>
          </a:prstGeom>
        </p:spPr>
        <p:txBody>
          <a:bodyPr vert="horz" wrap="square" lIns="0" tIns="102870" rIns="0" bIns="0" rtlCol="0">
            <a:spAutoFit/>
          </a:bodyPr>
          <a:lstStyle/>
          <a:p>
            <a:pPr marL="1905" algn="ctr">
              <a:spcBef>
                <a:spcPts val="810"/>
              </a:spcBef>
            </a:pPr>
            <a:r>
              <a:rPr sz="24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Upper</a:t>
            </a:r>
            <a:r>
              <a:rPr sz="2400" b="1" kern="0" spc="-7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Front</a:t>
            </a:r>
            <a:r>
              <a:rPr sz="2400" b="1" kern="0" spc="-7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b="1" kern="0" spc="-2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Range’s</a:t>
            </a:r>
            <a:r>
              <a:rPr sz="2400" b="1" kern="0" spc="-1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b="1" kern="0" spc="-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Transit</a:t>
            </a:r>
            <a:r>
              <a:rPr sz="2400" b="1" kern="0" spc="-7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Vision</a:t>
            </a:r>
            <a:r>
              <a:rPr sz="2400" b="1" kern="0" spc="-6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b="1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(2019)</a:t>
            </a:r>
            <a:endParaRPr sz="24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12065" marR="5080" algn="ctr">
              <a:lnSpc>
                <a:spcPts val="2590"/>
              </a:lnSpc>
              <a:spcBef>
                <a:spcPts val="1040"/>
              </a:spcBef>
            </a:pPr>
            <a:r>
              <a:rPr sz="2400" i="1" kern="0" spc="-1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To</a:t>
            </a:r>
            <a:r>
              <a:rPr sz="2400" i="1" kern="0" spc="-7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i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improve</a:t>
            </a:r>
            <a:r>
              <a:rPr sz="2400" i="1" kern="0" spc="-10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i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regional</a:t>
            </a:r>
            <a:r>
              <a:rPr sz="2400" i="1" kern="0" spc="-8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i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mobility</a:t>
            </a:r>
            <a:r>
              <a:rPr sz="2400" i="1" kern="0" spc="-8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i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for</a:t>
            </a:r>
            <a:r>
              <a:rPr sz="2400" i="1" kern="0" spc="-8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i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all</a:t>
            </a:r>
            <a:r>
              <a:rPr sz="2400" i="1" kern="0" spc="-9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i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residents</a:t>
            </a:r>
            <a:r>
              <a:rPr sz="2400" i="1" kern="0" spc="-8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i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through</a:t>
            </a:r>
            <a:r>
              <a:rPr sz="2400" i="1" kern="0" spc="-8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i="1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effective coordination,</a:t>
            </a:r>
            <a:r>
              <a:rPr sz="2400" i="1" kern="0" spc="-9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i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planning,</a:t>
            </a:r>
            <a:r>
              <a:rPr sz="2400" i="1" kern="0" spc="-9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i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and</a:t>
            </a:r>
            <a:r>
              <a:rPr sz="2400" i="1" kern="0" spc="-8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i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delivery</a:t>
            </a:r>
            <a:r>
              <a:rPr sz="2400" i="1" kern="0" spc="-9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i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of</a:t>
            </a:r>
            <a:r>
              <a:rPr sz="2400" i="1" kern="0" spc="-8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i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transit</a:t>
            </a:r>
            <a:r>
              <a:rPr sz="2400" i="1" kern="0" spc="-9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i="1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services.</a:t>
            </a:r>
            <a:endParaRPr sz="24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87388" y="4303838"/>
            <a:ext cx="2945765" cy="1702435"/>
            <a:chOff x="681037" y="4303837"/>
            <a:chExt cx="2945765" cy="1702435"/>
          </a:xfrm>
        </p:grpSpPr>
        <p:sp>
          <p:nvSpPr>
            <p:cNvPr id="5" name="object 5"/>
            <p:cNvSpPr/>
            <p:nvPr/>
          </p:nvSpPr>
          <p:spPr>
            <a:xfrm>
              <a:off x="685800" y="4308599"/>
              <a:ext cx="2936240" cy="1692910"/>
            </a:xfrm>
            <a:custGeom>
              <a:avLst/>
              <a:gdLst/>
              <a:ahLst/>
              <a:cxnLst/>
              <a:rect l="l" t="t" r="r" b="b"/>
              <a:pathLst>
                <a:path w="2936240" h="1692910">
                  <a:moveTo>
                    <a:pt x="2653994" y="1692599"/>
                  </a:moveTo>
                  <a:lnTo>
                    <a:pt x="282105" y="1692599"/>
                  </a:lnTo>
                  <a:lnTo>
                    <a:pt x="236346" y="1688907"/>
                  </a:lnTo>
                  <a:lnTo>
                    <a:pt x="192938" y="1678218"/>
                  </a:lnTo>
                  <a:lnTo>
                    <a:pt x="152461" y="1661111"/>
                  </a:lnTo>
                  <a:lnTo>
                    <a:pt x="115497" y="1638169"/>
                  </a:lnTo>
                  <a:lnTo>
                    <a:pt x="82626" y="1609973"/>
                  </a:lnTo>
                  <a:lnTo>
                    <a:pt x="54430" y="1577102"/>
                  </a:lnTo>
                  <a:lnTo>
                    <a:pt x="31488" y="1540138"/>
                  </a:lnTo>
                  <a:lnTo>
                    <a:pt x="14381" y="1499661"/>
                  </a:lnTo>
                  <a:lnTo>
                    <a:pt x="3692" y="1456253"/>
                  </a:lnTo>
                  <a:lnTo>
                    <a:pt x="0" y="1410494"/>
                  </a:lnTo>
                  <a:lnTo>
                    <a:pt x="0" y="282105"/>
                  </a:lnTo>
                  <a:lnTo>
                    <a:pt x="3692" y="236346"/>
                  </a:lnTo>
                  <a:lnTo>
                    <a:pt x="14381" y="192938"/>
                  </a:lnTo>
                  <a:lnTo>
                    <a:pt x="31488" y="152461"/>
                  </a:lnTo>
                  <a:lnTo>
                    <a:pt x="54430" y="115497"/>
                  </a:lnTo>
                  <a:lnTo>
                    <a:pt x="82626" y="82626"/>
                  </a:lnTo>
                  <a:lnTo>
                    <a:pt x="115497" y="54430"/>
                  </a:lnTo>
                  <a:lnTo>
                    <a:pt x="152461" y="31488"/>
                  </a:lnTo>
                  <a:lnTo>
                    <a:pt x="192938" y="14381"/>
                  </a:lnTo>
                  <a:lnTo>
                    <a:pt x="236346" y="3692"/>
                  </a:lnTo>
                  <a:lnTo>
                    <a:pt x="282105" y="0"/>
                  </a:lnTo>
                  <a:lnTo>
                    <a:pt x="2653994" y="0"/>
                  </a:lnTo>
                  <a:lnTo>
                    <a:pt x="2709287" y="5470"/>
                  </a:lnTo>
                  <a:lnTo>
                    <a:pt x="2761951" y="21474"/>
                  </a:lnTo>
                  <a:lnTo>
                    <a:pt x="2810506" y="47397"/>
                  </a:lnTo>
                  <a:lnTo>
                    <a:pt x="2853472" y="82626"/>
                  </a:lnTo>
                  <a:lnTo>
                    <a:pt x="2888702" y="125593"/>
                  </a:lnTo>
                  <a:lnTo>
                    <a:pt x="2914625" y="174148"/>
                  </a:lnTo>
                  <a:lnTo>
                    <a:pt x="2930629" y="226812"/>
                  </a:lnTo>
                  <a:lnTo>
                    <a:pt x="2936099" y="282105"/>
                  </a:lnTo>
                  <a:lnTo>
                    <a:pt x="2936099" y="1410494"/>
                  </a:lnTo>
                  <a:lnTo>
                    <a:pt x="2932407" y="1456253"/>
                  </a:lnTo>
                  <a:lnTo>
                    <a:pt x="2921718" y="1499661"/>
                  </a:lnTo>
                  <a:lnTo>
                    <a:pt x="2904611" y="1540138"/>
                  </a:lnTo>
                  <a:lnTo>
                    <a:pt x="2881669" y="1577102"/>
                  </a:lnTo>
                  <a:lnTo>
                    <a:pt x="2853473" y="1609973"/>
                  </a:lnTo>
                  <a:lnTo>
                    <a:pt x="2820602" y="1638169"/>
                  </a:lnTo>
                  <a:lnTo>
                    <a:pt x="2783638" y="1661111"/>
                  </a:lnTo>
                  <a:lnTo>
                    <a:pt x="2743161" y="1678218"/>
                  </a:lnTo>
                  <a:lnTo>
                    <a:pt x="2699753" y="1688907"/>
                  </a:lnTo>
                  <a:lnTo>
                    <a:pt x="2653994" y="1692599"/>
                  </a:lnTo>
                  <a:close/>
                </a:path>
              </a:pathLst>
            </a:custGeom>
            <a:solidFill>
              <a:srgbClr val="001251"/>
            </a:solidFill>
          </p:spPr>
          <p:txBody>
            <a:bodyPr wrap="square" lIns="0" tIns="0" rIns="0" bIns="0" rtlCol="0"/>
            <a:lstStyle/>
            <a:p>
              <a:endParaRPr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685800" y="4308599"/>
              <a:ext cx="2936240" cy="1692910"/>
            </a:xfrm>
            <a:custGeom>
              <a:avLst/>
              <a:gdLst/>
              <a:ahLst/>
              <a:cxnLst/>
              <a:rect l="l" t="t" r="r" b="b"/>
              <a:pathLst>
                <a:path w="2936240" h="1692910">
                  <a:moveTo>
                    <a:pt x="0" y="282105"/>
                  </a:moveTo>
                  <a:lnTo>
                    <a:pt x="3692" y="236346"/>
                  </a:lnTo>
                  <a:lnTo>
                    <a:pt x="14381" y="192938"/>
                  </a:lnTo>
                  <a:lnTo>
                    <a:pt x="31488" y="152461"/>
                  </a:lnTo>
                  <a:lnTo>
                    <a:pt x="54430" y="115497"/>
                  </a:lnTo>
                  <a:lnTo>
                    <a:pt x="82626" y="82626"/>
                  </a:lnTo>
                  <a:lnTo>
                    <a:pt x="115497" y="54430"/>
                  </a:lnTo>
                  <a:lnTo>
                    <a:pt x="152461" y="31488"/>
                  </a:lnTo>
                  <a:lnTo>
                    <a:pt x="192938" y="14381"/>
                  </a:lnTo>
                  <a:lnTo>
                    <a:pt x="236346" y="3692"/>
                  </a:lnTo>
                  <a:lnTo>
                    <a:pt x="282105" y="0"/>
                  </a:lnTo>
                  <a:lnTo>
                    <a:pt x="2653994" y="0"/>
                  </a:lnTo>
                  <a:lnTo>
                    <a:pt x="2709287" y="5470"/>
                  </a:lnTo>
                  <a:lnTo>
                    <a:pt x="2761951" y="21474"/>
                  </a:lnTo>
                  <a:lnTo>
                    <a:pt x="2810506" y="47397"/>
                  </a:lnTo>
                  <a:lnTo>
                    <a:pt x="2853472" y="82626"/>
                  </a:lnTo>
                  <a:lnTo>
                    <a:pt x="2888702" y="125593"/>
                  </a:lnTo>
                  <a:lnTo>
                    <a:pt x="2914625" y="174148"/>
                  </a:lnTo>
                  <a:lnTo>
                    <a:pt x="2930629" y="226812"/>
                  </a:lnTo>
                  <a:lnTo>
                    <a:pt x="2936099" y="282105"/>
                  </a:lnTo>
                  <a:lnTo>
                    <a:pt x="2936099" y="1410494"/>
                  </a:lnTo>
                  <a:lnTo>
                    <a:pt x="2932407" y="1456253"/>
                  </a:lnTo>
                  <a:lnTo>
                    <a:pt x="2921718" y="1499661"/>
                  </a:lnTo>
                  <a:lnTo>
                    <a:pt x="2904611" y="1540138"/>
                  </a:lnTo>
                  <a:lnTo>
                    <a:pt x="2881669" y="1577102"/>
                  </a:lnTo>
                  <a:lnTo>
                    <a:pt x="2853473" y="1609973"/>
                  </a:lnTo>
                  <a:lnTo>
                    <a:pt x="2820602" y="1638169"/>
                  </a:lnTo>
                  <a:lnTo>
                    <a:pt x="2783638" y="1661111"/>
                  </a:lnTo>
                  <a:lnTo>
                    <a:pt x="2743161" y="1678218"/>
                  </a:lnTo>
                  <a:lnTo>
                    <a:pt x="2699753" y="1688907"/>
                  </a:lnTo>
                  <a:lnTo>
                    <a:pt x="2653994" y="1692599"/>
                  </a:lnTo>
                  <a:lnTo>
                    <a:pt x="282105" y="1692599"/>
                  </a:lnTo>
                  <a:lnTo>
                    <a:pt x="236346" y="1688907"/>
                  </a:lnTo>
                  <a:lnTo>
                    <a:pt x="192938" y="1678218"/>
                  </a:lnTo>
                  <a:lnTo>
                    <a:pt x="152461" y="1661111"/>
                  </a:lnTo>
                  <a:lnTo>
                    <a:pt x="115497" y="1638169"/>
                  </a:lnTo>
                  <a:lnTo>
                    <a:pt x="82626" y="1609973"/>
                  </a:lnTo>
                  <a:lnTo>
                    <a:pt x="54430" y="1577102"/>
                  </a:lnTo>
                  <a:lnTo>
                    <a:pt x="31488" y="1540138"/>
                  </a:lnTo>
                  <a:lnTo>
                    <a:pt x="14381" y="1499661"/>
                  </a:lnTo>
                  <a:lnTo>
                    <a:pt x="3692" y="1456253"/>
                  </a:lnTo>
                  <a:lnTo>
                    <a:pt x="0" y="1410494"/>
                  </a:lnTo>
                  <a:lnTo>
                    <a:pt x="0" y="282105"/>
                  </a:lnTo>
                  <a:close/>
                </a:path>
              </a:pathLst>
            </a:custGeom>
            <a:ln w="9524">
              <a:solidFill>
                <a:srgbClr val="4753AE"/>
              </a:solidFill>
            </a:ln>
          </p:spPr>
          <p:txBody>
            <a:bodyPr wrap="square" lIns="0" tIns="0" rIns="0" bIns="0" rtlCol="0"/>
            <a:lstStyle/>
            <a:p>
              <a:endParaRPr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765175" y="4378282"/>
            <a:ext cx="2647950" cy="14446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70280">
              <a:spcBef>
                <a:spcPts val="100"/>
              </a:spcBef>
            </a:pPr>
            <a:r>
              <a:rPr b="1" kern="0" spc="-10" dirty="0">
                <a:solidFill>
                  <a:srgbClr val="FFFFFF"/>
                </a:solidFill>
                <a:latin typeface="Trebuchet MS"/>
                <a:cs typeface="Trebuchet MS"/>
              </a:rPr>
              <a:t>Mobility</a:t>
            </a:r>
            <a:endParaRPr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12700" marR="5080">
              <a:spcBef>
                <a:spcPts val="10"/>
              </a:spcBef>
            </a:pPr>
            <a:r>
              <a:rPr sz="1500" kern="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500" kern="0" spc="-1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kern="0" dirty="0">
                <a:solidFill>
                  <a:srgbClr val="FFFFFF"/>
                </a:solidFill>
                <a:latin typeface="Trebuchet MS"/>
                <a:cs typeface="Trebuchet MS"/>
              </a:rPr>
              <a:t>modally</a:t>
            </a:r>
            <a:r>
              <a:rPr sz="1500" kern="0" spc="-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kern="0" spc="-10" dirty="0">
                <a:solidFill>
                  <a:srgbClr val="FFFFFF"/>
                </a:solidFill>
                <a:latin typeface="Trebuchet MS"/>
                <a:cs typeface="Trebuchet MS"/>
              </a:rPr>
              <a:t>integrated</a:t>
            </a:r>
            <a:r>
              <a:rPr sz="1500" kern="0" spc="-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kern="0" spc="-10" dirty="0">
                <a:solidFill>
                  <a:srgbClr val="FFFFFF"/>
                </a:solidFill>
                <a:latin typeface="Trebuchet MS"/>
                <a:cs typeface="Trebuchet MS"/>
              </a:rPr>
              <a:t>transit </a:t>
            </a:r>
            <a:r>
              <a:rPr sz="1500" kern="0" dirty="0">
                <a:solidFill>
                  <a:srgbClr val="FFFFFF"/>
                </a:solidFill>
                <a:latin typeface="Trebuchet MS"/>
                <a:cs typeface="Trebuchet MS"/>
              </a:rPr>
              <a:t>system</a:t>
            </a:r>
            <a:r>
              <a:rPr sz="1500" kern="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kern="0" dirty="0">
                <a:solidFill>
                  <a:srgbClr val="FFFFFF"/>
                </a:solidFill>
                <a:latin typeface="Trebuchet MS"/>
                <a:cs typeface="Trebuchet MS"/>
              </a:rPr>
              <a:t>that</a:t>
            </a:r>
            <a:r>
              <a:rPr sz="1500" kern="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kern="0" dirty="0">
                <a:solidFill>
                  <a:srgbClr val="FFFFFF"/>
                </a:solidFill>
                <a:latin typeface="Trebuchet MS"/>
                <a:cs typeface="Trebuchet MS"/>
              </a:rPr>
              <a:t>provides</a:t>
            </a:r>
            <a:r>
              <a:rPr sz="1500" kern="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kern="0" spc="-10" dirty="0">
                <a:solidFill>
                  <a:srgbClr val="FFFFFF"/>
                </a:solidFill>
                <a:latin typeface="Trebuchet MS"/>
                <a:cs typeface="Trebuchet MS"/>
              </a:rPr>
              <a:t>local, </a:t>
            </a:r>
            <a:r>
              <a:rPr sz="1500" kern="0" dirty="0">
                <a:solidFill>
                  <a:srgbClr val="FFFFFF"/>
                </a:solidFill>
                <a:latin typeface="Trebuchet MS"/>
                <a:cs typeface="Trebuchet MS"/>
              </a:rPr>
              <a:t>regional,</a:t>
            </a:r>
            <a:r>
              <a:rPr sz="1500" kern="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kern="0" dirty="0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sz="1500" kern="0" spc="-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kern="0" spc="-10" dirty="0">
                <a:solidFill>
                  <a:srgbClr val="FFFFFF"/>
                </a:solidFill>
                <a:latin typeface="Trebuchet MS"/>
                <a:cs typeface="Trebuchet MS"/>
              </a:rPr>
              <a:t>interregional </a:t>
            </a:r>
            <a:r>
              <a:rPr sz="1500" kern="0" dirty="0">
                <a:solidFill>
                  <a:srgbClr val="FFFFFF"/>
                </a:solidFill>
                <a:latin typeface="Trebuchet MS"/>
                <a:cs typeface="Trebuchet MS"/>
              </a:rPr>
              <a:t>connectivity</a:t>
            </a:r>
            <a:r>
              <a:rPr sz="1500" kern="0" spc="-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kern="0" dirty="0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sz="1500" kern="0" spc="-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kern="0" dirty="0">
                <a:solidFill>
                  <a:srgbClr val="FFFFFF"/>
                </a:solidFill>
                <a:latin typeface="Trebuchet MS"/>
                <a:cs typeface="Trebuchet MS"/>
              </a:rPr>
              <a:t>is</a:t>
            </a:r>
            <a:r>
              <a:rPr sz="1500" kern="0" spc="-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kern="0" spc="-10" dirty="0">
                <a:solidFill>
                  <a:srgbClr val="FFFFFF"/>
                </a:solidFill>
                <a:latin typeface="Trebuchet MS"/>
                <a:cs typeface="Trebuchet MS"/>
              </a:rPr>
              <a:t>affordable, </a:t>
            </a:r>
            <a:r>
              <a:rPr sz="1500" kern="0" dirty="0">
                <a:solidFill>
                  <a:srgbClr val="FFFFFF"/>
                </a:solidFill>
                <a:latin typeface="Trebuchet MS"/>
                <a:cs typeface="Trebuchet MS"/>
              </a:rPr>
              <a:t>efficient,</a:t>
            </a:r>
            <a:r>
              <a:rPr sz="1500" kern="0" spc="-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kern="0" dirty="0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sz="1500" kern="0" spc="-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kern="0" dirty="0">
                <a:solidFill>
                  <a:srgbClr val="FFFFFF"/>
                </a:solidFill>
                <a:latin typeface="Trebuchet MS"/>
                <a:cs typeface="Trebuchet MS"/>
              </a:rPr>
              <a:t>easy</a:t>
            </a:r>
            <a:r>
              <a:rPr sz="1500" kern="0" spc="-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kern="0" dirty="0">
                <a:solidFill>
                  <a:srgbClr val="FFFFFF"/>
                </a:solidFill>
                <a:latin typeface="Trebuchet MS"/>
                <a:cs typeface="Trebuchet MS"/>
              </a:rPr>
              <a:t>to</a:t>
            </a:r>
            <a:r>
              <a:rPr sz="1500" kern="0" spc="-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kern="0" spc="-20" dirty="0">
                <a:solidFill>
                  <a:srgbClr val="FFFFFF"/>
                </a:solidFill>
                <a:latin typeface="Trebuchet MS"/>
                <a:cs typeface="Trebuchet MS"/>
              </a:rPr>
              <a:t>use.</a:t>
            </a:r>
            <a:endParaRPr sz="15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4431313" y="4318088"/>
            <a:ext cx="2945765" cy="1702435"/>
            <a:chOff x="4424962" y="4318087"/>
            <a:chExt cx="2945765" cy="1702435"/>
          </a:xfrm>
        </p:grpSpPr>
        <p:sp>
          <p:nvSpPr>
            <p:cNvPr id="9" name="object 9"/>
            <p:cNvSpPr/>
            <p:nvPr/>
          </p:nvSpPr>
          <p:spPr>
            <a:xfrm>
              <a:off x="4429724" y="4322850"/>
              <a:ext cx="2936240" cy="1692910"/>
            </a:xfrm>
            <a:custGeom>
              <a:avLst/>
              <a:gdLst/>
              <a:ahLst/>
              <a:cxnLst/>
              <a:rect l="l" t="t" r="r" b="b"/>
              <a:pathLst>
                <a:path w="2936240" h="1692910">
                  <a:moveTo>
                    <a:pt x="2653994" y="1692599"/>
                  </a:moveTo>
                  <a:lnTo>
                    <a:pt x="282105" y="1692599"/>
                  </a:lnTo>
                  <a:lnTo>
                    <a:pt x="236346" y="1688907"/>
                  </a:lnTo>
                  <a:lnTo>
                    <a:pt x="192938" y="1678218"/>
                  </a:lnTo>
                  <a:lnTo>
                    <a:pt x="152461" y="1661111"/>
                  </a:lnTo>
                  <a:lnTo>
                    <a:pt x="115497" y="1638169"/>
                  </a:lnTo>
                  <a:lnTo>
                    <a:pt x="82626" y="1609973"/>
                  </a:lnTo>
                  <a:lnTo>
                    <a:pt x="54430" y="1577102"/>
                  </a:lnTo>
                  <a:lnTo>
                    <a:pt x="31488" y="1540138"/>
                  </a:lnTo>
                  <a:lnTo>
                    <a:pt x="14381" y="1499661"/>
                  </a:lnTo>
                  <a:lnTo>
                    <a:pt x="3692" y="1456253"/>
                  </a:lnTo>
                  <a:lnTo>
                    <a:pt x="0" y="1410494"/>
                  </a:lnTo>
                  <a:lnTo>
                    <a:pt x="0" y="282105"/>
                  </a:lnTo>
                  <a:lnTo>
                    <a:pt x="3692" y="236346"/>
                  </a:lnTo>
                  <a:lnTo>
                    <a:pt x="14381" y="192938"/>
                  </a:lnTo>
                  <a:lnTo>
                    <a:pt x="31488" y="152461"/>
                  </a:lnTo>
                  <a:lnTo>
                    <a:pt x="54430" y="115497"/>
                  </a:lnTo>
                  <a:lnTo>
                    <a:pt x="82626" y="82626"/>
                  </a:lnTo>
                  <a:lnTo>
                    <a:pt x="115497" y="54430"/>
                  </a:lnTo>
                  <a:lnTo>
                    <a:pt x="152461" y="31488"/>
                  </a:lnTo>
                  <a:lnTo>
                    <a:pt x="192938" y="14381"/>
                  </a:lnTo>
                  <a:lnTo>
                    <a:pt x="236346" y="3692"/>
                  </a:lnTo>
                  <a:lnTo>
                    <a:pt x="282105" y="0"/>
                  </a:lnTo>
                  <a:lnTo>
                    <a:pt x="2653994" y="0"/>
                  </a:lnTo>
                  <a:lnTo>
                    <a:pt x="2709287" y="5470"/>
                  </a:lnTo>
                  <a:lnTo>
                    <a:pt x="2761951" y="21474"/>
                  </a:lnTo>
                  <a:lnTo>
                    <a:pt x="2810506" y="47397"/>
                  </a:lnTo>
                  <a:lnTo>
                    <a:pt x="2853473" y="82626"/>
                  </a:lnTo>
                  <a:lnTo>
                    <a:pt x="2888702" y="125593"/>
                  </a:lnTo>
                  <a:lnTo>
                    <a:pt x="2914625" y="174148"/>
                  </a:lnTo>
                  <a:lnTo>
                    <a:pt x="2930629" y="226812"/>
                  </a:lnTo>
                  <a:lnTo>
                    <a:pt x="2936099" y="282105"/>
                  </a:lnTo>
                  <a:lnTo>
                    <a:pt x="2936099" y="1410494"/>
                  </a:lnTo>
                  <a:lnTo>
                    <a:pt x="2932407" y="1456253"/>
                  </a:lnTo>
                  <a:lnTo>
                    <a:pt x="2921718" y="1499661"/>
                  </a:lnTo>
                  <a:lnTo>
                    <a:pt x="2904611" y="1540138"/>
                  </a:lnTo>
                  <a:lnTo>
                    <a:pt x="2881669" y="1577102"/>
                  </a:lnTo>
                  <a:lnTo>
                    <a:pt x="2853473" y="1609973"/>
                  </a:lnTo>
                  <a:lnTo>
                    <a:pt x="2820602" y="1638169"/>
                  </a:lnTo>
                  <a:lnTo>
                    <a:pt x="2783638" y="1661111"/>
                  </a:lnTo>
                  <a:lnTo>
                    <a:pt x="2743161" y="1678218"/>
                  </a:lnTo>
                  <a:lnTo>
                    <a:pt x="2699753" y="1688907"/>
                  </a:lnTo>
                  <a:lnTo>
                    <a:pt x="2653994" y="1692599"/>
                  </a:lnTo>
                  <a:close/>
                </a:path>
              </a:pathLst>
            </a:custGeom>
            <a:solidFill>
              <a:srgbClr val="001251"/>
            </a:solidFill>
          </p:spPr>
          <p:txBody>
            <a:bodyPr wrap="square" lIns="0" tIns="0" rIns="0" bIns="0" rtlCol="0"/>
            <a:lstStyle/>
            <a:p>
              <a:endParaRPr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4429724" y="4322850"/>
              <a:ext cx="2936240" cy="1692910"/>
            </a:xfrm>
            <a:custGeom>
              <a:avLst/>
              <a:gdLst/>
              <a:ahLst/>
              <a:cxnLst/>
              <a:rect l="l" t="t" r="r" b="b"/>
              <a:pathLst>
                <a:path w="2936240" h="1692910">
                  <a:moveTo>
                    <a:pt x="0" y="282105"/>
                  </a:moveTo>
                  <a:lnTo>
                    <a:pt x="3692" y="236346"/>
                  </a:lnTo>
                  <a:lnTo>
                    <a:pt x="14381" y="192938"/>
                  </a:lnTo>
                  <a:lnTo>
                    <a:pt x="31488" y="152461"/>
                  </a:lnTo>
                  <a:lnTo>
                    <a:pt x="54430" y="115497"/>
                  </a:lnTo>
                  <a:lnTo>
                    <a:pt x="82626" y="82626"/>
                  </a:lnTo>
                  <a:lnTo>
                    <a:pt x="115497" y="54430"/>
                  </a:lnTo>
                  <a:lnTo>
                    <a:pt x="152461" y="31488"/>
                  </a:lnTo>
                  <a:lnTo>
                    <a:pt x="192938" y="14381"/>
                  </a:lnTo>
                  <a:lnTo>
                    <a:pt x="236346" y="3692"/>
                  </a:lnTo>
                  <a:lnTo>
                    <a:pt x="282105" y="0"/>
                  </a:lnTo>
                  <a:lnTo>
                    <a:pt x="2653994" y="0"/>
                  </a:lnTo>
                  <a:lnTo>
                    <a:pt x="2709287" y="5470"/>
                  </a:lnTo>
                  <a:lnTo>
                    <a:pt x="2761951" y="21474"/>
                  </a:lnTo>
                  <a:lnTo>
                    <a:pt x="2810506" y="47397"/>
                  </a:lnTo>
                  <a:lnTo>
                    <a:pt x="2853473" y="82626"/>
                  </a:lnTo>
                  <a:lnTo>
                    <a:pt x="2888702" y="125593"/>
                  </a:lnTo>
                  <a:lnTo>
                    <a:pt x="2914625" y="174148"/>
                  </a:lnTo>
                  <a:lnTo>
                    <a:pt x="2930629" y="226812"/>
                  </a:lnTo>
                  <a:lnTo>
                    <a:pt x="2936099" y="282105"/>
                  </a:lnTo>
                  <a:lnTo>
                    <a:pt x="2936099" y="1410494"/>
                  </a:lnTo>
                  <a:lnTo>
                    <a:pt x="2932407" y="1456253"/>
                  </a:lnTo>
                  <a:lnTo>
                    <a:pt x="2921718" y="1499661"/>
                  </a:lnTo>
                  <a:lnTo>
                    <a:pt x="2904611" y="1540138"/>
                  </a:lnTo>
                  <a:lnTo>
                    <a:pt x="2881669" y="1577102"/>
                  </a:lnTo>
                  <a:lnTo>
                    <a:pt x="2853473" y="1609973"/>
                  </a:lnTo>
                  <a:lnTo>
                    <a:pt x="2820602" y="1638169"/>
                  </a:lnTo>
                  <a:lnTo>
                    <a:pt x="2783638" y="1661111"/>
                  </a:lnTo>
                  <a:lnTo>
                    <a:pt x="2743161" y="1678218"/>
                  </a:lnTo>
                  <a:lnTo>
                    <a:pt x="2699753" y="1688907"/>
                  </a:lnTo>
                  <a:lnTo>
                    <a:pt x="2653994" y="1692599"/>
                  </a:lnTo>
                  <a:lnTo>
                    <a:pt x="282105" y="1692599"/>
                  </a:lnTo>
                  <a:lnTo>
                    <a:pt x="236346" y="1688907"/>
                  </a:lnTo>
                  <a:lnTo>
                    <a:pt x="192938" y="1678218"/>
                  </a:lnTo>
                  <a:lnTo>
                    <a:pt x="152461" y="1661111"/>
                  </a:lnTo>
                  <a:lnTo>
                    <a:pt x="115497" y="1638169"/>
                  </a:lnTo>
                  <a:lnTo>
                    <a:pt x="82626" y="1609973"/>
                  </a:lnTo>
                  <a:lnTo>
                    <a:pt x="54430" y="1577102"/>
                  </a:lnTo>
                  <a:lnTo>
                    <a:pt x="31488" y="1540138"/>
                  </a:lnTo>
                  <a:lnTo>
                    <a:pt x="14381" y="1499661"/>
                  </a:lnTo>
                  <a:lnTo>
                    <a:pt x="3692" y="1456253"/>
                  </a:lnTo>
                  <a:lnTo>
                    <a:pt x="0" y="1410494"/>
                  </a:lnTo>
                  <a:lnTo>
                    <a:pt x="0" y="282105"/>
                  </a:lnTo>
                  <a:close/>
                </a:path>
              </a:pathLst>
            </a:custGeom>
            <a:ln w="9524">
              <a:solidFill>
                <a:srgbClr val="4753AE"/>
              </a:solidFill>
            </a:ln>
          </p:spPr>
          <p:txBody>
            <a:bodyPr wrap="square" lIns="0" tIns="0" rIns="0" bIns="0" rtlCol="0"/>
            <a:lstStyle/>
            <a:p>
              <a:endParaRPr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8175238" y="4289538"/>
            <a:ext cx="2945765" cy="1702435"/>
            <a:chOff x="8168887" y="4289537"/>
            <a:chExt cx="2945765" cy="1702435"/>
          </a:xfrm>
        </p:grpSpPr>
        <p:sp>
          <p:nvSpPr>
            <p:cNvPr id="12" name="object 12"/>
            <p:cNvSpPr/>
            <p:nvPr/>
          </p:nvSpPr>
          <p:spPr>
            <a:xfrm>
              <a:off x="8173649" y="4294299"/>
              <a:ext cx="2936240" cy="1692910"/>
            </a:xfrm>
            <a:custGeom>
              <a:avLst/>
              <a:gdLst/>
              <a:ahLst/>
              <a:cxnLst/>
              <a:rect l="l" t="t" r="r" b="b"/>
              <a:pathLst>
                <a:path w="2936240" h="1692910">
                  <a:moveTo>
                    <a:pt x="2653994" y="1692599"/>
                  </a:moveTo>
                  <a:lnTo>
                    <a:pt x="282105" y="1692599"/>
                  </a:lnTo>
                  <a:lnTo>
                    <a:pt x="236346" y="1688907"/>
                  </a:lnTo>
                  <a:lnTo>
                    <a:pt x="192938" y="1678218"/>
                  </a:lnTo>
                  <a:lnTo>
                    <a:pt x="152461" y="1661111"/>
                  </a:lnTo>
                  <a:lnTo>
                    <a:pt x="115497" y="1638169"/>
                  </a:lnTo>
                  <a:lnTo>
                    <a:pt x="82626" y="1609973"/>
                  </a:lnTo>
                  <a:lnTo>
                    <a:pt x="54430" y="1577102"/>
                  </a:lnTo>
                  <a:lnTo>
                    <a:pt x="31488" y="1540138"/>
                  </a:lnTo>
                  <a:lnTo>
                    <a:pt x="14381" y="1499661"/>
                  </a:lnTo>
                  <a:lnTo>
                    <a:pt x="3692" y="1456253"/>
                  </a:lnTo>
                  <a:lnTo>
                    <a:pt x="0" y="1410494"/>
                  </a:lnTo>
                  <a:lnTo>
                    <a:pt x="0" y="282105"/>
                  </a:lnTo>
                  <a:lnTo>
                    <a:pt x="3692" y="236346"/>
                  </a:lnTo>
                  <a:lnTo>
                    <a:pt x="14381" y="192938"/>
                  </a:lnTo>
                  <a:lnTo>
                    <a:pt x="31488" y="152461"/>
                  </a:lnTo>
                  <a:lnTo>
                    <a:pt x="54430" y="115497"/>
                  </a:lnTo>
                  <a:lnTo>
                    <a:pt x="82626" y="82626"/>
                  </a:lnTo>
                  <a:lnTo>
                    <a:pt x="115497" y="54430"/>
                  </a:lnTo>
                  <a:lnTo>
                    <a:pt x="152461" y="31488"/>
                  </a:lnTo>
                  <a:lnTo>
                    <a:pt x="192938" y="14381"/>
                  </a:lnTo>
                  <a:lnTo>
                    <a:pt x="236346" y="3692"/>
                  </a:lnTo>
                  <a:lnTo>
                    <a:pt x="282105" y="0"/>
                  </a:lnTo>
                  <a:lnTo>
                    <a:pt x="2653994" y="0"/>
                  </a:lnTo>
                  <a:lnTo>
                    <a:pt x="2709287" y="5470"/>
                  </a:lnTo>
                  <a:lnTo>
                    <a:pt x="2761951" y="21474"/>
                  </a:lnTo>
                  <a:lnTo>
                    <a:pt x="2810506" y="47397"/>
                  </a:lnTo>
                  <a:lnTo>
                    <a:pt x="2853473" y="82626"/>
                  </a:lnTo>
                  <a:lnTo>
                    <a:pt x="2888702" y="125593"/>
                  </a:lnTo>
                  <a:lnTo>
                    <a:pt x="2914625" y="174148"/>
                  </a:lnTo>
                  <a:lnTo>
                    <a:pt x="2930629" y="226812"/>
                  </a:lnTo>
                  <a:lnTo>
                    <a:pt x="2936099" y="282105"/>
                  </a:lnTo>
                  <a:lnTo>
                    <a:pt x="2936099" y="1410494"/>
                  </a:lnTo>
                  <a:lnTo>
                    <a:pt x="2932407" y="1456253"/>
                  </a:lnTo>
                  <a:lnTo>
                    <a:pt x="2921718" y="1499661"/>
                  </a:lnTo>
                  <a:lnTo>
                    <a:pt x="2904611" y="1540138"/>
                  </a:lnTo>
                  <a:lnTo>
                    <a:pt x="2881669" y="1577102"/>
                  </a:lnTo>
                  <a:lnTo>
                    <a:pt x="2853473" y="1609973"/>
                  </a:lnTo>
                  <a:lnTo>
                    <a:pt x="2820602" y="1638169"/>
                  </a:lnTo>
                  <a:lnTo>
                    <a:pt x="2783638" y="1661111"/>
                  </a:lnTo>
                  <a:lnTo>
                    <a:pt x="2743161" y="1678218"/>
                  </a:lnTo>
                  <a:lnTo>
                    <a:pt x="2699753" y="1688907"/>
                  </a:lnTo>
                  <a:lnTo>
                    <a:pt x="2653994" y="1692599"/>
                  </a:lnTo>
                  <a:close/>
                </a:path>
              </a:pathLst>
            </a:custGeom>
            <a:solidFill>
              <a:srgbClr val="001251"/>
            </a:solidFill>
          </p:spPr>
          <p:txBody>
            <a:bodyPr wrap="square" lIns="0" tIns="0" rIns="0" bIns="0" rtlCol="0"/>
            <a:lstStyle/>
            <a:p>
              <a:endParaRPr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8173649" y="4294299"/>
              <a:ext cx="2936240" cy="1692910"/>
            </a:xfrm>
            <a:custGeom>
              <a:avLst/>
              <a:gdLst/>
              <a:ahLst/>
              <a:cxnLst/>
              <a:rect l="l" t="t" r="r" b="b"/>
              <a:pathLst>
                <a:path w="2936240" h="1692910">
                  <a:moveTo>
                    <a:pt x="0" y="282105"/>
                  </a:moveTo>
                  <a:lnTo>
                    <a:pt x="3692" y="236346"/>
                  </a:lnTo>
                  <a:lnTo>
                    <a:pt x="14381" y="192938"/>
                  </a:lnTo>
                  <a:lnTo>
                    <a:pt x="31488" y="152461"/>
                  </a:lnTo>
                  <a:lnTo>
                    <a:pt x="54430" y="115497"/>
                  </a:lnTo>
                  <a:lnTo>
                    <a:pt x="82626" y="82626"/>
                  </a:lnTo>
                  <a:lnTo>
                    <a:pt x="115497" y="54430"/>
                  </a:lnTo>
                  <a:lnTo>
                    <a:pt x="152461" y="31488"/>
                  </a:lnTo>
                  <a:lnTo>
                    <a:pt x="192938" y="14381"/>
                  </a:lnTo>
                  <a:lnTo>
                    <a:pt x="236346" y="3692"/>
                  </a:lnTo>
                  <a:lnTo>
                    <a:pt x="282105" y="0"/>
                  </a:lnTo>
                  <a:lnTo>
                    <a:pt x="2653994" y="0"/>
                  </a:lnTo>
                  <a:lnTo>
                    <a:pt x="2709287" y="5470"/>
                  </a:lnTo>
                  <a:lnTo>
                    <a:pt x="2761951" y="21474"/>
                  </a:lnTo>
                  <a:lnTo>
                    <a:pt x="2810506" y="47397"/>
                  </a:lnTo>
                  <a:lnTo>
                    <a:pt x="2853473" y="82626"/>
                  </a:lnTo>
                  <a:lnTo>
                    <a:pt x="2888702" y="125593"/>
                  </a:lnTo>
                  <a:lnTo>
                    <a:pt x="2914625" y="174148"/>
                  </a:lnTo>
                  <a:lnTo>
                    <a:pt x="2930629" y="226812"/>
                  </a:lnTo>
                  <a:lnTo>
                    <a:pt x="2936099" y="282105"/>
                  </a:lnTo>
                  <a:lnTo>
                    <a:pt x="2936099" y="1410494"/>
                  </a:lnTo>
                  <a:lnTo>
                    <a:pt x="2932407" y="1456253"/>
                  </a:lnTo>
                  <a:lnTo>
                    <a:pt x="2921718" y="1499661"/>
                  </a:lnTo>
                  <a:lnTo>
                    <a:pt x="2904611" y="1540138"/>
                  </a:lnTo>
                  <a:lnTo>
                    <a:pt x="2881669" y="1577102"/>
                  </a:lnTo>
                  <a:lnTo>
                    <a:pt x="2853473" y="1609973"/>
                  </a:lnTo>
                  <a:lnTo>
                    <a:pt x="2820602" y="1638169"/>
                  </a:lnTo>
                  <a:lnTo>
                    <a:pt x="2783638" y="1661111"/>
                  </a:lnTo>
                  <a:lnTo>
                    <a:pt x="2743161" y="1678218"/>
                  </a:lnTo>
                  <a:lnTo>
                    <a:pt x="2699753" y="1688907"/>
                  </a:lnTo>
                  <a:lnTo>
                    <a:pt x="2653994" y="1692599"/>
                  </a:lnTo>
                  <a:lnTo>
                    <a:pt x="282105" y="1692599"/>
                  </a:lnTo>
                  <a:lnTo>
                    <a:pt x="236346" y="1688907"/>
                  </a:lnTo>
                  <a:lnTo>
                    <a:pt x="192938" y="1678218"/>
                  </a:lnTo>
                  <a:lnTo>
                    <a:pt x="152461" y="1661111"/>
                  </a:lnTo>
                  <a:lnTo>
                    <a:pt x="115497" y="1638169"/>
                  </a:lnTo>
                  <a:lnTo>
                    <a:pt x="82626" y="1609973"/>
                  </a:lnTo>
                  <a:lnTo>
                    <a:pt x="54430" y="1577102"/>
                  </a:lnTo>
                  <a:lnTo>
                    <a:pt x="31488" y="1540138"/>
                  </a:lnTo>
                  <a:lnTo>
                    <a:pt x="14381" y="1499661"/>
                  </a:lnTo>
                  <a:lnTo>
                    <a:pt x="3692" y="1456253"/>
                  </a:lnTo>
                  <a:lnTo>
                    <a:pt x="0" y="1410494"/>
                  </a:lnTo>
                  <a:lnTo>
                    <a:pt x="0" y="282105"/>
                  </a:lnTo>
                  <a:close/>
                </a:path>
              </a:pathLst>
            </a:custGeom>
            <a:ln w="9524">
              <a:solidFill>
                <a:srgbClr val="4753AE"/>
              </a:solidFill>
            </a:ln>
          </p:spPr>
          <p:txBody>
            <a:bodyPr wrap="square" lIns="0" tIns="0" rIns="0" bIns="0" rtlCol="0"/>
            <a:lstStyle/>
            <a:p>
              <a:endParaRPr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4509101" y="4358232"/>
            <a:ext cx="2671445" cy="9874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7475" algn="ctr">
              <a:spcBef>
                <a:spcPts val="100"/>
              </a:spcBef>
            </a:pPr>
            <a:r>
              <a:rPr b="1" kern="0" spc="-10" dirty="0">
                <a:solidFill>
                  <a:srgbClr val="FFFFFF"/>
                </a:solidFill>
                <a:latin typeface="Trebuchet MS"/>
                <a:cs typeface="Trebuchet MS"/>
              </a:rPr>
              <a:t>Safety</a:t>
            </a:r>
            <a:endParaRPr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12700" marR="5080">
              <a:spcBef>
                <a:spcPts val="10"/>
              </a:spcBef>
            </a:pPr>
            <a:r>
              <a:rPr sz="1500" kern="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500" kern="0" spc="-114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kern="0" dirty="0">
                <a:solidFill>
                  <a:srgbClr val="FFFFFF"/>
                </a:solidFill>
                <a:latin typeface="Trebuchet MS"/>
                <a:cs typeface="Trebuchet MS"/>
              </a:rPr>
              <a:t>resilient</a:t>
            </a:r>
            <a:r>
              <a:rPr sz="1500" kern="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kern="0" dirty="0">
                <a:solidFill>
                  <a:srgbClr val="FFFFFF"/>
                </a:solidFill>
                <a:latin typeface="Trebuchet MS"/>
                <a:cs typeface="Trebuchet MS"/>
              </a:rPr>
              <a:t>transit</a:t>
            </a:r>
            <a:r>
              <a:rPr sz="1500" kern="0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kern="0" dirty="0">
                <a:solidFill>
                  <a:srgbClr val="FFFFFF"/>
                </a:solidFill>
                <a:latin typeface="Trebuchet MS"/>
                <a:cs typeface="Trebuchet MS"/>
              </a:rPr>
              <a:t>network</a:t>
            </a:r>
            <a:r>
              <a:rPr sz="1500" kern="0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kern="0" spc="-20" dirty="0">
                <a:solidFill>
                  <a:srgbClr val="FFFFFF"/>
                </a:solidFill>
                <a:latin typeface="Trebuchet MS"/>
                <a:cs typeface="Trebuchet MS"/>
              </a:rPr>
              <a:t>that </a:t>
            </a:r>
            <a:r>
              <a:rPr sz="1500" kern="0" dirty="0">
                <a:solidFill>
                  <a:srgbClr val="FFFFFF"/>
                </a:solidFill>
                <a:latin typeface="Trebuchet MS"/>
                <a:cs typeface="Trebuchet MS"/>
              </a:rPr>
              <a:t>makes</a:t>
            </a:r>
            <a:r>
              <a:rPr sz="1500" kern="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kern="0" dirty="0">
                <a:solidFill>
                  <a:srgbClr val="FFFFFF"/>
                </a:solidFill>
                <a:latin typeface="Trebuchet MS"/>
                <a:cs typeface="Trebuchet MS"/>
              </a:rPr>
              <a:t>travelers</a:t>
            </a:r>
            <a:r>
              <a:rPr sz="1500" kern="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kern="0" dirty="0">
                <a:solidFill>
                  <a:srgbClr val="FFFFFF"/>
                </a:solidFill>
                <a:latin typeface="Trebuchet MS"/>
                <a:cs typeface="Trebuchet MS"/>
              </a:rPr>
              <a:t>feel</a:t>
            </a:r>
            <a:r>
              <a:rPr sz="1500" kern="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kern="0" dirty="0">
                <a:solidFill>
                  <a:srgbClr val="FFFFFF"/>
                </a:solidFill>
                <a:latin typeface="Trebuchet MS"/>
                <a:cs typeface="Trebuchet MS"/>
              </a:rPr>
              <a:t>safe</a:t>
            </a:r>
            <a:r>
              <a:rPr sz="1500" kern="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kern="0" spc="-25" dirty="0">
                <a:solidFill>
                  <a:srgbClr val="FFFFFF"/>
                </a:solidFill>
                <a:latin typeface="Trebuchet MS"/>
                <a:cs typeface="Trebuchet MS"/>
              </a:rPr>
              <a:t>and </a:t>
            </a:r>
            <a:r>
              <a:rPr sz="1500" kern="0" spc="-10" dirty="0">
                <a:solidFill>
                  <a:srgbClr val="FFFFFF"/>
                </a:solidFill>
                <a:latin typeface="Trebuchet MS"/>
                <a:cs typeface="Trebuchet MS"/>
              </a:rPr>
              <a:t>secure.</a:t>
            </a:r>
            <a:endParaRPr sz="15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253026" y="4358282"/>
            <a:ext cx="2446655" cy="12160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391795">
              <a:lnSpc>
                <a:spcPct val="100099"/>
              </a:lnSpc>
              <a:spcBef>
                <a:spcPts val="95"/>
              </a:spcBef>
            </a:pPr>
            <a:r>
              <a:rPr b="1" kern="0" dirty="0">
                <a:solidFill>
                  <a:srgbClr val="FFFFFF"/>
                </a:solidFill>
                <a:latin typeface="Trebuchet MS"/>
                <a:cs typeface="Trebuchet MS"/>
              </a:rPr>
              <a:t>Asset</a:t>
            </a:r>
            <a:r>
              <a:rPr b="1" kern="0" spc="-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b="1" kern="0" spc="-10" dirty="0">
                <a:solidFill>
                  <a:srgbClr val="FFFFFF"/>
                </a:solidFill>
                <a:latin typeface="Trebuchet MS"/>
                <a:cs typeface="Trebuchet MS"/>
              </a:rPr>
              <a:t>Management </a:t>
            </a:r>
            <a:r>
              <a:rPr sz="1500" kern="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500" kern="0" spc="-114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kern="0" spc="-20" dirty="0">
                <a:solidFill>
                  <a:srgbClr val="FFFFFF"/>
                </a:solidFill>
                <a:latin typeface="Trebuchet MS"/>
                <a:cs typeface="Trebuchet MS"/>
              </a:rPr>
              <a:t>high-</a:t>
            </a:r>
            <a:r>
              <a:rPr sz="1500" kern="0" dirty="0">
                <a:solidFill>
                  <a:srgbClr val="FFFFFF"/>
                </a:solidFill>
                <a:latin typeface="Trebuchet MS"/>
                <a:cs typeface="Trebuchet MS"/>
              </a:rPr>
              <a:t>quality</a:t>
            </a:r>
            <a:r>
              <a:rPr sz="1500" kern="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kern="0" dirty="0">
                <a:solidFill>
                  <a:srgbClr val="FFFFFF"/>
                </a:solidFill>
                <a:latin typeface="Trebuchet MS"/>
                <a:cs typeface="Trebuchet MS"/>
              </a:rPr>
              <a:t>system</a:t>
            </a:r>
            <a:r>
              <a:rPr sz="1500" kern="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kern="0" dirty="0">
                <a:solidFill>
                  <a:srgbClr val="FFFFFF"/>
                </a:solidFill>
                <a:latin typeface="Trebuchet MS"/>
                <a:cs typeface="Trebuchet MS"/>
              </a:rPr>
              <a:t>that</a:t>
            </a:r>
            <a:r>
              <a:rPr sz="1500" kern="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kern="0" spc="-25" dirty="0">
                <a:solidFill>
                  <a:srgbClr val="FFFFFF"/>
                </a:solidFill>
                <a:latin typeface="Trebuchet MS"/>
                <a:cs typeface="Trebuchet MS"/>
              </a:rPr>
              <a:t>is </a:t>
            </a:r>
            <a:r>
              <a:rPr sz="1500" kern="0" dirty="0">
                <a:solidFill>
                  <a:srgbClr val="FFFFFF"/>
                </a:solidFill>
                <a:latin typeface="Trebuchet MS"/>
                <a:cs typeface="Trebuchet MS"/>
              </a:rPr>
              <a:t>financially</a:t>
            </a:r>
            <a:r>
              <a:rPr sz="1500" kern="0" spc="-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kern="0" spc="-10" dirty="0">
                <a:solidFill>
                  <a:srgbClr val="FFFFFF"/>
                </a:solidFill>
                <a:latin typeface="Trebuchet MS"/>
                <a:cs typeface="Trebuchet MS"/>
              </a:rPr>
              <a:t>sustainable</a:t>
            </a:r>
            <a:r>
              <a:rPr sz="1500" kern="0" spc="-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kern="0" spc="-25" dirty="0">
                <a:solidFill>
                  <a:srgbClr val="FFFFFF"/>
                </a:solidFill>
                <a:latin typeface="Trebuchet MS"/>
                <a:cs typeface="Trebuchet MS"/>
              </a:rPr>
              <a:t>and </a:t>
            </a:r>
            <a:r>
              <a:rPr sz="1500" kern="0" dirty="0">
                <a:solidFill>
                  <a:srgbClr val="FFFFFF"/>
                </a:solidFill>
                <a:latin typeface="Trebuchet MS"/>
                <a:cs typeface="Trebuchet MS"/>
              </a:rPr>
              <a:t>operates</a:t>
            </a:r>
            <a:r>
              <a:rPr sz="1500" kern="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kern="0" dirty="0">
                <a:solidFill>
                  <a:srgbClr val="FFFFFF"/>
                </a:solidFill>
                <a:latin typeface="Trebuchet MS"/>
                <a:cs typeface="Trebuchet MS"/>
              </a:rPr>
              <a:t>in</a:t>
            </a:r>
            <a:r>
              <a:rPr sz="1500" kern="0" spc="-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kern="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500" kern="0" spc="-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kern="0" dirty="0">
                <a:solidFill>
                  <a:srgbClr val="FFFFFF"/>
                </a:solidFill>
                <a:latin typeface="Trebuchet MS"/>
                <a:cs typeface="Trebuchet MS"/>
              </a:rPr>
              <a:t>state</a:t>
            </a:r>
            <a:r>
              <a:rPr sz="1500" kern="0" spc="-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kern="0" dirty="0">
                <a:solidFill>
                  <a:srgbClr val="FFFFFF"/>
                </a:solidFill>
                <a:latin typeface="Trebuchet MS"/>
                <a:cs typeface="Trebuchet MS"/>
              </a:rPr>
              <a:t>of</a:t>
            </a:r>
            <a:r>
              <a:rPr sz="1500" kern="0" spc="-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kern="0" spc="-20" dirty="0">
                <a:solidFill>
                  <a:srgbClr val="FFFFFF"/>
                </a:solidFill>
                <a:latin typeface="Trebuchet MS"/>
                <a:cs typeface="Trebuchet MS"/>
              </a:rPr>
              <a:t>good </a:t>
            </a:r>
            <a:r>
              <a:rPr sz="1500" kern="0" spc="-10" dirty="0">
                <a:solidFill>
                  <a:srgbClr val="FFFFFF"/>
                </a:solidFill>
                <a:latin typeface="Trebuchet MS"/>
                <a:cs typeface="Trebuchet MS"/>
              </a:rPr>
              <a:t>repair.</a:t>
            </a:r>
            <a:endParaRPr sz="15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290499" y="3303125"/>
            <a:ext cx="5621020" cy="0"/>
          </a:xfrm>
          <a:custGeom>
            <a:avLst/>
            <a:gdLst/>
            <a:ahLst/>
            <a:cxnLst/>
            <a:rect l="l" t="t" r="r" b="b"/>
            <a:pathLst>
              <a:path w="5621020">
                <a:moveTo>
                  <a:pt x="0" y="0"/>
                </a:moveTo>
                <a:lnTo>
                  <a:pt x="5620499" y="0"/>
                </a:lnTo>
              </a:path>
            </a:pathLst>
          </a:custGeom>
          <a:ln w="9524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 kern="0">
              <a:solidFill>
                <a:sysClr val="windowText" lastClr="000000"/>
              </a:solidFill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429523" y="3668157"/>
            <a:ext cx="333882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Statewide</a:t>
            </a:r>
            <a:r>
              <a:rPr sz="2400" b="1" kern="0" spc="-1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b="1" kern="0" spc="-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Transit</a:t>
            </a:r>
            <a:r>
              <a:rPr sz="2400" b="1" kern="0" spc="-9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b="1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Goals</a:t>
            </a:r>
            <a:endParaRPr sz="24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sldNum" sz="quarter" idx="7"/>
          </p:nvPr>
        </p:nvSpPr>
        <p:spPr>
          <a:xfrm>
            <a:off x="11237792" y="6437204"/>
            <a:ext cx="334994" cy="187872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3825">
              <a:spcBef>
                <a:spcPts val="25"/>
              </a:spcBef>
            </a:pPr>
            <a:fld id="{81D60167-4931-47E6-BA6A-407CBD079E47}" type="slidenum">
              <a:rPr kern="0" spc="-25" dirty="0"/>
              <a:pPr marL="123825">
                <a:spcBef>
                  <a:spcPts val="25"/>
                </a:spcBef>
              </a:pPr>
              <a:t>81</a:t>
            </a:fld>
            <a:endParaRPr kern="0" spc="-25" dirty="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8924" y="-71049"/>
            <a:ext cx="11778298" cy="863858"/>
          </a:xfrm>
          <a:prstGeom prst="rect">
            <a:avLst/>
          </a:prstGeom>
        </p:spPr>
        <p:txBody>
          <a:bodyPr vert="horz" wrap="square" lIns="0" tIns="367823" rIns="0" bIns="0" rtlCol="0">
            <a:spAutoFit/>
          </a:bodyPr>
          <a:lstStyle/>
          <a:p>
            <a:pPr marL="675005">
              <a:spcBef>
                <a:spcPts val="100"/>
              </a:spcBef>
            </a:pPr>
            <a:r>
              <a:rPr dirty="0"/>
              <a:t>Advancing</a:t>
            </a:r>
            <a:r>
              <a:rPr spc="-195" dirty="0"/>
              <a:t> </a:t>
            </a:r>
            <a:r>
              <a:rPr spc="-10" dirty="0"/>
              <a:t>Priorities</a:t>
            </a:r>
            <a:r>
              <a:rPr spc="-190" dirty="0"/>
              <a:t> </a:t>
            </a:r>
            <a:r>
              <a:rPr dirty="0"/>
              <a:t>through</a:t>
            </a:r>
            <a:r>
              <a:rPr spc="-235" dirty="0"/>
              <a:t> </a:t>
            </a:r>
            <a:r>
              <a:rPr spc="-10" dirty="0"/>
              <a:t>Transit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503437" y="1818213"/>
            <a:ext cx="4509770" cy="2771271"/>
          </a:xfrm>
          <a:prstGeom prst="rect">
            <a:avLst/>
          </a:prstGeom>
          <a:solidFill>
            <a:srgbClr val="798536"/>
          </a:solidFill>
        </p:spPr>
        <p:txBody>
          <a:bodyPr vert="horz" wrap="square" lIns="0" tIns="318770" rIns="0" bIns="0" rtlCol="0">
            <a:spAutoFit/>
          </a:bodyPr>
          <a:lstStyle/>
          <a:p>
            <a:pPr marL="148590">
              <a:spcBef>
                <a:spcPts val="2510"/>
              </a:spcBef>
            </a:pPr>
            <a:r>
              <a:rPr sz="2400" b="1" kern="0" spc="-20" dirty="0">
                <a:solidFill>
                  <a:srgbClr val="FFFFFF"/>
                </a:solidFill>
                <a:latin typeface="Trebuchet MS"/>
                <a:cs typeface="Trebuchet MS"/>
              </a:rPr>
              <a:t>Transportation</a:t>
            </a:r>
            <a:r>
              <a:rPr sz="2400" b="1" kern="0" spc="-1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400" b="1" kern="0" spc="-25" dirty="0">
                <a:solidFill>
                  <a:srgbClr val="FFFFFF"/>
                </a:solidFill>
                <a:latin typeface="Trebuchet MS"/>
                <a:cs typeface="Trebuchet MS"/>
              </a:rPr>
              <a:t>Focus</a:t>
            </a:r>
            <a:r>
              <a:rPr sz="2400" b="1" kern="0" spc="-1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400" b="1" kern="0" spc="-10" dirty="0">
                <a:solidFill>
                  <a:srgbClr val="FFFFFF"/>
                </a:solidFill>
                <a:latin typeface="Trebuchet MS"/>
                <a:cs typeface="Trebuchet MS"/>
              </a:rPr>
              <a:t>Areas</a:t>
            </a:r>
            <a:endParaRPr sz="24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605790" indent="-367030">
              <a:spcBef>
                <a:spcPts val="1110"/>
              </a:spcBef>
              <a:buFont typeface="Arial"/>
              <a:buChar char="●"/>
              <a:tabLst>
                <a:tab pos="605790" algn="l"/>
              </a:tabLst>
            </a:pPr>
            <a:r>
              <a:rPr kern="0" dirty="0">
                <a:solidFill>
                  <a:srgbClr val="FFFFFF"/>
                </a:solidFill>
                <a:latin typeface="Trebuchet MS"/>
                <a:cs typeface="Trebuchet MS"/>
              </a:rPr>
              <a:t>Make</a:t>
            </a:r>
            <a:r>
              <a:rPr kern="0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kern="0" dirty="0">
                <a:solidFill>
                  <a:srgbClr val="FFFFFF"/>
                </a:solidFill>
                <a:latin typeface="Trebuchet MS"/>
                <a:cs typeface="Trebuchet MS"/>
              </a:rPr>
              <a:t>travel</a:t>
            </a:r>
            <a:r>
              <a:rPr kern="0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kern="0" spc="-10" dirty="0">
                <a:solidFill>
                  <a:srgbClr val="FFFFFF"/>
                </a:solidFill>
                <a:latin typeface="Trebuchet MS"/>
                <a:cs typeface="Trebuchet MS"/>
              </a:rPr>
              <a:t>safer</a:t>
            </a:r>
            <a:endParaRPr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605790" marR="757555" indent="-367030">
              <a:buFont typeface="Arial"/>
              <a:buChar char="●"/>
              <a:tabLst>
                <a:tab pos="605790" algn="l"/>
              </a:tabLst>
            </a:pPr>
            <a:r>
              <a:rPr kern="0" dirty="0">
                <a:solidFill>
                  <a:srgbClr val="FFFFFF"/>
                </a:solidFill>
                <a:latin typeface="Trebuchet MS"/>
                <a:cs typeface="Trebuchet MS"/>
              </a:rPr>
              <a:t>Fix</a:t>
            </a:r>
            <a:r>
              <a:rPr kern="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kern="0" dirty="0">
                <a:solidFill>
                  <a:srgbClr val="FFFFFF"/>
                </a:solidFill>
                <a:latin typeface="Trebuchet MS"/>
                <a:cs typeface="Trebuchet MS"/>
              </a:rPr>
              <a:t>our</a:t>
            </a:r>
            <a:r>
              <a:rPr kern="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kern="0" dirty="0">
                <a:solidFill>
                  <a:srgbClr val="FFFFFF"/>
                </a:solidFill>
                <a:latin typeface="Trebuchet MS"/>
                <a:cs typeface="Trebuchet MS"/>
              </a:rPr>
              <a:t>roads</a:t>
            </a:r>
            <a:r>
              <a:rPr kern="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kern="0" dirty="0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kern="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kern="0" dirty="0">
                <a:solidFill>
                  <a:srgbClr val="FFFFFF"/>
                </a:solidFill>
                <a:latin typeface="Trebuchet MS"/>
                <a:cs typeface="Trebuchet MS"/>
              </a:rPr>
              <a:t>maintain</a:t>
            </a:r>
            <a:r>
              <a:rPr kern="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kern="0" spc="-25" dirty="0">
                <a:solidFill>
                  <a:srgbClr val="FFFFFF"/>
                </a:solidFill>
                <a:latin typeface="Trebuchet MS"/>
                <a:cs typeface="Trebuchet MS"/>
              </a:rPr>
              <a:t>our </a:t>
            </a:r>
            <a:r>
              <a:rPr kern="0" dirty="0">
                <a:solidFill>
                  <a:srgbClr val="FFFFFF"/>
                </a:solidFill>
                <a:latin typeface="Trebuchet MS"/>
                <a:cs typeface="Trebuchet MS"/>
              </a:rPr>
              <a:t>current</a:t>
            </a:r>
            <a:r>
              <a:rPr kern="0" spc="-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kern="0" spc="-10" dirty="0">
                <a:solidFill>
                  <a:srgbClr val="FFFFFF"/>
                </a:solidFill>
                <a:latin typeface="Trebuchet MS"/>
                <a:cs typeface="Trebuchet MS"/>
              </a:rPr>
              <a:t>system</a:t>
            </a:r>
            <a:endParaRPr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605790" marR="1347470" indent="-367030">
              <a:buFont typeface="Arial"/>
              <a:buChar char="●"/>
              <a:tabLst>
                <a:tab pos="605790" algn="l"/>
              </a:tabLst>
            </a:pPr>
            <a:r>
              <a:rPr kern="0" dirty="0">
                <a:solidFill>
                  <a:srgbClr val="FFFFFF"/>
                </a:solidFill>
                <a:latin typeface="Trebuchet MS"/>
                <a:cs typeface="Trebuchet MS"/>
              </a:rPr>
              <a:t>Expand</a:t>
            </a:r>
            <a:r>
              <a:rPr kern="0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kern="0" dirty="0">
                <a:solidFill>
                  <a:srgbClr val="FFFFFF"/>
                </a:solidFill>
                <a:latin typeface="Trebuchet MS"/>
                <a:cs typeface="Trebuchet MS"/>
              </a:rPr>
              <a:t>transit</a:t>
            </a:r>
            <a:r>
              <a:rPr kern="0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kern="0" dirty="0">
                <a:solidFill>
                  <a:srgbClr val="FFFFFF"/>
                </a:solidFill>
                <a:latin typeface="Trebuchet MS"/>
                <a:cs typeface="Trebuchet MS"/>
              </a:rPr>
              <a:t>service</a:t>
            </a:r>
            <a:r>
              <a:rPr kern="0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kern="0" spc="-25" dirty="0">
                <a:solidFill>
                  <a:srgbClr val="FFFFFF"/>
                </a:solidFill>
                <a:latin typeface="Trebuchet MS"/>
                <a:cs typeface="Trebuchet MS"/>
              </a:rPr>
              <a:t>to </a:t>
            </a:r>
            <a:r>
              <a:rPr kern="0" spc="-10" dirty="0">
                <a:solidFill>
                  <a:srgbClr val="FFFFFF"/>
                </a:solidFill>
                <a:latin typeface="Trebuchet MS"/>
                <a:cs typeface="Trebuchet MS"/>
              </a:rPr>
              <a:t>Coloradans</a:t>
            </a:r>
            <a:endParaRPr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605790" marR="629920" indent="-367030">
              <a:buFont typeface="Arial"/>
              <a:buChar char="●"/>
              <a:tabLst>
                <a:tab pos="605790" algn="l"/>
              </a:tabLst>
            </a:pPr>
            <a:r>
              <a:rPr kern="0" spc="-10" dirty="0">
                <a:solidFill>
                  <a:srgbClr val="FFFFFF"/>
                </a:solidFill>
                <a:latin typeface="Trebuchet MS"/>
                <a:cs typeface="Trebuchet MS"/>
              </a:rPr>
              <a:t>Reduce</a:t>
            </a:r>
            <a:r>
              <a:rPr kern="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kern="0" dirty="0">
                <a:solidFill>
                  <a:srgbClr val="FFFFFF"/>
                </a:solidFill>
                <a:latin typeface="Trebuchet MS"/>
                <a:cs typeface="Trebuchet MS"/>
              </a:rPr>
              <a:t>GHG</a:t>
            </a:r>
            <a:r>
              <a:rPr kern="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kern="0" dirty="0">
                <a:solidFill>
                  <a:srgbClr val="FFFFFF"/>
                </a:solidFill>
                <a:latin typeface="Trebuchet MS"/>
                <a:cs typeface="Trebuchet MS"/>
              </a:rPr>
              <a:t>emissions</a:t>
            </a:r>
            <a:r>
              <a:rPr kern="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kern="0" dirty="0">
                <a:solidFill>
                  <a:srgbClr val="FFFFFF"/>
                </a:solidFill>
                <a:latin typeface="Trebuchet MS"/>
                <a:cs typeface="Trebuchet MS"/>
              </a:rPr>
              <a:t>from</a:t>
            </a:r>
            <a:r>
              <a:rPr kern="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kern="0" spc="-25" dirty="0">
                <a:solidFill>
                  <a:srgbClr val="FFFFFF"/>
                </a:solidFill>
                <a:latin typeface="Trebuchet MS"/>
                <a:cs typeface="Trebuchet MS"/>
              </a:rPr>
              <a:t>the </a:t>
            </a:r>
            <a:r>
              <a:rPr kern="0" dirty="0">
                <a:solidFill>
                  <a:srgbClr val="FFFFFF"/>
                </a:solidFill>
                <a:latin typeface="Trebuchet MS"/>
                <a:cs typeface="Trebuchet MS"/>
              </a:rPr>
              <a:t>transportation</a:t>
            </a:r>
            <a:r>
              <a:rPr kern="0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kern="0" spc="-10" dirty="0">
                <a:solidFill>
                  <a:srgbClr val="FFFFFF"/>
                </a:solidFill>
                <a:latin typeface="Trebuchet MS"/>
                <a:cs typeface="Trebuchet MS"/>
              </a:rPr>
              <a:t>sector</a:t>
            </a:r>
            <a:endParaRPr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32140" y="1818215"/>
            <a:ext cx="4265295" cy="3125215"/>
          </a:xfrm>
          <a:prstGeom prst="rect">
            <a:avLst/>
          </a:prstGeom>
          <a:solidFill>
            <a:srgbClr val="35647E"/>
          </a:solidFill>
        </p:spPr>
        <p:txBody>
          <a:bodyPr vert="horz" wrap="square" lIns="0" tIns="318770" rIns="0" bIns="0" rtlCol="0">
            <a:spAutoFit/>
          </a:bodyPr>
          <a:lstStyle/>
          <a:p>
            <a:pPr marL="413384">
              <a:spcBef>
                <a:spcPts val="2510"/>
              </a:spcBef>
            </a:pPr>
            <a:r>
              <a:rPr sz="2400" b="1" kern="0" dirty="0">
                <a:solidFill>
                  <a:srgbClr val="FFFFFF"/>
                </a:solidFill>
                <a:latin typeface="Trebuchet MS"/>
                <a:cs typeface="Trebuchet MS"/>
              </a:rPr>
              <a:t>Benefits</a:t>
            </a:r>
            <a:r>
              <a:rPr sz="2400" b="1" kern="0" spc="-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400" b="1" kern="0" dirty="0">
                <a:solidFill>
                  <a:srgbClr val="FFFFFF"/>
                </a:solidFill>
                <a:latin typeface="Trebuchet MS"/>
                <a:cs typeface="Trebuchet MS"/>
              </a:rPr>
              <a:t>of</a:t>
            </a:r>
            <a:r>
              <a:rPr sz="2400" b="1" kern="0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400" b="1" kern="0" spc="-10" dirty="0">
                <a:solidFill>
                  <a:srgbClr val="FFFFFF"/>
                </a:solidFill>
                <a:latin typeface="Trebuchet MS"/>
                <a:cs typeface="Trebuchet MS"/>
              </a:rPr>
              <a:t>Transit</a:t>
            </a:r>
            <a:endParaRPr sz="24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870585" indent="-366395">
              <a:spcBef>
                <a:spcPts val="1720"/>
              </a:spcBef>
              <a:buFont typeface="Arial"/>
              <a:buChar char="●"/>
              <a:tabLst>
                <a:tab pos="870585" algn="l"/>
              </a:tabLst>
            </a:pPr>
            <a:r>
              <a:rPr kern="0" spc="-10" dirty="0">
                <a:solidFill>
                  <a:srgbClr val="FFFFFF"/>
                </a:solidFill>
                <a:latin typeface="Trebuchet MS"/>
                <a:cs typeface="Trebuchet MS"/>
              </a:rPr>
              <a:t>Connectivity</a:t>
            </a:r>
            <a:endParaRPr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870585" indent="-366395">
              <a:buFont typeface="Arial"/>
              <a:buChar char="●"/>
              <a:tabLst>
                <a:tab pos="870585" algn="l"/>
              </a:tabLst>
            </a:pPr>
            <a:r>
              <a:rPr kern="0" spc="-10" dirty="0">
                <a:solidFill>
                  <a:srgbClr val="FFFFFF"/>
                </a:solidFill>
                <a:latin typeface="Trebuchet MS"/>
                <a:cs typeface="Trebuchet MS"/>
              </a:rPr>
              <a:t>Accessibility</a:t>
            </a:r>
            <a:endParaRPr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870585" indent="-366395">
              <a:buFont typeface="Arial"/>
              <a:buChar char="●"/>
              <a:tabLst>
                <a:tab pos="870585" algn="l"/>
              </a:tabLst>
            </a:pPr>
            <a:r>
              <a:rPr kern="0" spc="-10" dirty="0">
                <a:solidFill>
                  <a:srgbClr val="FFFFFF"/>
                </a:solidFill>
                <a:latin typeface="Trebuchet MS"/>
                <a:cs typeface="Trebuchet MS"/>
              </a:rPr>
              <a:t>Affordability</a:t>
            </a:r>
            <a:endParaRPr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870585" indent="-366395">
              <a:buFont typeface="Arial"/>
              <a:buChar char="●"/>
              <a:tabLst>
                <a:tab pos="870585" algn="l"/>
              </a:tabLst>
            </a:pPr>
            <a:r>
              <a:rPr kern="0" spc="-30" dirty="0">
                <a:solidFill>
                  <a:srgbClr val="FFFFFF"/>
                </a:solidFill>
                <a:latin typeface="Trebuchet MS"/>
                <a:cs typeface="Trebuchet MS"/>
              </a:rPr>
              <a:t>Travel</a:t>
            </a:r>
            <a:r>
              <a:rPr kern="0" spc="-1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kern="0" spc="-10" dirty="0">
                <a:solidFill>
                  <a:srgbClr val="FFFFFF"/>
                </a:solidFill>
                <a:latin typeface="Trebuchet MS"/>
                <a:cs typeface="Trebuchet MS"/>
              </a:rPr>
              <a:t>choice</a:t>
            </a:r>
            <a:endParaRPr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870585" indent="-366395">
              <a:buFont typeface="Arial"/>
              <a:buChar char="●"/>
              <a:tabLst>
                <a:tab pos="870585" algn="l"/>
              </a:tabLst>
            </a:pPr>
            <a:r>
              <a:rPr kern="0" spc="-10" dirty="0">
                <a:solidFill>
                  <a:srgbClr val="FFFFFF"/>
                </a:solidFill>
                <a:latin typeface="Trebuchet MS"/>
                <a:cs typeface="Trebuchet MS"/>
              </a:rPr>
              <a:t>Reduced</a:t>
            </a:r>
            <a:r>
              <a:rPr kern="0" spc="-1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kern="0" spc="-10" dirty="0">
                <a:solidFill>
                  <a:srgbClr val="FFFFFF"/>
                </a:solidFill>
                <a:latin typeface="Trebuchet MS"/>
                <a:cs typeface="Trebuchet MS"/>
              </a:rPr>
              <a:t>congestion</a:t>
            </a:r>
            <a:endParaRPr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870585" indent="-366395">
              <a:buFont typeface="Arial"/>
              <a:buChar char="●"/>
              <a:tabLst>
                <a:tab pos="870585" algn="l"/>
              </a:tabLst>
            </a:pPr>
            <a:r>
              <a:rPr kern="0" spc="-10" dirty="0">
                <a:solidFill>
                  <a:srgbClr val="FFFFFF"/>
                </a:solidFill>
                <a:latin typeface="Trebuchet MS"/>
                <a:cs typeface="Trebuchet MS"/>
              </a:rPr>
              <a:t>Reduced</a:t>
            </a:r>
            <a:r>
              <a:rPr kern="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kern="0" dirty="0">
                <a:solidFill>
                  <a:srgbClr val="FFFFFF"/>
                </a:solidFill>
                <a:latin typeface="Trebuchet MS"/>
                <a:cs typeface="Trebuchet MS"/>
              </a:rPr>
              <a:t>air</a:t>
            </a:r>
            <a:r>
              <a:rPr kern="0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kern="0" spc="-10" dirty="0">
                <a:solidFill>
                  <a:srgbClr val="FFFFFF"/>
                </a:solidFill>
                <a:latin typeface="Trebuchet MS"/>
                <a:cs typeface="Trebuchet MS"/>
              </a:rPr>
              <a:t>pollution</a:t>
            </a:r>
            <a:endParaRPr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870585" marR="610235" indent="-367030">
              <a:buFont typeface="Arial"/>
              <a:buChar char="●"/>
              <a:tabLst>
                <a:tab pos="870585" algn="l"/>
              </a:tabLst>
            </a:pPr>
            <a:r>
              <a:rPr kern="0" dirty="0">
                <a:solidFill>
                  <a:srgbClr val="FFFFFF"/>
                </a:solidFill>
                <a:latin typeface="Trebuchet MS"/>
                <a:cs typeface="Trebuchet MS"/>
              </a:rPr>
              <a:t>Improves</a:t>
            </a:r>
            <a:r>
              <a:rPr kern="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kern="0" dirty="0">
                <a:solidFill>
                  <a:srgbClr val="FFFFFF"/>
                </a:solidFill>
                <a:latin typeface="Trebuchet MS"/>
                <a:cs typeface="Trebuchet MS"/>
              </a:rPr>
              <a:t>public</a:t>
            </a:r>
            <a:r>
              <a:rPr kern="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kern="0" dirty="0">
                <a:solidFill>
                  <a:srgbClr val="FFFFFF"/>
                </a:solidFill>
                <a:latin typeface="Trebuchet MS"/>
                <a:cs typeface="Trebuchet MS"/>
              </a:rPr>
              <a:t>health</a:t>
            </a:r>
            <a:r>
              <a:rPr kern="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kern="0" spc="-25" dirty="0">
                <a:solidFill>
                  <a:srgbClr val="FFFFFF"/>
                </a:solidFill>
                <a:latin typeface="Trebuchet MS"/>
                <a:cs typeface="Trebuchet MS"/>
              </a:rPr>
              <a:t>and </a:t>
            </a:r>
            <a:r>
              <a:rPr kern="0" dirty="0">
                <a:solidFill>
                  <a:srgbClr val="FFFFFF"/>
                </a:solidFill>
                <a:latin typeface="Trebuchet MS"/>
                <a:cs typeface="Trebuchet MS"/>
              </a:rPr>
              <a:t>quality</a:t>
            </a:r>
            <a:r>
              <a:rPr kern="0" spc="-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kern="0" dirty="0">
                <a:solidFill>
                  <a:srgbClr val="FFFFFF"/>
                </a:solidFill>
                <a:latin typeface="Trebuchet MS"/>
                <a:cs typeface="Trebuchet MS"/>
              </a:rPr>
              <a:t>of</a:t>
            </a:r>
            <a:r>
              <a:rPr kern="0" spc="-20" dirty="0">
                <a:solidFill>
                  <a:srgbClr val="FFFFFF"/>
                </a:solidFill>
                <a:latin typeface="Trebuchet MS"/>
                <a:cs typeface="Trebuchet MS"/>
              </a:rPr>
              <a:t> life</a:t>
            </a:r>
            <a:endParaRPr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4496813" y="2639962"/>
            <a:ext cx="2907665" cy="544830"/>
            <a:chOff x="4490462" y="2639962"/>
            <a:chExt cx="2907665" cy="544830"/>
          </a:xfrm>
        </p:grpSpPr>
        <p:sp>
          <p:nvSpPr>
            <p:cNvPr id="6" name="object 6"/>
            <p:cNvSpPr/>
            <p:nvPr/>
          </p:nvSpPr>
          <p:spPr>
            <a:xfrm>
              <a:off x="4495224" y="2644725"/>
              <a:ext cx="2898140" cy="535305"/>
            </a:xfrm>
            <a:custGeom>
              <a:avLst/>
              <a:gdLst/>
              <a:ahLst/>
              <a:cxnLst/>
              <a:rect l="l" t="t" r="r" b="b"/>
              <a:pathLst>
                <a:path w="2898140" h="535305">
                  <a:moveTo>
                    <a:pt x="2374273" y="534899"/>
                  </a:moveTo>
                  <a:lnTo>
                    <a:pt x="2374273" y="471075"/>
                  </a:lnTo>
                  <a:lnTo>
                    <a:pt x="0" y="471075"/>
                  </a:lnTo>
                  <a:lnTo>
                    <a:pt x="0" y="63824"/>
                  </a:lnTo>
                  <a:lnTo>
                    <a:pt x="2374273" y="63824"/>
                  </a:lnTo>
                  <a:lnTo>
                    <a:pt x="2374273" y="0"/>
                  </a:lnTo>
                  <a:lnTo>
                    <a:pt x="2897699" y="267449"/>
                  </a:lnTo>
                  <a:lnTo>
                    <a:pt x="2374273" y="534899"/>
                  </a:lnTo>
                  <a:close/>
                </a:path>
              </a:pathLst>
            </a:custGeom>
            <a:solidFill>
              <a:srgbClr val="3E3E3E"/>
            </a:solidFill>
          </p:spPr>
          <p:txBody>
            <a:bodyPr wrap="square" lIns="0" tIns="0" rIns="0" bIns="0" rtlCol="0"/>
            <a:lstStyle/>
            <a:p>
              <a:endParaRPr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4495224" y="2644725"/>
              <a:ext cx="2898140" cy="535305"/>
            </a:xfrm>
            <a:custGeom>
              <a:avLst/>
              <a:gdLst/>
              <a:ahLst/>
              <a:cxnLst/>
              <a:rect l="l" t="t" r="r" b="b"/>
              <a:pathLst>
                <a:path w="2898140" h="535305">
                  <a:moveTo>
                    <a:pt x="0" y="63824"/>
                  </a:moveTo>
                  <a:lnTo>
                    <a:pt x="2374273" y="63824"/>
                  </a:lnTo>
                  <a:lnTo>
                    <a:pt x="2374273" y="0"/>
                  </a:lnTo>
                  <a:lnTo>
                    <a:pt x="2897699" y="267449"/>
                  </a:lnTo>
                  <a:lnTo>
                    <a:pt x="2374273" y="534899"/>
                  </a:lnTo>
                  <a:lnTo>
                    <a:pt x="2374273" y="471075"/>
                  </a:lnTo>
                  <a:lnTo>
                    <a:pt x="0" y="471075"/>
                  </a:lnTo>
                  <a:lnTo>
                    <a:pt x="0" y="63824"/>
                  </a:lnTo>
                  <a:close/>
                </a:path>
              </a:pathLst>
            </a:custGeom>
            <a:ln w="9524">
              <a:solidFill>
                <a:srgbClr val="3E3E3E"/>
              </a:solidFill>
            </a:ln>
          </p:spPr>
          <p:txBody>
            <a:bodyPr wrap="square" lIns="0" tIns="0" rIns="0" bIns="0" rtlCol="0"/>
            <a:lstStyle/>
            <a:p>
              <a:endParaRPr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4522351" y="2497609"/>
            <a:ext cx="2522855" cy="2485390"/>
          </a:xfrm>
          <a:prstGeom prst="rect">
            <a:avLst/>
          </a:prstGeom>
        </p:spPr>
        <p:txBody>
          <a:bodyPr vert="horz" wrap="square" lIns="0" tIns="219075" rIns="0" bIns="0" rtlCol="0">
            <a:spAutoFit/>
          </a:bodyPr>
          <a:lstStyle/>
          <a:p>
            <a:pPr marL="12700">
              <a:spcBef>
                <a:spcPts val="1725"/>
              </a:spcBef>
            </a:pPr>
            <a:r>
              <a:rPr sz="2400" b="1" kern="0" dirty="0">
                <a:solidFill>
                  <a:srgbClr val="FFFFFF"/>
                </a:solidFill>
                <a:latin typeface="Trebuchet MS"/>
                <a:cs typeface="Trebuchet MS"/>
              </a:rPr>
              <a:t>Advancing</a:t>
            </a:r>
            <a:r>
              <a:rPr sz="2400" b="1" kern="0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400" b="1" kern="0" spc="-35" dirty="0">
                <a:solidFill>
                  <a:srgbClr val="FFFFFF"/>
                </a:solidFill>
                <a:latin typeface="Trebuchet MS"/>
                <a:cs typeface="Trebuchet MS"/>
              </a:rPr>
              <a:t>Transit</a:t>
            </a:r>
            <a:endParaRPr sz="24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735965" marR="558165" indent="-363855">
              <a:spcBef>
                <a:spcPts val="1360"/>
              </a:spcBef>
              <a:buFontTx/>
              <a:buAutoNum type="arabicPeriod"/>
              <a:tabLst>
                <a:tab pos="735965" algn="l"/>
              </a:tabLst>
            </a:pP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Planning</a:t>
            </a:r>
            <a:r>
              <a:rPr sz="2000" kern="0" spc="-4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spc="-5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&amp; </a:t>
            </a:r>
            <a:r>
              <a:rPr sz="20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Promoting</a:t>
            </a:r>
            <a:endParaRPr sz="20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735965" indent="-363220">
              <a:spcBef>
                <a:spcPts val="500"/>
              </a:spcBef>
              <a:buFontTx/>
              <a:buAutoNum type="arabicPeriod"/>
              <a:tabLst>
                <a:tab pos="735965" algn="l"/>
              </a:tabLst>
            </a:pPr>
            <a:r>
              <a:rPr sz="20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Prioritizing</a:t>
            </a:r>
            <a:endParaRPr sz="20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735965" indent="-363220">
              <a:spcBef>
                <a:spcPts val="500"/>
              </a:spcBef>
              <a:buFontTx/>
              <a:buAutoNum type="arabicPeriod"/>
              <a:tabLst>
                <a:tab pos="735965" algn="l"/>
              </a:tabLst>
            </a:pPr>
            <a:r>
              <a:rPr sz="20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Funding</a:t>
            </a:r>
            <a:endParaRPr sz="20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735965" indent="-363220">
              <a:spcBef>
                <a:spcPts val="500"/>
              </a:spcBef>
              <a:buFontTx/>
              <a:buAutoNum type="arabicPeriod"/>
              <a:tabLst>
                <a:tab pos="735965" algn="l"/>
              </a:tabLst>
            </a:pPr>
            <a:r>
              <a:rPr sz="20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Implementing</a:t>
            </a:r>
            <a:endParaRPr sz="20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xfrm>
            <a:off x="11237792" y="6437204"/>
            <a:ext cx="334994" cy="187872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3825">
              <a:spcBef>
                <a:spcPts val="25"/>
              </a:spcBef>
            </a:pPr>
            <a:fld id="{81D60167-4931-47E6-BA6A-407CBD079E47}" type="slidenum">
              <a:rPr kern="0" spc="-25" dirty="0"/>
              <a:pPr marL="123825">
                <a:spcBef>
                  <a:spcPts val="25"/>
                </a:spcBef>
              </a:pPr>
              <a:t>82</a:t>
            </a:fld>
            <a:endParaRPr kern="0" spc="-25" dirty="0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8924" y="-71049"/>
            <a:ext cx="11778298" cy="642258"/>
          </a:xfrm>
          <a:prstGeom prst="rect">
            <a:avLst/>
          </a:prstGeom>
        </p:spPr>
        <p:txBody>
          <a:bodyPr vert="horz" wrap="square" lIns="0" tIns="148367" rIns="0" bIns="0" rtlCol="0">
            <a:spAutoFit/>
          </a:bodyPr>
          <a:lstStyle/>
          <a:p>
            <a:pPr marL="2945765">
              <a:spcBef>
                <a:spcPts val="100"/>
              </a:spcBef>
            </a:pPr>
            <a:r>
              <a:rPr spc="-45" dirty="0"/>
              <a:t>Transit</a:t>
            </a:r>
            <a:r>
              <a:rPr spc="-105" dirty="0"/>
              <a:t> </a:t>
            </a:r>
            <a:r>
              <a:rPr dirty="0"/>
              <a:t>in</a:t>
            </a:r>
            <a:r>
              <a:rPr spc="-110" dirty="0"/>
              <a:t> </a:t>
            </a:r>
            <a:r>
              <a:rPr dirty="0"/>
              <a:t>Upper</a:t>
            </a:r>
            <a:r>
              <a:rPr spc="-105" dirty="0"/>
              <a:t> </a:t>
            </a:r>
            <a:r>
              <a:rPr dirty="0"/>
              <a:t>Front</a:t>
            </a:r>
            <a:r>
              <a:rPr spc="-105" dirty="0"/>
              <a:t> </a:t>
            </a:r>
            <a:r>
              <a:rPr spc="-10" dirty="0"/>
              <a:t>Range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968951" y="1728832"/>
            <a:ext cx="24326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kern="0" spc="-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Transit</a:t>
            </a:r>
            <a:r>
              <a:rPr sz="2400" b="1" kern="0" spc="-14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b="1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Providers</a:t>
            </a:r>
            <a:endParaRPr sz="24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013450" y="1911713"/>
            <a:ext cx="2034539" cy="2219960"/>
          </a:xfrm>
          <a:prstGeom prst="rect">
            <a:avLst/>
          </a:prstGeom>
        </p:spPr>
        <p:txBody>
          <a:bodyPr vert="horz" wrap="square" lIns="0" tIns="195580" rIns="0" bIns="0" rtlCol="0">
            <a:spAutoFit/>
          </a:bodyPr>
          <a:lstStyle/>
          <a:p>
            <a:pPr marL="424815" indent="-412115">
              <a:spcBef>
                <a:spcPts val="1540"/>
              </a:spcBef>
              <a:buFont typeface="Arial"/>
              <a:buChar char="●"/>
              <a:tabLst>
                <a:tab pos="424815" algn="l"/>
              </a:tabLst>
            </a:pPr>
            <a:r>
              <a:rPr sz="24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NECALG</a:t>
            </a:r>
            <a:endParaRPr sz="24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424815" indent="-412115">
              <a:spcBef>
                <a:spcPts val="1440"/>
              </a:spcBef>
              <a:buFont typeface="Arial"/>
              <a:buChar char="●"/>
              <a:tabLst>
                <a:tab pos="424815" algn="l"/>
              </a:tabLst>
            </a:pP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Estes</a:t>
            </a:r>
            <a:r>
              <a:rPr sz="2400" kern="0" spc="-9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spc="-2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Park</a:t>
            </a:r>
            <a:endParaRPr sz="24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424815" indent="-412115">
              <a:spcBef>
                <a:spcPts val="1440"/>
              </a:spcBef>
              <a:buFont typeface="Arial"/>
              <a:buChar char="●"/>
              <a:tabLst>
                <a:tab pos="424815" algn="l"/>
              </a:tabLst>
            </a:pP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Via</a:t>
            </a:r>
            <a:r>
              <a:rPr sz="2400" kern="0" spc="-9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Mobility</a:t>
            </a:r>
            <a:endParaRPr sz="24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424815" indent="-412115">
              <a:spcBef>
                <a:spcPts val="1440"/>
              </a:spcBef>
              <a:buFont typeface="Arial"/>
              <a:buChar char="●"/>
              <a:tabLst>
                <a:tab pos="424815" algn="l"/>
              </a:tabLst>
            </a:pPr>
            <a:r>
              <a:rPr sz="24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Transfort</a:t>
            </a:r>
            <a:endParaRPr sz="24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7291" y="1313326"/>
            <a:ext cx="7203359" cy="5138855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xfrm>
            <a:off x="11237792" y="6437204"/>
            <a:ext cx="334994" cy="187872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3825">
              <a:spcBef>
                <a:spcPts val="25"/>
              </a:spcBef>
            </a:pPr>
            <a:fld id="{81D60167-4931-47E6-BA6A-407CBD079E47}" type="slidenum">
              <a:rPr kern="0" spc="-25" dirty="0"/>
              <a:pPr marL="123825">
                <a:spcBef>
                  <a:spcPts val="25"/>
                </a:spcBef>
              </a:pPr>
              <a:t>83</a:t>
            </a:fld>
            <a:endParaRPr kern="0" spc="-25" dirty="0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8924" y="-71049"/>
            <a:ext cx="11778298" cy="863858"/>
          </a:xfrm>
          <a:prstGeom prst="rect">
            <a:avLst/>
          </a:prstGeom>
        </p:spPr>
        <p:txBody>
          <a:bodyPr vert="horz" wrap="square" lIns="0" tIns="367823" rIns="0" bIns="0" rtlCol="0">
            <a:spAutoFit/>
          </a:bodyPr>
          <a:lstStyle/>
          <a:p>
            <a:pPr marL="2945765">
              <a:spcBef>
                <a:spcPts val="100"/>
              </a:spcBef>
            </a:pPr>
            <a:r>
              <a:rPr spc="-45" dirty="0"/>
              <a:t>Transit</a:t>
            </a:r>
            <a:r>
              <a:rPr spc="-105" dirty="0"/>
              <a:t> </a:t>
            </a:r>
            <a:r>
              <a:rPr dirty="0"/>
              <a:t>in</a:t>
            </a:r>
            <a:r>
              <a:rPr spc="-110" dirty="0"/>
              <a:t> </a:t>
            </a:r>
            <a:r>
              <a:rPr dirty="0"/>
              <a:t>Upper</a:t>
            </a:r>
            <a:r>
              <a:rPr spc="-105" dirty="0"/>
              <a:t> </a:t>
            </a:r>
            <a:r>
              <a:rPr dirty="0"/>
              <a:t>Front</a:t>
            </a:r>
            <a:r>
              <a:rPr spc="-105" dirty="0"/>
              <a:t> </a:t>
            </a:r>
            <a:r>
              <a:rPr spc="-10" dirty="0"/>
              <a:t>Range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11237792" y="6437204"/>
            <a:ext cx="334994" cy="187872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3825">
              <a:spcBef>
                <a:spcPts val="25"/>
              </a:spcBef>
            </a:pPr>
            <a:fld id="{81D60167-4931-47E6-BA6A-407CBD079E47}" type="slidenum">
              <a:rPr kern="0" spc="-25" dirty="0"/>
              <a:pPr marL="123825">
                <a:spcBef>
                  <a:spcPts val="25"/>
                </a:spcBef>
              </a:pPr>
              <a:t>84</a:t>
            </a:fld>
            <a:endParaRPr kern="0" spc="-25" dirty="0"/>
          </a:p>
        </p:txBody>
      </p:sp>
      <p:sp>
        <p:nvSpPr>
          <p:cNvPr id="3" name="object 3"/>
          <p:cNvSpPr txBox="1"/>
          <p:nvPr/>
        </p:nvSpPr>
        <p:spPr>
          <a:xfrm>
            <a:off x="679279" y="1426363"/>
            <a:ext cx="10607675" cy="4288155"/>
          </a:xfrm>
          <a:prstGeom prst="rect">
            <a:avLst/>
          </a:prstGeom>
        </p:spPr>
        <p:txBody>
          <a:bodyPr vert="horz" wrap="square" lIns="0" tIns="132080" rIns="0" bIns="0" rtlCol="0">
            <a:spAutoFit/>
          </a:bodyPr>
          <a:lstStyle/>
          <a:p>
            <a:pPr marL="12700">
              <a:spcBef>
                <a:spcPts val="1040"/>
              </a:spcBef>
            </a:pP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Existing</a:t>
            </a:r>
            <a:r>
              <a:rPr sz="2400" kern="0" spc="-1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Transit</a:t>
            </a:r>
            <a:r>
              <a:rPr sz="2400" kern="0" spc="-8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in</a:t>
            </a:r>
            <a:r>
              <a:rPr sz="2400" kern="0" spc="-8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the</a:t>
            </a:r>
            <a:r>
              <a:rPr sz="2400" kern="0" spc="-8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Upper</a:t>
            </a:r>
            <a:r>
              <a:rPr sz="2400" kern="0" spc="-8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Front</a:t>
            </a:r>
            <a:r>
              <a:rPr sz="2400" kern="0" spc="-8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Range</a:t>
            </a:r>
            <a:endParaRPr sz="24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469265" indent="-308610">
              <a:spcBef>
                <a:spcPts val="945"/>
              </a:spcBef>
              <a:buSzPct val="75000"/>
              <a:buFont typeface="Arial"/>
              <a:buChar char="•"/>
              <a:tabLst>
                <a:tab pos="469265" algn="l"/>
              </a:tabLst>
            </a:pPr>
            <a:r>
              <a:rPr sz="2400" u="heavy" kern="0" dirty="0">
                <a:solidFill>
                  <a:sysClr val="windowText" lastClr="000000"/>
                </a:solidFill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Estes</a:t>
            </a:r>
            <a:r>
              <a:rPr sz="2400" u="heavy" kern="0" spc="-90" dirty="0">
                <a:solidFill>
                  <a:sysClr val="windowText" lastClr="000000"/>
                </a:solidFill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2400" u="heavy" kern="0" dirty="0">
                <a:solidFill>
                  <a:sysClr val="windowText" lastClr="000000"/>
                </a:solidFill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Park</a:t>
            </a:r>
            <a:r>
              <a:rPr sz="2400" kern="0" spc="-7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-</a:t>
            </a:r>
            <a:r>
              <a:rPr sz="2400" kern="0" spc="-8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Providing</a:t>
            </a:r>
            <a:r>
              <a:rPr sz="2400" kern="0" spc="-8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local</a:t>
            </a:r>
            <a:r>
              <a:rPr sz="2400" kern="0" spc="-8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transit</a:t>
            </a:r>
            <a:r>
              <a:rPr sz="2400" kern="0" spc="-8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services</a:t>
            </a:r>
            <a:r>
              <a:rPr sz="2400" kern="0" spc="-8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and</a:t>
            </a:r>
            <a:r>
              <a:rPr sz="2400" kern="0" spc="-8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connections</a:t>
            </a:r>
            <a:r>
              <a:rPr sz="2400" kern="0" spc="-8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to</a:t>
            </a:r>
            <a:r>
              <a:rPr sz="2400" kern="0" spc="-8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spc="-2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RMNP</a:t>
            </a:r>
            <a:endParaRPr sz="24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469900" marR="484505" indent="-309245">
              <a:lnSpc>
                <a:spcPct val="150000"/>
              </a:lnSpc>
              <a:buSzPct val="75000"/>
              <a:buFont typeface="Arial"/>
              <a:buChar char="•"/>
              <a:tabLst>
                <a:tab pos="469900" algn="l"/>
              </a:tabLst>
            </a:pPr>
            <a:r>
              <a:rPr sz="2400" u="heavy" kern="0" dirty="0">
                <a:solidFill>
                  <a:sysClr val="windowText" lastClr="000000"/>
                </a:solidFill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NECALG</a:t>
            </a:r>
            <a:r>
              <a:rPr sz="2400" kern="0" spc="-9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-</a:t>
            </a:r>
            <a:r>
              <a:rPr sz="2400" kern="0" spc="-9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County</a:t>
            </a:r>
            <a:r>
              <a:rPr sz="2400" kern="0" spc="-9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Express</a:t>
            </a:r>
            <a:r>
              <a:rPr sz="2400" kern="0" spc="-9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operates</a:t>
            </a:r>
            <a:r>
              <a:rPr sz="2400" kern="0" spc="-9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spc="-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on-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demand</a:t>
            </a:r>
            <a:r>
              <a:rPr sz="2400" kern="0" spc="-9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transit</a:t>
            </a:r>
            <a:r>
              <a:rPr sz="2400" kern="0" spc="-9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and</a:t>
            </a:r>
            <a:r>
              <a:rPr sz="2400" kern="0" spc="-9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fixed</a:t>
            </a:r>
            <a:r>
              <a:rPr sz="2400" kern="0" spc="-9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route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services</a:t>
            </a:r>
            <a:r>
              <a:rPr sz="2400" kern="0" spc="-8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in</a:t>
            </a:r>
            <a:r>
              <a:rPr sz="2400" kern="0" spc="-7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Morgan</a:t>
            </a:r>
            <a:r>
              <a:rPr sz="2400" kern="0" spc="-8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county</a:t>
            </a:r>
            <a:r>
              <a:rPr sz="2400" kern="0" spc="-7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as</a:t>
            </a:r>
            <a:r>
              <a:rPr sz="2400" kern="0" spc="-8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well</a:t>
            </a:r>
            <a:r>
              <a:rPr sz="2400" kern="0" spc="-7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as</a:t>
            </a:r>
            <a:r>
              <a:rPr sz="2400" kern="0" spc="-7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Northeast</a:t>
            </a:r>
            <a:r>
              <a:rPr sz="2400" kern="0" spc="-8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counties</a:t>
            </a:r>
            <a:r>
              <a:rPr sz="2400" kern="0" spc="-7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in</a:t>
            </a:r>
            <a:r>
              <a:rPr sz="2400" kern="0" spc="-8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Eastern</a:t>
            </a:r>
            <a:r>
              <a:rPr sz="2400" kern="0" spc="-1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spc="-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TPR</a:t>
            </a:r>
            <a:endParaRPr sz="24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469265" indent="-308610">
              <a:spcBef>
                <a:spcPts val="1440"/>
              </a:spcBef>
              <a:buSzPct val="75000"/>
              <a:buFont typeface="Arial"/>
              <a:buChar char="•"/>
              <a:tabLst>
                <a:tab pos="469265" algn="l"/>
              </a:tabLst>
            </a:pPr>
            <a:r>
              <a:rPr sz="2400" u="heavy" kern="0" spc="-30" dirty="0">
                <a:solidFill>
                  <a:sysClr val="windowText" lastClr="000000"/>
                </a:solidFill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Transfort</a:t>
            </a:r>
            <a:r>
              <a:rPr sz="2400" kern="0" spc="-6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-</a:t>
            </a:r>
            <a:r>
              <a:rPr sz="2400" kern="0" spc="-7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Working</a:t>
            </a:r>
            <a:r>
              <a:rPr sz="2400" kern="0" spc="-7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to</a:t>
            </a:r>
            <a:r>
              <a:rPr sz="2400" kern="0" spc="-7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provide</a:t>
            </a:r>
            <a:r>
              <a:rPr sz="2400" kern="0" spc="-7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connections</a:t>
            </a:r>
            <a:r>
              <a:rPr sz="2400" kern="0" spc="-7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from</a:t>
            </a:r>
            <a:r>
              <a:rPr sz="2400" kern="0" spc="-7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North</a:t>
            </a:r>
            <a:r>
              <a:rPr sz="2400" kern="0" spc="-7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Front</a:t>
            </a:r>
            <a:r>
              <a:rPr sz="2400" kern="0" spc="-7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Range</a:t>
            </a:r>
            <a:endParaRPr sz="24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469265" indent="-308610">
              <a:spcBef>
                <a:spcPts val="1440"/>
              </a:spcBef>
              <a:buSzPct val="75000"/>
              <a:buFont typeface="Arial"/>
              <a:buChar char="•"/>
              <a:tabLst>
                <a:tab pos="469265" algn="l"/>
              </a:tabLst>
            </a:pPr>
            <a:r>
              <a:rPr sz="2400" u="heavy" kern="0" dirty="0">
                <a:solidFill>
                  <a:sysClr val="windowText" lastClr="000000"/>
                </a:solidFill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Via</a:t>
            </a:r>
            <a:r>
              <a:rPr sz="2400" u="heavy" kern="0" spc="-95" dirty="0">
                <a:solidFill>
                  <a:sysClr val="windowText" lastClr="000000"/>
                </a:solidFill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2400" u="heavy" kern="0" dirty="0">
                <a:solidFill>
                  <a:sysClr val="windowText" lastClr="000000"/>
                </a:solidFill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Mobility</a:t>
            </a:r>
            <a:r>
              <a:rPr sz="2400" kern="0" spc="-9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-</a:t>
            </a:r>
            <a:r>
              <a:rPr sz="2400" kern="0" spc="-9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providing</a:t>
            </a:r>
            <a:r>
              <a:rPr sz="2400" kern="0" spc="-9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spc="-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on-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demand</a:t>
            </a:r>
            <a:r>
              <a:rPr sz="2400" kern="0" spc="-9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transit</a:t>
            </a:r>
            <a:r>
              <a:rPr sz="2400" kern="0" spc="-9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in</a:t>
            </a:r>
            <a:r>
              <a:rPr sz="2400" kern="0" spc="-9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Larimer</a:t>
            </a:r>
            <a:r>
              <a:rPr sz="2400" kern="0" spc="-9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and</a:t>
            </a:r>
            <a:r>
              <a:rPr sz="2400" kern="0" spc="-9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Weld</a:t>
            </a:r>
            <a:r>
              <a:rPr sz="2400" kern="0" spc="-9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counties</a:t>
            </a:r>
            <a:endParaRPr sz="24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469900" marR="5080" indent="-309245">
              <a:lnSpc>
                <a:spcPct val="150000"/>
              </a:lnSpc>
              <a:buSzPct val="75000"/>
              <a:buFont typeface="Arial"/>
              <a:buChar char="•"/>
              <a:tabLst>
                <a:tab pos="469900" algn="l"/>
              </a:tabLst>
            </a:pPr>
            <a:r>
              <a:rPr sz="2400" u="heavy" kern="0" dirty="0">
                <a:solidFill>
                  <a:sysClr val="windowText" lastClr="000000"/>
                </a:solidFill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North</a:t>
            </a:r>
            <a:r>
              <a:rPr sz="2400" u="heavy" kern="0" spc="-80" dirty="0">
                <a:solidFill>
                  <a:sysClr val="windowText" lastClr="000000"/>
                </a:solidFill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2400" u="heavy" kern="0" dirty="0">
                <a:solidFill>
                  <a:sysClr val="windowText" lastClr="000000"/>
                </a:solidFill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Front</a:t>
            </a:r>
            <a:r>
              <a:rPr sz="2400" u="heavy" kern="0" spc="-75" dirty="0">
                <a:solidFill>
                  <a:sysClr val="windowText" lastClr="000000"/>
                </a:solidFill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2400" u="heavy" kern="0" dirty="0">
                <a:solidFill>
                  <a:sysClr val="windowText" lastClr="000000"/>
                </a:solidFill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Range</a:t>
            </a:r>
            <a:r>
              <a:rPr sz="2400" u="heavy" kern="0" spc="-75" dirty="0">
                <a:solidFill>
                  <a:sysClr val="windowText" lastClr="000000"/>
                </a:solidFill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2400" u="heavy" kern="0" dirty="0">
                <a:solidFill>
                  <a:sysClr val="windowText" lastClr="000000"/>
                </a:solidFill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MPO</a:t>
            </a:r>
            <a:r>
              <a:rPr sz="2400" u="heavy" kern="0" spc="-80" dirty="0">
                <a:solidFill>
                  <a:sysClr val="windowText" lastClr="000000"/>
                </a:solidFill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2400" u="heavy" kern="0" dirty="0">
                <a:solidFill>
                  <a:sysClr val="windowText" lastClr="000000"/>
                </a:solidFill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(RideNoCo)</a:t>
            </a:r>
            <a:r>
              <a:rPr sz="2400" kern="0" spc="-4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-</a:t>
            </a:r>
            <a:r>
              <a:rPr sz="2400" kern="0" spc="-8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Provides</a:t>
            </a:r>
            <a:r>
              <a:rPr sz="2400" kern="0" spc="-7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</a:t>
            </a:r>
            <a:r>
              <a:rPr sz="2400" kern="0" spc="-7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call</a:t>
            </a:r>
            <a:r>
              <a:rPr sz="2400" kern="0" spc="-8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center</a:t>
            </a:r>
            <a:r>
              <a:rPr sz="2400" kern="0" spc="-7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in</a:t>
            </a:r>
            <a:r>
              <a:rPr sz="2400" kern="0" spc="-7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Larimer</a:t>
            </a:r>
            <a:r>
              <a:rPr sz="2400" kern="0" spc="-7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spc="-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and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Weld</a:t>
            </a:r>
            <a:r>
              <a:rPr sz="2400" kern="0" spc="-10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spc="-4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County,</a:t>
            </a:r>
            <a:r>
              <a:rPr sz="2400" kern="0" spc="-9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coordinating</a:t>
            </a:r>
            <a:r>
              <a:rPr sz="2400" kern="0" spc="-10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human</a:t>
            </a:r>
            <a:r>
              <a:rPr sz="2400" kern="0" spc="-9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service</a:t>
            </a:r>
            <a:r>
              <a:rPr sz="2400" kern="0" spc="-9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and</a:t>
            </a:r>
            <a:r>
              <a:rPr sz="2400" kern="0" spc="-10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transit</a:t>
            </a:r>
            <a:r>
              <a:rPr sz="2400" kern="0" spc="-9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services</a:t>
            </a:r>
            <a:endParaRPr sz="24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8924" y="-71049"/>
            <a:ext cx="11778298" cy="863858"/>
          </a:xfrm>
          <a:prstGeom prst="rect">
            <a:avLst/>
          </a:prstGeom>
        </p:spPr>
        <p:txBody>
          <a:bodyPr vert="horz" wrap="square" lIns="0" tIns="367823" rIns="0" bIns="0" rtlCol="0">
            <a:spAutoFit/>
          </a:bodyPr>
          <a:lstStyle/>
          <a:p>
            <a:pPr marL="3025140">
              <a:spcBef>
                <a:spcPts val="100"/>
              </a:spcBef>
            </a:pPr>
            <a:r>
              <a:rPr spc="-45" dirty="0"/>
              <a:t>Transit</a:t>
            </a:r>
            <a:r>
              <a:rPr spc="-114" dirty="0"/>
              <a:t> </a:t>
            </a:r>
            <a:r>
              <a:rPr dirty="0"/>
              <a:t>in</a:t>
            </a:r>
            <a:r>
              <a:rPr spc="-114" dirty="0"/>
              <a:t> </a:t>
            </a:r>
            <a:r>
              <a:rPr dirty="0"/>
              <a:t>the</a:t>
            </a:r>
            <a:r>
              <a:rPr spc="-114" dirty="0"/>
              <a:t> </a:t>
            </a:r>
            <a:r>
              <a:rPr spc="-10" dirty="0"/>
              <a:t>Regional</a:t>
            </a:r>
            <a:r>
              <a:rPr spc="-114" dirty="0"/>
              <a:t> </a:t>
            </a:r>
            <a:r>
              <a:rPr spc="-10" dirty="0"/>
              <a:t>Plans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11237792" y="6437204"/>
            <a:ext cx="334994" cy="187872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3825">
              <a:spcBef>
                <a:spcPts val="25"/>
              </a:spcBef>
            </a:pPr>
            <a:fld id="{81D60167-4931-47E6-BA6A-407CBD079E47}" type="slidenum">
              <a:rPr kern="0" spc="-25" dirty="0"/>
              <a:pPr marL="123825">
                <a:spcBef>
                  <a:spcPts val="25"/>
                </a:spcBef>
              </a:pPr>
              <a:t>85</a:t>
            </a:fld>
            <a:endParaRPr kern="0" spc="-25" dirty="0"/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679980" y="1426364"/>
            <a:ext cx="10844740" cy="3495829"/>
          </a:xfrm>
          <a:prstGeom prst="rect">
            <a:avLst/>
          </a:prstGeom>
        </p:spPr>
        <p:txBody>
          <a:bodyPr vert="horz" wrap="square" lIns="0" tIns="185420" rIns="0" bIns="0" rtlCol="0">
            <a:spAutoFit/>
          </a:bodyPr>
          <a:lstStyle/>
          <a:p>
            <a:pPr marL="12700">
              <a:spcBef>
                <a:spcPts val="1460"/>
              </a:spcBef>
            </a:pPr>
            <a:r>
              <a:rPr dirty="0"/>
              <a:t>Planning</a:t>
            </a:r>
            <a:r>
              <a:rPr spc="-70" dirty="0"/>
              <a:t> </a:t>
            </a:r>
            <a:r>
              <a:rPr dirty="0"/>
              <a:t>Requirements</a:t>
            </a:r>
            <a:r>
              <a:rPr spc="-70" dirty="0"/>
              <a:t> </a:t>
            </a:r>
            <a:r>
              <a:rPr dirty="0"/>
              <a:t>for</a:t>
            </a:r>
            <a:r>
              <a:rPr spc="-100" dirty="0"/>
              <a:t> </a:t>
            </a:r>
            <a:r>
              <a:rPr spc="-10" dirty="0"/>
              <a:t>Transit</a:t>
            </a:r>
          </a:p>
          <a:p>
            <a:pPr marL="469900" marR="93345" indent="-290830">
              <a:lnSpc>
                <a:spcPct val="114999"/>
              </a:lnSpc>
              <a:spcBef>
                <a:spcPts val="1000"/>
              </a:spcBef>
              <a:buSzPct val="70000"/>
              <a:buFont typeface="Arial"/>
              <a:buChar char="•"/>
              <a:tabLst>
                <a:tab pos="469900" algn="l"/>
              </a:tabLst>
            </a:pPr>
            <a:r>
              <a:rPr u="none" spc="-10" dirty="0"/>
              <a:t>Regional</a:t>
            </a:r>
            <a:r>
              <a:rPr u="none" spc="-80" dirty="0"/>
              <a:t> </a:t>
            </a:r>
            <a:r>
              <a:rPr u="none" spc="-25" dirty="0"/>
              <a:t>Transit</a:t>
            </a:r>
            <a:r>
              <a:rPr u="none" spc="-50" dirty="0"/>
              <a:t> </a:t>
            </a:r>
            <a:r>
              <a:rPr u="none" dirty="0"/>
              <a:t>Plans</a:t>
            </a:r>
            <a:r>
              <a:rPr u="none" spc="-45" dirty="0"/>
              <a:t> </a:t>
            </a:r>
            <a:r>
              <a:rPr u="none" dirty="0"/>
              <a:t>serve</a:t>
            </a:r>
            <a:r>
              <a:rPr u="none" spc="-50" dirty="0"/>
              <a:t> </a:t>
            </a:r>
            <a:r>
              <a:rPr u="none" dirty="0"/>
              <a:t>as</a:t>
            </a:r>
            <a:r>
              <a:rPr u="none" spc="-45" dirty="0"/>
              <a:t> </a:t>
            </a:r>
            <a:r>
              <a:rPr u="none" dirty="0"/>
              <a:t>the</a:t>
            </a:r>
            <a:r>
              <a:rPr u="none" spc="-50" dirty="0"/>
              <a:t> </a:t>
            </a:r>
            <a:r>
              <a:rPr u="none" dirty="0"/>
              <a:t>Regional</a:t>
            </a:r>
            <a:r>
              <a:rPr u="none" spc="-45" dirty="0"/>
              <a:t> </a:t>
            </a:r>
            <a:r>
              <a:rPr u="none" dirty="0"/>
              <a:t>Coordinated</a:t>
            </a:r>
            <a:r>
              <a:rPr u="none" spc="-80" dirty="0"/>
              <a:t> </a:t>
            </a:r>
            <a:r>
              <a:rPr u="none" spc="-25" dirty="0"/>
              <a:t>Transit</a:t>
            </a:r>
            <a:r>
              <a:rPr u="none" spc="-50" dirty="0"/>
              <a:t> </a:t>
            </a:r>
            <a:r>
              <a:rPr u="none" dirty="0"/>
              <a:t>and</a:t>
            </a:r>
            <a:r>
              <a:rPr u="none" spc="-45" dirty="0"/>
              <a:t> </a:t>
            </a:r>
            <a:r>
              <a:rPr u="none" dirty="0"/>
              <a:t>Human</a:t>
            </a:r>
            <a:r>
              <a:rPr u="none" spc="-45" dirty="0"/>
              <a:t> </a:t>
            </a:r>
            <a:r>
              <a:rPr u="none" dirty="0"/>
              <a:t>Services</a:t>
            </a:r>
            <a:r>
              <a:rPr u="none" spc="-50" dirty="0"/>
              <a:t> </a:t>
            </a:r>
            <a:r>
              <a:rPr u="none" spc="-10" dirty="0"/>
              <a:t>Plans </a:t>
            </a:r>
            <a:r>
              <a:rPr u="none" dirty="0"/>
              <a:t>that</a:t>
            </a:r>
            <a:r>
              <a:rPr u="none" spc="-65" dirty="0"/>
              <a:t> </a:t>
            </a:r>
            <a:r>
              <a:rPr u="none" dirty="0"/>
              <a:t>meet</a:t>
            </a:r>
            <a:r>
              <a:rPr u="none" spc="-40" dirty="0"/>
              <a:t> </a:t>
            </a:r>
            <a:r>
              <a:rPr u="none" spc="-85" dirty="0"/>
              <a:t>FTA</a:t>
            </a:r>
            <a:r>
              <a:rPr u="none" spc="-114" dirty="0"/>
              <a:t> </a:t>
            </a:r>
            <a:r>
              <a:rPr u="none" dirty="0"/>
              <a:t>requirements</a:t>
            </a:r>
            <a:r>
              <a:rPr u="none" spc="-35" dirty="0"/>
              <a:t> </a:t>
            </a:r>
            <a:r>
              <a:rPr u="none" dirty="0"/>
              <a:t>for</a:t>
            </a:r>
            <a:r>
              <a:rPr u="none" spc="-40" dirty="0"/>
              <a:t> </a:t>
            </a:r>
            <a:r>
              <a:rPr u="none" dirty="0"/>
              <a:t>On</a:t>
            </a:r>
            <a:r>
              <a:rPr u="none" spc="-35" dirty="0"/>
              <a:t> </a:t>
            </a:r>
            <a:r>
              <a:rPr u="none" dirty="0"/>
              <a:t>Demand</a:t>
            </a:r>
            <a:r>
              <a:rPr u="none" spc="-70" dirty="0"/>
              <a:t> </a:t>
            </a:r>
            <a:r>
              <a:rPr u="none" spc="-25" dirty="0"/>
              <a:t>Transit</a:t>
            </a:r>
            <a:r>
              <a:rPr u="none" spc="-40" dirty="0"/>
              <a:t> </a:t>
            </a:r>
            <a:r>
              <a:rPr u="none" dirty="0"/>
              <a:t>Providers</a:t>
            </a:r>
            <a:r>
              <a:rPr u="none" spc="-35" dirty="0"/>
              <a:t> </a:t>
            </a:r>
            <a:r>
              <a:rPr u="none" dirty="0"/>
              <a:t>to</a:t>
            </a:r>
            <a:r>
              <a:rPr u="none" spc="-40" dirty="0"/>
              <a:t> </a:t>
            </a:r>
            <a:r>
              <a:rPr u="none" dirty="0"/>
              <a:t>receive</a:t>
            </a:r>
            <a:r>
              <a:rPr u="none" spc="-35" dirty="0"/>
              <a:t> </a:t>
            </a:r>
            <a:r>
              <a:rPr u="none" dirty="0"/>
              <a:t>funding</a:t>
            </a:r>
            <a:r>
              <a:rPr u="none" spc="-35" dirty="0"/>
              <a:t> </a:t>
            </a:r>
            <a:r>
              <a:rPr u="none" dirty="0"/>
              <a:t>(23</a:t>
            </a:r>
            <a:r>
              <a:rPr u="none" spc="-40" dirty="0"/>
              <a:t> </a:t>
            </a:r>
            <a:r>
              <a:rPr u="none" spc="-25" dirty="0"/>
              <a:t>CFR </a:t>
            </a:r>
            <a:r>
              <a:rPr u="none" dirty="0"/>
              <a:t>Part</a:t>
            </a:r>
            <a:r>
              <a:rPr u="none" spc="-75" dirty="0"/>
              <a:t> </a:t>
            </a:r>
            <a:r>
              <a:rPr u="none" dirty="0"/>
              <a:t>450;</a:t>
            </a:r>
            <a:r>
              <a:rPr u="none" spc="-70" dirty="0"/>
              <a:t> </a:t>
            </a:r>
            <a:r>
              <a:rPr u="none" dirty="0"/>
              <a:t>49</a:t>
            </a:r>
            <a:r>
              <a:rPr u="none" spc="-75" dirty="0"/>
              <a:t> </a:t>
            </a:r>
            <a:r>
              <a:rPr u="none" dirty="0"/>
              <a:t>CFR</a:t>
            </a:r>
            <a:r>
              <a:rPr u="none" spc="-70" dirty="0"/>
              <a:t> </a:t>
            </a:r>
            <a:r>
              <a:rPr u="none" dirty="0"/>
              <a:t>Part</a:t>
            </a:r>
            <a:r>
              <a:rPr u="none" spc="-70" dirty="0"/>
              <a:t> </a:t>
            </a:r>
            <a:r>
              <a:rPr u="none" spc="-10" dirty="0"/>
              <a:t>613).</a:t>
            </a:r>
          </a:p>
          <a:p>
            <a:pPr marL="927100" marR="5080" lvl="1" indent="-290830">
              <a:lnSpc>
                <a:spcPct val="114999"/>
              </a:lnSpc>
              <a:spcBef>
                <a:spcPts val="1000"/>
              </a:spcBef>
              <a:buSzPct val="70000"/>
              <a:buFont typeface="Arial"/>
              <a:buChar char="•"/>
              <a:tabLst>
                <a:tab pos="927100" algn="l"/>
              </a:tabLst>
            </a:pPr>
            <a:r>
              <a:rPr sz="2000" dirty="0">
                <a:latin typeface="Trebuchet MS"/>
                <a:cs typeface="Trebuchet MS"/>
              </a:rPr>
              <a:t>CDOT</a:t>
            </a:r>
            <a:r>
              <a:rPr sz="2000" spc="-8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will</a:t>
            </a:r>
            <a:r>
              <a:rPr sz="2000" spc="-4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get</a:t>
            </a:r>
            <a:r>
              <a:rPr sz="2000" spc="-4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the</a:t>
            </a:r>
            <a:r>
              <a:rPr sz="2000" spc="-5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information</a:t>
            </a:r>
            <a:r>
              <a:rPr sz="2000" spc="-4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in</a:t>
            </a:r>
            <a:r>
              <a:rPr sz="2000" spc="-4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the</a:t>
            </a:r>
            <a:r>
              <a:rPr sz="2000" spc="-75" dirty="0">
                <a:latin typeface="Trebuchet MS"/>
                <a:cs typeface="Trebuchet MS"/>
              </a:rPr>
              <a:t> </a:t>
            </a:r>
            <a:r>
              <a:rPr sz="2000" spc="-25" dirty="0">
                <a:latin typeface="Trebuchet MS"/>
                <a:cs typeface="Trebuchet MS"/>
              </a:rPr>
              <a:t>Transit</a:t>
            </a:r>
            <a:r>
              <a:rPr sz="2000" spc="-5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Provider</a:t>
            </a:r>
            <a:r>
              <a:rPr sz="2000" spc="-4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Survey</a:t>
            </a:r>
            <a:r>
              <a:rPr sz="2000" spc="-4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(expected</a:t>
            </a:r>
            <a:r>
              <a:rPr sz="2000" spc="-4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early</a:t>
            </a:r>
            <a:r>
              <a:rPr sz="2000" spc="-4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2025)</a:t>
            </a:r>
            <a:r>
              <a:rPr sz="2000" spc="-20" dirty="0">
                <a:latin typeface="Trebuchet MS"/>
                <a:cs typeface="Trebuchet MS"/>
              </a:rPr>
              <a:t> </a:t>
            </a:r>
            <a:r>
              <a:rPr sz="2000" spc="-25" dirty="0">
                <a:latin typeface="Trebuchet MS"/>
                <a:cs typeface="Trebuchet MS"/>
              </a:rPr>
              <a:t>and </a:t>
            </a:r>
            <a:r>
              <a:rPr sz="2000" dirty="0">
                <a:latin typeface="Trebuchet MS"/>
                <a:cs typeface="Trebuchet MS"/>
              </a:rPr>
              <a:t>this</a:t>
            </a:r>
            <a:r>
              <a:rPr sz="2000" spc="-4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information</a:t>
            </a:r>
            <a:r>
              <a:rPr sz="2000" spc="-3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needs</a:t>
            </a:r>
            <a:r>
              <a:rPr sz="2000" spc="-3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to</a:t>
            </a:r>
            <a:r>
              <a:rPr sz="2000" spc="-3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be</a:t>
            </a:r>
            <a:r>
              <a:rPr sz="2000" spc="-3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in</a:t>
            </a:r>
            <a:r>
              <a:rPr sz="2000" spc="-3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the</a:t>
            </a:r>
            <a:r>
              <a:rPr sz="2000" spc="-3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RTP</a:t>
            </a:r>
            <a:r>
              <a:rPr sz="2000" spc="-60" dirty="0">
                <a:latin typeface="Trebuchet MS"/>
                <a:cs typeface="Trebuchet MS"/>
              </a:rPr>
              <a:t> </a:t>
            </a:r>
            <a:r>
              <a:rPr sz="2000" spc="-10" dirty="0">
                <a:latin typeface="Trebuchet MS"/>
                <a:cs typeface="Trebuchet MS"/>
              </a:rPr>
              <a:t>appendix</a:t>
            </a:r>
            <a:endParaRPr sz="2000">
              <a:latin typeface="Trebuchet MS"/>
              <a:cs typeface="Trebuchet MS"/>
            </a:endParaRPr>
          </a:p>
          <a:p>
            <a:pPr marL="926465" lvl="1" indent="-290195">
              <a:spcBef>
                <a:spcPts val="1360"/>
              </a:spcBef>
              <a:buSzPct val="70000"/>
              <a:buFont typeface="Arial"/>
              <a:buChar char="•"/>
              <a:tabLst>
                <a:tab pos="926465" algn="l"/>
              </a:tabLst>
            </a:pPr>
            <a:r>
              <a:rPr sz="2000" dirty="0">
                <a:latin typeface="Trebuchet MS"/>
                <a:cs typeface="Trebuchet MS"/>
              </a:rPr>
              <a:t>Infrastructure</a:t>
            </a:r>
            <a:r>
              <a:rPr sz="2000" spc="-2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projects</a:t>
            </a:r>
            <a:r>
              <a:rPr sz="2000" spc="-2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are</a:t>
            </a:r>
            <a:r>
              <a:rPr sz="2000" spc="-2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required</a:t>
            </a:r>
            <a:r>
              <a:rPr sz="2000" spc="-2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to</a:t>
            </a:r>
            <a:r>
              <a:rPr sz="2000" spc="-2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be</a:t>
            </a:r>
            <a:r>
              <a:rPr sz="2000" spc="-2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in</a:t>
            </a:r>
            <a:r>
              <a:rPr sz="2000" spc="-2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a</a:t>
            </a:r>
            <a:r>
              <a:rPr sz="2000" spc="-2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plan</a:t>
            </a:r>
            <a:r>
              <a:rPr sz="2000" spc="-2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to</a:t>
            </a:r>
            <a:r>
              <a:rPr sz="2000" spc="-2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receive</a:t>
            </a:r>
            <a:r>
              <a:rPr sz="2000" spc="-2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federal</a:t>
            </a:r>
            <a:r>
              <a:rPr sz="2000" spc="-25" dirty="0">
                <a:latin typeface="Trebuchet MS"/>
                <a:cs typeface="Trebuchet MS"/>
              </a:rPr>
              <a:t> </a:t>
            </a:r>
            <a:r>
              <a:rPr sz="2000" spc="-10" dirty="0">
                <a:latin typeface="Trebuchet MS"/>
                <a:cs typeface="Trebuchet MS"/>
              </a:rPr>
              <a:t>funds</a:t>
            </a:r>
            <a:endParaRPr sz="2000">
              <a:latin typeface="Trebuchet MS"/>
              <a:cs typeface="Trebuchet MS"/>
            </a:endParaRPr>
          </a:p>
          <a:p>
            <a:pPr marL="926465" lvl="1" indent="-290195">
              <a:spcBef>
                <a:spcPts val="1360"/>
              </a:spcBef>
              <a:buClr>
                <a:srgbClr val="000000"/>
              </a:buClr>
              <a:buSzPct val="70000"/>
              <a:buFont typeface="Arial"/>
              <a:buChar char="•"/>
              <a:tabLst>
                <a:tab pos="926465" algn="l"/>
              </a:tabLst>
            </a:pPr>
            <a:r>
              <a:rPr sz="2000" u="heavy" dirty="0">
                <a:solidFill>
                  <a:srgbClr val="EE7320"/>
                </a:solidFill>
                <a:uFill>
                  <a:solidFill>
                    <a:srgbClr val="EE7320"/>
                  </a:solidFill>
                </a:uFill>
                <a:latin typeface="Trebuchet MS"/>
                <a:cs typeface="Trebuchet MS"/>
                <a:hlinkClick r:id="rId2"/>
              </a:rPr>
              <a:t>Upper</a:t>
            </a:r>
            <a:r>
              <a:rPr sz="2000" u="heavy" spc="-35" dirty="0">
                <a:solidFill>
                  <a:srgbClr val="EE7320"/>
                </a:solidFill>
                <a:uFill>
                  <a:solidFill>
                    <a:srgbClr val="EE7320"/>
                  </a:solidFill>
                </a:uFill>
                <a:latin typeface="Trebuchet MS"/>
                <a:cs typeface="Trebuchet MS"/>
                <a:hlinkClick r:id="rId2"/>
              </a:rPr>
              <a:t> </a:t>
            </a:r>
            <a:r>
              <a:rPr sz="2000" u="heavy" dirty="0">
                <a:solidFill>
                  <a:srgbClr val="EE7320"/>
                </a:solidFill>
                <a:uFill>
                  <a:solidFill>
                    <a:srgbClr val="EE7320"/>
                  </a:solidFill>
                </a:uFill>
                <a:latin typeface="Trebuchet MS"/>
                <a:cs typeface="Trebuchet MS"/>
                <a:hlinkClick r:id="rId2"/>
              </a:rPr>
              <a:t>Front</a:t>
            </a:r>
            <a:r>
              <a:rPr sz="2000" u="heavy" spc="-35" dirty="0">
                <a:solidFill>
                  <a:srgbClr val="EE7320"/>
                </a:solidFill>
                <a:uFill>
                  <a:solidFill>
                    <a:srgbClr val="EE7320"/>
                  </a:solidFill>
                </a:uFill>
                <a:latin typeface="Trebuchet MS"/>
                <a:cs typeface="Trebuchet MS"/>
                <a:hlinkClick r:id="rId2"/>
              </a:rPr>
              <a:t> </a:t>
            </a:r>
            <a:r>
              <a:rPr sz="2000" u="heavy" dirty="0">
                <a:solidFill>
                  <a:srgbClr val="EE7320"/>
                </a:solidFill>
                <a:uFill>
                  <a:solidFill>
                    <a:srgbClr val="EE7320"/>
                  </a:solidFill>
                </a:uFill>
                <a:latin typeface="Trebuchet MS"/>
                <a:cs typeface="Trebuchet MS"/>
                <a:hlinkClick r:id="rId2"/>
              </a:rPr>
              <a:t>Range’s</a:t>
            </a:r>
            <a:r>
              <a:rPr sz="2000" u="heavy" spc="-35" dirty="0">
                <a:solidFill>
                  <a:srgbClr val="EE7320"/>
                </a:solidFill>
                <a:uFill>
                  <a:solidFill>
                    <a:srgbClr val="EE7320"/>
                  </a:solidFill>
                </a:uFill>
                <a:latin typeface="Trebuchet MS"/>
                <a:cs typeface="Trebuchet MS"/>
                <a:hlinkClick r:id="rId2"/>
              </a:rPr>
              <a:t> </a:t>
            </a:r>
            <a:r>
              <a:rPr sz="2000" u="heavy" dirty="0">
                <a:solidFill>
                  <a:srgbClr val="EE7320"/>
                </a:solidFill>
                <a:uFill>
                  <a:solidFill>
                    <a:srgbClr val="EE7320"/>
                  </a:solidFill>
                </a:uFill>
                <a:latin typeface="Trebuchet MS"/>
                <a:cs typeface="Trebuchet MS"/>
                <a:hlinkClick r:id="rId2"/>
              </a:rPr>
              <a:t>previous</a:t>
            </a:r>
            <a:r>
              <a:rPr sz="2000" u="heavy" spc="-35" dirty="0">
                <a:solidFill>
                  <a:srgbClr val="EE7320"/>
                </a:solidFill>
                <a:uFill>
                  <a:solidFill>
                    <a:srgbClr val="EE7320"/>
                  </a:solidFill>
                </a:uFill>
                <a:latin typeface="Trebuchet MS"/>
                <a:cs typeface="Trebuchet MS"/>
                <a:hlinkClick r:id="rId2"/>
              </a:rPr>
              <a:t> </a:t>
            </a:r>
            <a:r>
              <a:rPr sz="2000" u="heavy" dirty="0">
                <a:solidFill>
                  <a:srgbClr val="EE7320"/>
                </a:solidFill>
                <a:uFill>
                  <a:solidFill>
                    <a:srgbClr val="EE7320"/>
                  </a:solidFill>
                </a:uFill>
                <a:latin typeface="Trebuchet MS"/>
                <a:cs typeface="Trebuchet MS"/>
                <a:hlinkClick r:id="rId2"/>
              </a:rPr>
              <a:t>Coordinated</a:t>
            </a:r>
            <a:r>
              <a:rPr sz="2000" u="heavy" spc="-35" dirty="0">
                <a:solidFill>
                  <a:srgbClr val="EE7320"/>
                </a:solidFill>
                <a:uFill>
                  <a:solidFill>
                    <a:srgbClr val="EE7320"/>
                  </a:solidFill>
                </a:uFill>
                <a:latin typeface="Trebuchet MS"/>
                <a:cs typeface="Trebuchet MS"/>
                <a:hlinkClick r:id="rId2"/>
              </a:rPr>
              <a:t> </a:t>
            </a:r>
            <a:r>
              <a:rPr sz="2000" u="heavy" dirty="0">
                <a:solidFill>
                  <a:srgbClr val="EE7320"/>
                </a:solidFill>
                <a:uFill>
                  <a:solidFill>
                    <a:srgbClr val="EE7320"/>
                  </a:solidFill>
                </a:uFill>
                <a:latin typeface="Trebuchet MS"/>
                <a:cs typeface="Trebuchet MS"/>
                <a:hlinkClick r:id="rId2"/>
              </a:rPr>
              <a:t>HST</a:t>
            </a:r>
            <a:r>
              <a:rPr sz="2000" u="heavy" spc="-65" dirty="0">
                <a:solidFill>
                  <a:srgbClr val="EE7320"/>
                </a:solidFill>
                <a:uFill>
                  <a:solidFill>
                    <a:srgbClr val="EE7320"/>
                  </a:solidFill>
                </a:uFill>
                <a:latin typeface="Trebuchet MS"/>
                <a:cs typeface="Trebuchet MS"/>
                <a:hlinkClick r:id="rId2"/>
              </a:rPr>
              <a:t> </a:t>
            </a:r>
            <a:r>
              <a:rPr sz="2000" u="heavy" dirty="0">
                <a:solidFill>
                  <a:srgbClr val="EE7320"/>
                </a:solidFill>
                <a:uFill>
                  <a:solidFill>
                    <a:srgbClr val="EE7320"/>
                  </a:solidFill>
                </a:uFill>
                <a:latin typeface="Trebuchet MS"/>
                <a:cs typeface="Trebuchet MS"/>
                <a:hlinkClick r:id="rId2"/>
              </a:rPr>
              <a:t>Plan</a:t>
            </a:r>
            <a:r>
              <a:rPr sz="2000" u="heavy" spc="-35" dirty="0">
                <a:solidFill>
                  <a:srgbClr val="EE7320"/>
                </a:solidFill>
                <a:uFill>
                  <a:solidFill>
                    <a:srgbClr val="EE7320"/>
                  </a:solidFill>
                </a:uFill>
                <a:latin typeface="Trebuchet MS"/>
                <a:cs typeface="Trebuchet MS"/>
                <a:hlinkClick r:id="rId2"/>
              </a:rPr>
              <a:t> </a:t>
            </a:r>
            <a:r>
              <a:rPr sz="2000" u="heavy" dirty="0">
                <a:solidFill>
                  <a:srgbClr val="EE7320"/>
                </a:solidFill>
                <a:uFill>
                  <a:solidFill>
                    <a:srgbClr val="EE7320"/>
                  </a:solidFill>
                </a:uFill>
                <a:latin typeface="Trebuchet MS"/>
                <a:cs typeface="Trebuchet MS"/>
                <a:hlinkClick r:id="rId2"/>
              </a:rPr>
              <a:t>for</a:t>
            </a:r>
            <a:r>
              <a:rPr sz="2000" u="heavy" spc="-35" dirty="0">
                <a:solidFill>
                  <a:srgbClr val="EE7320"/>
                </a:solidFill>
                <a:uFill>
                  <a:solidFill>
                    <a:srgbClr val="EE7320"/>
                  </a:solidFill>
                </a:uFill>
                <a:latin typeface="Trebuchet MS"/>
                <a:cs typeface="Trebuchet MS"/>
                <a:hlinkClick r:id="rId2"/>
              </a:rPr>
              <a:t> </a:t>
            </a:r>
            <a:r>
              <a:rPr sz="2000" u="heavy" spc="-10" dirty="0">
                <a:solidFill>
                  <a:srgbClr val="EE7320"/>
                </a:solidFill>
                <a:uFill>
                  <a:solidFill>
                    <a:srgbClr val="EE7320"/>
                  </a:solidFill>
                </a:uFill>
                <a:latin typeface="Trebuchet MS"/>
                <a:cs typeface="Trebuchet MS"/>
                <a:hlinkClick r:id="rId2"/>
              </a:rPr>
              <a:t>example</a:t>
            </a:r>
            <a:endParaRPr sz="2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8924" y="-71049"/>
            <a:ext cx="11778298" cy="863858"/>
          </a:xfrm>
          <a:prstGeom prst="rect">
            <a:avLst/>
          </a:prstGeom>
        </p:spPr>
        <p:txBody>
          <a:bodyPr vert="horz" wrap="square" lIns="0" tIns="367823" rIns="0" bIns="0" rtlCol="0">
            <a:spAutoFit/>
          </a:bodyPr>
          <a:lstStyle/>
          <a:p>
            <a:pPr marL="993140">
              <a:spcBef>
                <a:spcPts val="100"/>
              </a:spcBef>
            </a:pPr>
            <a:r>
              <a:rPr spc="-45" dirty="0"/>
              <a:t>Transit</a:t>
            </a:r>
            <a:r>
              <a:rPr spc="-100" dirty="0"/>
              <a:t> </a:t>
            </a:r>
            <a:r>
              <a:rPr dirty="0"/>
              <a:t>in</a:t>
            </a:r>
            <a:r>
              <a:rPr spc="-95" dirty="0"/>
              <a:t> </a:t>
            </a:r>
            <a:r>
              <a:rPr dirty="0"/>
              <a:t>the</a:t>
            </a:r>
            <a:r>
              <a:rPr spc="-100" dirty="0"/>
              <a:t> </a:t>
            </a:r>
            <a:r>
              <a:rPr spc="-20" dirty="0"/>
              <a:t>Regional/Statewide</a:t>
            </a:r>
            <a:r>
              <a:rPr spc="-95" dirty="0"/>
              <a:t> </a:t>
            </a:r>
            <a:r>
              <a:rPr spc="-10" dirty="0"/>
              <a:t>Plans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11237792" y="6437204"/>
            <a:ext cx="334994" cy="187872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3825">
              <a:spcBef>
                <a:spcPts val="25"/>
              </a:spcBef>
            </a:pPr>
            <a:fld id="{81D60167-4931-47E6-BA6A-407CBD079E47}" type="slidenum">
              <a:rPr kern="0" spc="-25" dirty="0"/>
              <a:pPr marL="123825">
                <a:spcBef>
                  <a:spcPts val="25"/>
                </a:spcBef>
              </a:pPr>
              <a:t>86</a:t>
            </a:fld>
            <a:endParaRPr kern="0" spc="-25" dirty="0"/>
          </a:p>
        </p:txBody>
      </p:sp>
      <p:sp>
        <p:nvSpPr>
          <p:cNvPr id="3" name="object 3"/>
          <p:cNvSpPr txBox="1"/>
          <p:nvPr/>
        </p:nvSpPr>
        <p:spPr>
          <a:xfrm>
            <a:off x="787921" y="1436384"/>
            <a:ext cx="10474960" cy="49676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0680" indent="-347980">
              <a:spcBef>
                <a:spcPts val="100"/>
              </a:spcBef>
              <a:buSzPct val="75000"/>
              <a:buFontTx/>
              <a:buChar char="•"/>
              <a:tabLst>
                <a:tab pos="360680" algn="l"/>
              </a:tabLst>
            </a:pPr>
            <a:r>
              <a:rPr sz="2400" b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Planning</a:t>
            </a:r>
            <a:r>
              <a:rPr sz="2400" b="1" kern="0" spc="-4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b="1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Process</a:t>
            </a:r>
            <a:endParaRPr sz="24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817880" lvl="1" indent="-347980">
              <a:spcBef>
                <a:spcPts val="1445"/>
              </a:spcBef>
              <a:buSzPct val="90000"/>
              <a:buFontTx/>
              <a:buChar char="•"/>
              <a:tabLst>
                <a:tab pos="817880" algn="l"/>
              </a:tabLst>
            </a:pP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Updating</a:t>
            </a:r>
            <a:r>
              <a:rPr sz="2000"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previous</a:t>
            </a:r>
            <a:r>
              <a:rPr sz="2000" kern="0" spc="-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Regional/Statewide</a:t>
            </a:r>
            <a:r>
              <a:rPr sz="2000" kern="0" spc="-2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Plan</a:t>
            </a:r>
            <a:endParaRPr sz="20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1275080" lvl="2" indent="-347980">
              <a:spcBef>
                <a:spcPts val="1370"/>
              </a:spcBef>
              <a:buFontTx/>
              <a:buChar char="•"/>
              <a:tabLst>
                <a:tab pos="1275080" algn="l"/>
              </a:tabLst>
            </a:pP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Have</a:t>
            </a:r>
            <a:r>
              <a:rPr kern="0" spc="-5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needs,</a:t>
            </a:r>
            <a:r>
              <a:rPr kern="0" spc="-5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conditions,</a:t>
            </a:r>
            <a:r>
              <a:rPr kern="0" spc="-5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or</a:t>
            </a:r>
            <a:r>
              <a:rPr kern="0" spc="-5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priorities</a:t>
            </a:r>
            <a:r>
              <a:rPr kern="0" spc="-5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changed?</a:t>
            </a:r>
            <a:endParaRPr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1275080" lvl="2" indent="-347980">
              <a:spcBef>
                <a:spcPts val="1325"/>
              </a:spcBef>
              <a:buFontTx/>
              <a:buChar char="•"/>
              <a:tabLst>
                <a:tab pos="1275080" algn="l"/>
              </a:tabLst>
            </a:pP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Keep</a:t>
            </a:r>
            <a:r>
              <a:rPr kern="0" spc="-5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in</a:t>
            </a:r>
            <a:r>
              <a:rPr kern="0" spc="-4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mind</a:t>
            </a:r>
            <a:r>
              <a:rPr kern="0" spc="-4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-</a:t>
            </a:r>
            <a:r>
              <a:rPr kern="0" spc="-5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who</a:t>
            </a:r>
            <a:r>
              <a:rPr kern="0" spc="-4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will</a:t>
            </a:r>
            <a:r>
              <a:rPr kern="0" spc="-4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be</a:t>
            </a:r>
            <a:r>
              <a:rPr kern="0" spc="-5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running</a:t>
            </a:r>
            <a:r>
              <a:rPr kern="0" spc="-4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this</a:t>
            </a:r>
            <a:r>
              <a:rPr kern="0" spc="-4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project</a:t>
            </a:r>
            <a:r>
              <a:rPr kern="0" spc="-4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and</a:t>
            </a:r>
            <a:r>
              <a:rPr kern="0" spc="-5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are</a:t>
            </a:r>
            <a:r>
              <a:rPr kern="0" spc="-4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they</a:t>
            </a:r>
            <a:r>
              <a:rPr kern="0" spc="-4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prepared</a:t>
            </a:r>
            <a:r>
              <a:rPr kern="0" spc="-5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for</a:t>
            </a:r>
            <a:r>
              <a:rPr kern="0" spc="-4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spc="-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it?</a:t>
            </a:r>
            <a:endParaRPr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1275080" lvl="2" indent="-308610">
              <a:spcBef>
                <a:spcPts val="1320"/>
              </a:spcBef>
              <a:buFont typeface="Arial"/>
              <a:buChar char="•"/>
              <a:tabLst>
                <a:tab pos="1275080" algn="l"/>
              </a:tabLst>
            </a:pP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Is</a:t>
            </a:r>
            <a:r>
              <a:rPr kern="0" spc="-4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there</a:t>
            </a:r>
            <a:r>
              <a:rPr kern="0" spc="-4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</a:t>
            </a:r>
            <a:r>
              <a:rPr kern="0" spc="-4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financial</a:t>
            </a:r>
            <a:r>
              <a:rPr kern="0" spc="-4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plan</a:t>
            </a:r>
            <a:r>
              <a:rPr kern="0" spc="-4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for</a:t>
            </a:r>
            <a:r>
              <a:rPr kern="0" spc="-4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sustainable</a:t>
            </a:r>
            <a:r>
              <a:rPr kern="0" spc="-4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funding?</a:t>
            </a:r>
            <a:r>
              <a:rPr kern="0" spc="-4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Does</a:t>
            </a:r>
            <a:r>
              <a:rPr kern="0" spc="-4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it</a:t>
            </a:r>
            <a:r>
              <a:rPr kern="0" spc="-4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need</a:t>
            </a:r>
            <a:r>
              <a:rPr kern="0" spc="-4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to</a:t>
            </a:r>
            <a:r>
              <a:rPr kern="0" spc="-4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be</a:t>
            </a:r>
            <a:r>
              <a:rPr kern="0" spc="-4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updated?</a:t>
            </a:r>
            <a:endParaRPr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1275080" lvl="2" indent="-308610">
              <a:spcBef>
                <a:spcPts val="1325"/>
              </a:spcBef>
              <a:buFont typeface="Arial"/>
              <a:buChar char="•"/>
              <a:tabLst>
                <a:tab pos="1275080" algn="l"/>
              </a:tabLst>
            </a:pP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Are</a:t>
            </a:r>
            <a:r>
              <a:rPr kern="0" spc="-6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projects</a:t>
            </a:r>
            <a:r>
              <a:rPr kern="0" spc="-5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outdated</a:t>
            </a:r>
            <a:r>
              <a:rPr kern="0" spc="-5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and/or</a:t>
            </a:r>
            <a:r>
              <a:rPr kern="0" spc="-6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should</a:t>
            </a:r>
            <a:r>
              <a:rPr kern="0" spc="-5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they</a:t>
            </a:r>
            <a:r>
              <a:rPr kern="0" spc="-5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be</a:t>
            </a:r>
            <a:r>
              <a:rPr kern="0" spc="-5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removed</a:t>
            </a:r>
            <a:r>
              <a:rPr kern="0" spc="-6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from</a:t>
            </a:r>
            <a:r>
              <a:rPr kern="0" spc="-5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the</a:t>
            </a:r>
            <a:r>
              <a:rPr kern="0" spc="-5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plan?</a:t>
            </a:r>
            <a:endParaRPr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817880" indent="-308610">
              <a:spcBef>
                <a:spcPts val="1315"/>
              </a:spcBef>
              <a:buSzPct val="90000"/>
              <a:buFont typeface="Arial"/>
              <a:buChar char="•"/>
              <a:tabLst>
                <a:tab pos="817880" algn="l"/>
              </a:tabLst>
            </a:pP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Adding</a:t>
            </a:r>
            <a:r>
              <a:rPr sz="2000" kern="0" spc="-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projects</a:t>
            </a:r>
            <a:r>
              <a:rPr sz="2000" kern="0" spc="-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to</a:t>
            </a:r>
            <a:r>
              <a:rPr sz="2000" kern="0" spc="-2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this</a:t>
            </a:r>
            <a:r>
              <a:rPr sz="2000" kern="0" spc="-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upcoming</a:t>
            </a:r>
            <a:r>
              <a:rPr sz="2000" kern="0" spc="-2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plan</a:t>
            </a:r>
            <a:r>
              <a:rPr sz="2000" kern="0" spc="-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-</a:t>
            </a:r>
            <a:r>
              <a:rPr sz="2000" kern="0" spc="-2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please</a:t>
            </a:r>
            <a:r>
              <a:rPr sz="2000" kern="0" spc="-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let</a:t>
            </a:r>
            <a:r>
              <a:rPr sz="2000" kern="0" spc="-2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us</a:t>
            </a:r>
            <a:r>
              <a:rPr sz="2000" kern="0" spc="-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spc="-2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know</a:t>
            </a:r>
            <a:endParaRPr sz="20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817880" indent="-347980">
              <a:spcBef>
                <a:spcPts val="1360"/>
              </a:spcBef>
              <a:buSzPct val="90000"/>
              <a:buFontTx/>
              <a:buChar char="•"/>
              <a:tabLst>
                <a:tab pos="817880" algn="l"/>
              </a:tabLst>
            </a:pPr>
            <a:r>
              <a:rPr sz="20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Examples</a:t>
            </a:r>
            <a:endParaRPr sz="20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1275080" lvl="1" indent="-347980">
              <a:spcBef>
                <a:spcPts val="1370"/>
              </a:spcBef>
              <a:buFontTx/>
              <a:buChar char="•"/>
              <a:tabLst>
                <a:tab pos="1275080" algn="l"/>
              </a:tabLst>
            </a:pP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Projects</a:t>
            </a:r>
            <a:r>
              <a:rPr kern="0" spc="-4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scope</a:t>
            </a:r>
            <a:r>
              <a:rPr kern="0" spc="-4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could</a:t>
            </a:r>
            <a:r>
              <a:rPr kern="0" spc="-4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change</a:t>
            </a:r>
            <a:r>
              <a:rPr kern="0" spc="-4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within</a:t>
            </a:r>
            <a:r>
              <a:rPr kern="0" spc="-4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reasonable</a:t>
            </a:r>
            <a:r>
              <a:rPr kern="0" spc="-4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bounds</a:t>
            </a:r>
            <a:r>
              <a:rPr kern="0" spc="-4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to</a:t>
            </a:r>
            <a:r>
              <a:rPr kern="0" spc="-4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add</a:t>
            </a:r>
            <a:r>
              <a:rPr kern="0" spc="-4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</a:t>
            </a:r>
            <a:r>
              <a:rPr kern="0" spc="-4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feasibility</a:t>
            </a:r>
            <a:r>
              <a:rPr kern="0" spc="-4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study</a:t>
            </a:r>
            <a:r>
              <a:rPr kern="0" spc="-4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or</a:t>
            </a:r>
            <a:r>
              <a:rPr kern="0" spc="-4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design</a:t>
            </a:r>
            <a:endParaRPr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1275080" lvl="1" indent="-347980">
              <a:spcBef>
                <a:spcPts val="1325"/>
              </a:spcBef>
              <a:buFontTx/>
              <a:buChar char="•"/>
              <a:tabLst>
                <a:tab pos="1275080" algn="l"/>
              </a:tabLst>
            </a:pPr>
            <a:r>
              <a:rPr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Lead</a:t>
            </a:r>
            <a:r>
              <a:rPr kern="0" spc="-1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Agency</a:t>
            </a:r>
            <a:r>
              <a:rPr kern="0" spc="-5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could</a:t>
            </a:r>
            <a:r>
              <a:rPr kern="0" spc="-4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be</a:t>
            </a:r>
            <a:r>
              <a:rPr kern="0" spc="-4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changed</a:t>
            </a:r>
            <a:endParaRPr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817880" indent="-308610">
              <a:spcBef>
                <a:spcPts val="1315"/>
              </a:spcBef>
              <a:buSzPct val="90000"/>
              <a:buFont typeface="Arial"/>
              <a:buChar char="•"/>
              <a:tabLst>
                <a:tab pos="817880" algn="l"/>
              </a:tabLst>
            </a:pPr>
            <a:r>
              <a:rPr sz="2000" kern="0" spc="-2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SB24-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230</a:t>
            </a:r>
            <a:r>
              <a:rPr sz="2000" kern="0" spc="-4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and</a:t>
            </a:r>
            <a:r>
              <a:rPr sz="2000"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additional</a:t>
            </a:r>
            <a:r>
              <a:rPr sz="2000" kern="0" spc="-4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transit</a:t>
            </a:r>
            <a:r>
              <a:rPr sz="2000"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funding</a:t>
            </a:r>
            <a:r>
              <a:rPr sz="2000" kern="0" spc="-4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opportunities</a:t>
            </a:r>
            <a:r>
              <a:rPr sz="2000"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-</a:t>
            </a:r>
            <a:r>
              <a:rPr sz="2000"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including</a:t>
            </a:r>
            <a:r>
              <a:rPr sz="2000" kern="0" spc="-4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competitive</a:t>
            </a:r>
            <a:r>
              <a:rPr sz="2000"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0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grants</a:t>
            </a:r>
            <a:endParaRPr sz="20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8924" y="-71049"/>
            <a:ext cx="11778298" cy="863858"/>
          </a:xfrm>
          <a:prstGeom prst="rect">
            <a:avLst/>
          </a:prstGeom>
        </p:spPr>
        <p:txBody>
          <a:bodyPr vert="horz" wrap="square" lIns="0" tIns="367823" rIns="0" bIns="0" rtlCol="0">
            <a:spAutoFit/>
          </a:bodyPr>
          <a:lstStyle/>
          <a:p>
            <a:pPr marL="4362450">
              <a:spcBef>
                <a:spcPts val="100"/>
              </a:spcBef>
            </a:pPr>
            <a:r>
              <a:rPr spc="-10" dirty="0"/>
              <a:t>Regional</a:t>
            </a:r>
            <a:r>
              <a:rPr spc="-110" dirty="0"/>
              <a:t> </a:t>
            </a:r>
            <a:r>
              <a:rPr dirty="0"/>
              <a:t>Plans</a:t>
            </a:r>
            <a:r>
              <a:rPr spc="-105" dirty="0"/>
              <a:t> </a:t>
            </a:r>
            <a:r>
              <a:rPr dirty="0"/>
              <a:t>&amp;</a:t>
            </a:r>
            <a:r>
              <a:rPr spc="-160" dirty="0"/>
              <a:t> </a:t>
            </a:r>
            <a:r>
              <a:rPr spc="-25" dirty="0"/>
              <a:t>TCS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01418" y="1390853"/>
            <a:ext cx="4966335" cy="4190365"/>
          </a:xfrm>
          <a:prstGeom prst="rect">
            <a:avLst/>
          </a:prstGeom>
        </p:spPr>
        <p:txBody>
          <a:bodyPr vert="horz" wrap="square" lIns="0" tIns="193675" rIns="0" bIns="0" rtlCol="0">
            <a:spAutoFit/>
          </a:bodyPr>
          <a:lstStyle/>
          <a:p>
            <a:pPr marL="147955">
              <a:spcBef>
                <a:spcPts val="1525"/>
              </a:spcBef>
            </a:pPr>
            <a:r>
              <a:rPr sz="2400" b="1" kern="0" dirty="0">
                <a:solidFill>
                  <a:srgbClr val="001970"/>
                </a:solidFill>
                <a:latin typeface="Trebuchet MS"/>
                <a:cs typeface="Trebuchet MS"/>
              </a:rPr>
              <a:t>Regional</a:t>
            </a:r>
            <a:r>
              <a:rPr sz="2400" b="1" kern="0" spc="-120" dirty="0">
                <a:solidFill>
                  <a:srgbClr val="001970"/>
                </a:solidFill>
                <a:latin typeface="Trebuchet MS"/>
                <a:cs typeface="Trebuchet MS"/>
              </a:rPr>
              <a:t> </a:t>
            </a:r>
            <a:r>
              <a:rPr sz="2400" b="1" kern="0" spc="-20" dirty="0">
                <a:solidFill>
                  <a:srgbClr val="001970"/>
                </a:solidFill>
                <a:latin typeface="Trebuchet MS"/>
                <a:cs typeface="Trebuchet MS"/>
              </a:rPr>
              <a:t>Transportation</a:t>
            </a:r>
            <a:r>
              <a:rPr sz="2400" b="1" kern="0" spc="-70" dirty="0">
                <a:solidFill>
                  <a:srgbClr val="001970"/>
                </a:solidFill>
                <a:latin typeface="Trebuchet MS"/>
                <a:cs typeface="Trebuchet MS"/>
              </a:rPr>
              <a:t> </a:t>
            </a:r>
            <a:r>
              <a:rPr sz="2400" b="1" kern="0" spc="-20" dirty="0">
                <a:solidFill>
                  <a:srgbClr val="001970"/>
                </a:solidFill>
                <a:latin typeface="Trebuchet MS"/>
                <a:cs typeface="Trebuchet MS"/>
              </a:rPr>
              <a:t>Plan</a:t>
            </a:r>
            <a:endParaRPr sz="24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321310" marR="618490" indent="-309245">
              <a:lnSpc>
                <a:spcPts val="1939"/>
              </a:lnSpc>
              <a:spcBef>
                <a:spcPts val="1320"/>
              </a:spcBef>
              <a:buFont typeface="Arial"/>
              <a:buChar char="•"/>
              <a:tabLst>
                <a:tab pos="321310" algn="l"/>
              </a:tabLst>
            </a:pP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The</a:t>
            </a:r>
            <a:r>
              <a:rPr kern="0" spc="-5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Regional</a:t>
            </a:r>
            <a:r>
              <a:rPr kern="0" spc="-6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Plan</a:t>
            </a:r>
            <a:r>
              <a:rPr kern="0" spc="-5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provides</a:t>
            </a:r>
            <a:r>
              <a:rPr kern="0" spc="-4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input</a:t>
            </a:r>
            <a:r>
              <a:rPr kern="0" spc="-5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in</a:t>
            </a:r>
            <a:r>
              <a:rPr kern="0" spc="-5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spc="-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the Region’s</a:t>
            </a:r>
            <a:r>
              <a:rPr kern="0" spc="-5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priorities</a:t>
            </a:r>
            <a:r>
              <a:rPr kern="0" spc="-5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for</a:t>
            </a:r>
            <a:r>
              <a:rPr kern="0" spc="-5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projects</a:t>
            </a:r>
            <a:endParaRPr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321310" marR="401320" indent="-309245">
              <a:lnSpc>
                <a:spcPts val="1939"/>
              </a:lnSpc>
              <a:spcBef>
                <a:spcPts val="5"/>
              </a:spcBef>
              <a:buFont typeface="Arial"/>
              <a:buChar char="•"/>
              <a:tabLst>
                <a:tab pos="321310" algn="l"/>
              </a:tabLst>
            </a:pP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This</a:t>
            </a:r>
            <a:r>
              <a:rPr kern="0" spc="-5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is</a:t>
            </a:r>
            <a:r>
              <a:rPr kern="0" spc="-5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where</a:t>
            </a:r>
            <a:r>
              <a:rPr kern="0" spc="-5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Upper</a:t>
            </a:r>
            <a:r>
              <a:rPr kern="0" spc="-5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Front</a:t>
            </a:r>
            <a:r>
              <a:rPr kern="0" spc="-5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spc="-2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Range’s</a:t>
            </a:r>
            <a:r>
              <a:rPr kern="0" spc="-5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insight </a:t>
            </a: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&amp;</a:t>
            </a:r>
            <a:r>
              <a:rPr kern="0" spc="-6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priorities</a:t>
            </a:r>
            <a:r>
              <a:rPr kern="0" spc="-5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informs</a:t>
            </a:r>
            <a:r>
              <a:rPr kern="0" spc="-6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statewide</a:t>
            </a:r>
            <a:r>
              <a:rPr kern="0" spc="-5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planning</a:t>
            </a:r>
            <a:endParaRPr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>
              <a:spcBef>
                <a:spcPts val="1480"/>
              </a:spcBef>
              <a:buFont typeface="Arial"/>
              <a:buChar char="•"/>
            </a:pPr>
            <a:endParaRPr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254000"/>
            <a:r>
              <a:rPr sz="2400" b="1" kern="0" spc="-30" dirty="0">
                <a:solidFill>
                  <a:srgbClr val="001970"/>
                </a:solidFill>
                <a:latin typeface="Trebuchet MS"/>
                <a:cs typeface="Trebuchet MS"/>
              </a:rPr>
              <a:t>Transit</a:t>
            </a:r>
            <a:r>
              <a:rPr sz="2400" b="1" kern="0" spc="-100" dirty="0">
                <a:solidFill>
                  <a:srgbClr val="001970"/>
                </a:solidFill>
                <a:latin typeface="Trebuchet MS"/>
                <a:cs typeface="Trebuchet MS"/>
              </a:rPr>
              <a:t> </a:t>
            </a:r>
            <a:r>
              <a:rPr sz="2400" b="1" kern="0" dirty="0">
                <a:solidFill>
                  <a:srgbClr val="001970"/>
                </a:solidFill>
                <a:latin typeface="Trebuchet MS"/>
                <a:cs typeface="Trebuchet MS"/>
              </a:rPr>
              <a:t>Connections</a:t>
            </a:r>
            <a:r>
              <a:rPr sz="2400" b="1" kern="0" spc="-95" dirty="0">
                <a:solidFill>
                  <a:srgbClr val="001970"/>
                </a:solidFill>
                <a:latin typeface="Trebuchet MS"/>
                <a:cs typeface="Trebuchet MS"/>
              </a:rPr>
              <a:t> </a:t>
            </a:r>
            <a:r>
              <a:rPr sz="2400" b="1" kern="0" spc="-20" dirty="0">
                <a:solidFill>
                  <a:srgbClr val="001970"/>
                </a:solidFill>
                <a:latin typeface="Trebuchet MS"/>
                <a:cs typeface="Trebuchet MS"/>
              </a:rPr>
              <a:t>Study</a:t>
            </a:r>
            <a:endParaRPr sz="24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672465" marR="5080" lvl="1" indent="-309245">
              <a:lnSpc>
                <a:spcPts val="1939"/>
              </a:lnSpc>
              <a:spcBef>
                <a:spcPts val="1320"/>
              </a:spcBef>
              <a:buFont typeface="Arial"/>
              <a:buChar char="•"/>
              <a:tabLst>
                <a:tab pos="672465" algn="l"/>
              </a:tabLst>
            </a:pP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TCS</a:t>
            </a:r>
            <a:r>
              <a:rPr kern="0" spc="-4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will</a:t>
            </a:r>
            <a:r>
              <a:rPr kern="0" spc="-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b="1" i="1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not</a:t>
            </a:r>
            <a:r>
              <a:rPr b="1" i="1"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provide</a:t>
            </a:r>
            <a:r>
              <a:rPr kern="0" spc="-4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recommendations;</a:t>
            </a:r>
            <a:r>
              <a:rPr kern="0" spc="-4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spc="-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it </a:t>
            </a: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will</a:t>
            </a:r>
            <a:r>
              <a:rPr kern="0" spc="-4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serve</a:t>
            </a:r>
            <a:r>
              <a:rPr kern="0" spc="-4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as</a:t>
            </a:r>
            <a:r>
              <a:rPr kern="0" spc="-4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</a:t>
            </a:r>
            <a:r>
              <a:rPr kern="0" spc="-4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resource</a:t>
            </a:r>
            <a:r>
              <a:rPr kern="0" spc="-4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for</a:t>
            </a:r>
            <a:r>
              <a:rPr kern="0" spc="-4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transit </a:t>
            </a: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agencies</a:t>
            </a:r>
            <a:r>
              <a:rPr kern="0" spc="-6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&amp;</a:t>
            </a:r>
            <a:r>
              <a:rPr kern="0" spc="-6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spc="-2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CDOT</a:t>
            </a:r>
            <a:endParaRPr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672465" marR="290195" lvl="1" indent="-309245">
              <a:lnSpc>
                <a:spcPts val="1939"/>
              </a:lnSpc>
              <a:spcBef>
                <a:spcPts val="10"/>
              </a:spcBef>
              <a:buFont typeface="Arial"/>
              <a:buChar char="•"/>
              <a:tabLst>
                <a:tab pos="672465" algn="l"/>
              </a:tabLst>
            </a:pP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Ex.</a:t>
            </a:r>
            <a:r>
              <a:rPr kern="0" spc="-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How</a:t>
            </a:r>
            <a:r>
              <a:rPr kern="0" spc="-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does</a:t>
            </a:r>
            <a:r>
              <a:rPr kern="0" spc="-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Bustang/Outrider</a:t>
            </a:r>
            <a:r>
              <a:rPr kern="0" spc="-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fit</a:t>
            </a:r>
            <a:r>
              <a:rPr kern="0" spc="-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spc="-2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into </a:t>
            </a:r>
            <a:r>
              <a:rPr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Colorado’s</a:t>
            </a:r>
            <a:r>
              <a:rPr kern="0" spc="-7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transit?</a:t>
            </a:r>
            <a:r>
              <a:rPr kern="0" spc="-6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How</a:t>
            </a:r>
            <a:r>
              <a:rPr kern="0" spc="-6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might</a:t>
            </a:r>
            <a:r>
              <a:rPr kern="0" spc="-6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spc="-2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CDOT </a:t>
            </a: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improve</a:t>
            </a:r>
            <a:r>
              <a:rPr kern="0" spc="-10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spc="-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it?</a:t>
            </a:r>
            <a:endParaRPr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70433" y="2438462"/>
            <a:ext cx="5332869" cy="2553190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xfrm>
            <a:off x="11237792" y="6437204"/>
            <a:ext cx="334994" cy="187872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3825">
              <a:spcBef>
                <a:spcPts val="25"/>
              </a:spcBef>
            </a:pPr>
            <a:fld id="{81D60167-4931-47E6-BA6A-407CBD079E47}" type="slidenum">
              <a:rPr kern="0" spc="-25" dirty="0"/>
              <a:pPr marL="123825">
                <a:spcBef>
                  <a:spcPts val="25"/>
                </a:spcBef>
              </a:pPr>
              <a:t>87</a:t>
            </a:fld>
            <a:endParaRPr kern="0" spc="-25" dirty="0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60727" y="95503"/>
            <a:ext cx="6827520" cy="894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8255" algn="r">
              <a:lnSpc>
                <a:spcPts val="3420"/>
              </a:lnSpc>
              <a:spcBef>
                <a:spcPts val="100"/>
              </a:spcBef>
            </a:pPr>
            <a:r>
              <a:rPr sz="3000" dirty="0"/>
              <a:t>Examples</a:t>
            </a:r>
            <a:r>
              <a:rPr sz="3000" spc="-150" dirty="0"/>
              <a:t> </a:t>
            </a:r>
            <a:r>
              <a:rPr sz="3000" dirty="0"/>
              <a:t>of</a:t>
            </a:r>
            <a:r>
              <a:rPr sz="3000" spc="-190" dirty="0"/>
              <a:t> </a:t>
            </a:r>
            <a:r>
              <a:rPr sz="3000" spc="-25" dirty="0"/>
              <a:t>Transit</a:t>
            </a:r>
            <a:r>
              <a:rPr sz="3000" spc="-145" dirty="0"/>
              <a:t> </a:t>
            </a:r>
            <a:r>
              <a:rPr sz="3000" spc="-10" dirty="0"/>
              <a:t>Project</a:t>
            </a:r>
            <a:r>
              <a:rPr sz="3000" spc="-150" dirty="0"/>
              <a:t> </a:t>
            </a:r>
            <a:r>
              <a:rPr sz="3000" spc="-10" dirty="0"/>
              <a:t>Integration:</a:t>
            </a:r>
            <a:endParaRPr sz="3000"/>
          </a:p>
          <a:p>
            <a:pPr marR="5080" algn="r">
              <a:lnSpc>
                <a:spcPts val="3420"/>
              </a:lnSpc>
            </a:pPr>
            <a:r>
              <a:rPr sz="3000" dirty="0"/>
              <a:t>“Complete</a:t>
            </a:r>
            <a:r>
              <a:rPr sz="3000" spc="-190" dirty="0"/>
              <a:t> </a:t>
            </a:r>
            <a:r>
              <a:rPr sz="3000" spc="-10" dirty="0"/>
              <a:t>Project”</a:t>
            </a:r>
            <a:endParaRPr sz="3000"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xfrm>
            <a:off x="11237792" y="6437204"/>
            <a:ext cx="334994" cy="187872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3825">
              <a:spcBef>
                <a:spcPts val="25"/>
              </a:spcBef>
            </a:pPr>
            <a:fld id="{81D60167-4931-47E6-BA6A-407CBD079E47}" type="slidenum">
              <a:rPr kern="0" spc="-25" dirty="0"/>
              <a:pPr marL="123825">
                <a:spcBef>
                  <a:spcPts val="25"/>
                </a:spcBef>
              </a:pPr>
              <a:t>88</a:t>
            </a:fld>
            <a:endParaRPr kern="0" spc="-25" dirty="0"/>
          </a:p>
        </p:txBody>
      </p:sp>
      <p:sp>
        <p:nvSpPr>
          <p:cNvPr id="3" name="object 3"/>
          <p:cNvSpPr txBox="1"/>
          <p:nvPr/>
        </p:nvSpPr>
        <p:spPr>
          <a:xfrm>
            <a:off x="1743462" y="1598973"/>
            <a:ext cx="9161780" cy="937894"/>
          </a:xfrm>
          <a:prstGeom prst="rect">
            <a:avLst/>
          </a:prstGeom>
        </p:spPr>
        <p:txBody>
          <a:bodyPr vert="horz" wrap="square" lIns="0" tIns="102870" rIns="0" bIns="0" rtlCol="0">
            <a:spAutoFit/>
          </a:bodyPr>
          <a:lstStyle/>
          <a:p>
            <a:pPr marL="12700">
              <a:spcBef>
                <a:spcPts val="810"/>
              </a:spcBef>
            </a:pP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Projects</a:t>
            </a:r>
            <a:r>
              <a:rPr sz="2400" kern="0" spc="-9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that</a:t>
            </a:r>
            <a:r>
              <a:rPr sz="2400" kern="0" spc="-9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involve</a:t>
            </a:r>
            <a:r>
              <a:rPr sz="2400" kern="0" spc="-9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transit</a:t>
            </a:r>
            <a:r>
              <a:rPr sz="2400" kern="0" spc="-9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or</a:t>
            </a:r>
            <a:r>
              <a:rPr sz="2400" kern="0" spc="-9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incorporate</a:t>
            </a:r>
            <a:r>
              <a:rPr sz="2400" kern="0" spc="-9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transit</a:t>
            </a:r>
            <a:r>
              <a:rPr sz="2400" kern="0" spc="-9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into</a:t>
            </a:r>
            <a:r>
              <a:rPr sz="2400" kern="0" spc="-9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the</a:t>
            </a:r>
            <a:r>
              <a:rPr sz="2400" kern="0" spc="-9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process</a:t>
            </a:r>
            <a:endParaRPr sz="24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1976755" indent="-308610">
              <a:spcBef>
                <a:spcPts val="715"/>
              </a:spcBef>
              <a:buSzPct val="75000"/>
              <a:buFont typeface="Arial"/>
              <a:buChar char="•"/>
              <a:tabLst>
                <a:tab pos="1976755" algn="l"/>
              </a:tabLst>
            </a:pP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Examples</a:t>
            </a:r>
            <a:r>
              <a:rPr sz="2400" kern="0" spc="-10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for</a:t>
            </a:r>
            <a:r>
              <a:rPr sz="2400" kern="0" spc="-9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Upper</a:t>
            </a:r>
            <a:r>
              <a:rPr sz="2400" kern="0" spc="-9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Front</a:t>
            </a:r>
            <a:r>
              <a:rPr sz="2400" kern="0" spc="-10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Range</a:t>
            </a:r>
            <a:r>
              <a:rPr sz="2400" kern="0" spc="-9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RTP</a:t>
            </a:r>
            <a:r>
              <a:rPr sz="2400" kern="0" spc="-1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400" kern="0" spc="-5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-</a:t>
            </a:r>
            <a:endParaRPr sz="24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848513" y="3185463"/>
          <a:ext cx="10655935" cy="21824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047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511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7045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95"/>
                        </a:spcBef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Complete</a:t>
                      </a:r>
                      <a:r>
                        <a:rPr sz="2000" b="1" spc="-12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Project</a:t>
                      </a:r>
                      <a:r>
                        <a:rPr sz="2000" b="1" spc="-114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2000" b="1" spc="-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Ideas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75565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35647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01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R="79375" algn="r">
                        <a:lnSpc>
                          <a:spcPct val="100000"/>
                        </a:lnSpc>
                      </a:pPr>
                      <a:r>
                        <a:rPr sz="1800" b="1" dirty="0">
                          <a:latin typeface="Trebuchet MS"/>
                          <a:cs typeface="Trebuchet MS"/>
                        </a:rPr>
                        <a:t>Corridor</a:t>
                      </a:r>
                      <a:r>
                        <a:rPr sz="1800" b="1" spc="-114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b="1" spc="-10" dirty="0">
                          <a:latin typeface="Trebuchet MS"/>
                          <a:cs typeface="Trebuchet MS"/>
                        </a:rPr>
                        <a:t>Studies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T="10795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3E3E3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2290" indent="-366395">
                        <a:lnSpc>
                          <a:spcPct val="100000"/>
                        </a:lnSpc>
                        <a:spcBef>
                          <a:spcPts val="915"/>
                        </a:spcBef>
                        <a:buFont typeface="Arial"/>
                        <a:buChar char="●"/>
                        <a:tabLst>
                          <a:tab pos="542290" algn="l"/>
                        </a:tabLst>
                      </a:pPr>
                      <a:r>
                        <a:rPr sz="1800" dirty="0">
                          <a:latin typeface="Trebuchet MS"/>
                          <a:cs typeface="Trebuchet MS"/>
                        </a:rPr>
                        <a:t>Corridors</a:t>
                      </a:r>
                      <a:r>
                        <a:rPr sz="1800" spc="-4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dirty="0">
                          <a:latin typeface="Trebuchet MS"/>
                          <a:cs typeface="Trebuchet MS"/>
                        </a:rPr>
                        <a:t>with</a:t>
                      </a:r>
                      <a:r>
                        <a:rPr sz="1800" spc="-4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dirty="0">
                          <a:latin typeface="Trebuchet MS"/>
                          <a:cs typeface="Trebuchet MS"/>
                        </a:rPr>
                        <a:t>heavy</a:t>
                      </a:r>
                      <a:r>
                        <a:rPr sz="1800" spc="-4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dirty="0">
                          <a:latin typeface="Trebuchet MS"/>
                          <a:cs typeface="Trebuchet MS"/>
                        </a:rPr>
                        <a:t>bus</a:t>
                      </a:r>
                      <a:r>
                        <a:rPr sz="1800" spc="-4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dirty="0">
                          <a:latin typeface="Trebuchet MS"/>
                          <a:cs typeface="Trebuchet MS"/>
                        </a:rPr>
                        <a:t>usage:</a:t>
                      </a:r>
                      <a:r>
                        <a:rPr sz="1800" spc="-4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dirty="0">
                          <a:latin typeface="Trebuchet MS"/>
                          <a:cs typeface="Trebuchet MS"/>
                        </a:rPr>
                        <a:t>how</a:t>
                      </a:r>
                      <a:r>
                        <a:rPr sz="1800" spc="-4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dirty="0">
                          <a:latin typeface="Trebuchet MS"/>
                          <a:cs typeface="Trebuchet MS"/>
                        </a:rPr>
                        <a:t>does</a:t>
                      </a:r>
                      <a:r>
                        <a:rPr sz="1800" spc="-4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dirty="0">
                          <a:latin typeface="Trebuchet MS"/>
                          <a:cs typeface="Trebuchet MS"/>
                        </a:rPr>
                        <a:t>this</a:t>
                      </a:r>
                      <a:r>
                        <a:rPr sz="1800" spc="-4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dirty="0">
                          <a:latin typeface="Trebuchet MS"/>
                          <a:cs typeface="Trebuchet MS"/>
                        </a:rPr>
                        <a:t>impact</a:t>
                      </a:r>
                      <a:r>
                        <a:rPr sz="1800" spc="-4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dirty="0">
                          <a:latin typeface="Trebuchet MS"/>
                          <a:cs typeface="Trebuchet MS"/>
                        </a:rPr>
                        <a:t>road</a:t>
                      </a:r>
                      <a:r>
                        <a:rPr sz="1800" spc="-3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spc="-10" dirty="0">
                          <a:latin typeface="Trebuchet MS"/>
                          <a:cs typeface="Trebuchet MS"/>
                        </a:rPr>
                        <a:t>condition?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  <a:p>
                      <a:pPr marL="542290" indent="-366395">
                        <a:lnSpc>
                          <a:spcPct val="100000"/>
                        </a:lnSpc>
                        <a:spcBef>
                          <a:spcPts val="325"/>
                        </a:spcBef>
                        <a:buFont typeface="Arial"/>
                        <a:buChar char="●"/>
                        <a:tabLst>
                          <a:tab pos="542290" algn="l"/>
                        </a:tabLst>
                      </a:pPr>
                      <a:r>
                        <a:rPr sz="1800" dirty="0">
                          <a:latin typeface="Trebuchet MS"/>
                          <a:cs typeface="Trebuchet MS"/>
                        </a:rPr>
                        <a:t>High</a:t>
                      </a:r>
                      <a:r>
                        <a:rPr sz="1800" spc="-6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dirty="0">
                          <a:latin typeface="Trebuchet MS"/>
                          <a:cs typeface="Trebuchet MS"/>
                        </a:rPr>
                        <a:t>traffic</a:t>
                      </a:r>
                      <a:r>
                        <a:rPr sz="1800" spc="-6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dirty="0">
                          <a:latin typeface="Trebuchet MS"/>
                          <a:cs typeface="Trebuchet MS"/>
                        </a:rPr>
                        <a:t>areas:</a:t>
                      </a:r>
                      <a:r>
                        <a:rPr sz="1800" spc="-5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dirty="0">
                          <a:latin typeface="Trebuchet MS"/>
                          <a:cs typeface="Trebuchet MS"/>
                        </a:rPr>
                        <a:t>could</a:t>
                      </a:r>
                      <a:r>
                        <a:rPr sz="1800" spc="-6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dirty="0">
                          <a:latin typeface="Trebuchet MS"/>
                          <a:cs typeface="Trebuchet MS"/>
                        </a:rPr>
                        <a:t>transit</a:t>
                      </a:r>
                      <a:r>
                        <a:rPr sz="1800" spc="-6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dirty="0">
                          <a:latin typeface="Trebuchet MS"/>
                          <a:cs typeface="Trebuchet MS"/>
                        </a:rPr>
                        <a:t>alleviate</a:t>
                      </a:r>
                      <a:r>
                        <a:rPr sz="1800" spc="-5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dirty="0">
                          <a:latin typeface="Trebuchet MS"/>
                          <a:cs typeface="Trebuchet MS"/>
                        </a:rPr>
                        <a:t>some</a:t>
                      </a:r>
                      <a:r>
                        <a:rPr sz="1800" spc="-6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dirty="0">
                          <a:latin typeface="Trebuchet MS"/>
                          <a:cs typeface="Trebuchet MS"/>
                        </a:rPr>
                        <a:t>car</a:t>
                      </a:r>
                      <a:r>
                        <a:rPr sz="1800" spc="-6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spc="-10" dirty="0">
                          <a:latin typeface="Trebuchet MS"/>
                          <a:cs typeface="Trebuchet MS"/>
                        </a:rPr>
                        <a:t>traffic?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T="116205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3E3E3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5344">
                <a:tc>
                  <a:txBody>
                    <a:bodyPr/>
                    <a:lstStyle/>
                    <a:p>
                      <a:pPr marR="80010" algn="r">
                        <a:lnSpc>
                          <a:spcPct val="100000"/>
                        </a:lnSpc>
                        <a:spcBef>
                          <a:spcPts val="2150"/>
                        </a:spcBef>
                      </a:pPr>
                      <a:r>
                        <a:rPr sz="1900" b="1" dirty="0">
                          <a:latin typeface="Trebuchet MS"/>
                          <a:cs typeface="Trebuchet MS"/>
                        </a:rPr>
                        <a:t>Road</a:t>
                      </a:r>
                      <a:r>
                        <a:rPr sz="1900" b="1" spc="-2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b="1" spc="-10" dirty="0">
                          <a:latin typeface="Trebuchet MS"/>
                          <a:cs typeface="Trebuchet MS"/>
                        </a:rPr>
                        <a:t>Improvements</a:t>
                      </a:r>
                      <a:endParaRPr sz="1900">
                        <a:latin typeface="Trebuchet MS"/>
                        <a:cs typeface="Trebuchet MS"/>
                      </a:endParaRPr>
                    </a:p>
                  </a:txBody>
                  <a:tcPr marL="0" marR="0" marT="27305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3E3E3E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2290" indent="-366395">
                        <a:lnSpc>
                          <a:spcPct val="100000"/>
                        </a:lnSpc>
                        <a:spcBef>
                          <a:spcPts val="975"/>
                        </a:spcBef>
                        <a:buFont typeface="Arial"/>
                        <a:buChar char="●"/>
                        <a:tabLst>
                          <a:tab pos="542290" algn="l"/>
                        </a:tabLst>
                      </a:pPr>
                      <a:r>
                        <a:rPr sz="1800" dirty="0">
                          <a:latin typeface="Trebuchet MS"/>
                          <a:cs typeface="Trebuchet MS"/>
                        </a:rPr>
                        <a:t>Bus</a:t>
                      </a:r>
                      <a:r>
                        <a:rPr sz="1800" spc="-3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dirty="0">
                          <a:latin typeface="Trebuchet MS"/>
                          <a:cs typeface="Trebuchet MS"/>
                        </a:rPr>
                        <a:t>Bays</a:t>
                      </a:r>
                      <a:r>
                        <a:rPr sz="1800" spc="-3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dirty="0">
                          <a:latin typeface="Trebuchet MS"/>
                          <a:cs typeface="Trebuchet MS"/>
                        </a:rPr>
                        <a:t>-</a:t>
                      </a:r>
                      <a:r>
                        <a:rPr sz="1800" spc="-3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dirty="0">
                          <a:latin typeface="Trebuchet MS"/>
                          <a:cs typeface="Trebuchet MS"/>
                        </a:rPr>
                        <a:t>Moving</a:t>
                      </a:r>
                      <a:r>
                        <a:rPr sz="1800" spc="-6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spc="-30" dirty="0">
                          <a:latin typeface="Trebuchet MS"/>
                          <a:cs typeface="Trebuchet MS"/>
                        </a:rPr>
                        <a:t>Transit</a:t>
                      </a:r>
                      <a:r>
                        <a:rPr sz="1800" spc="-3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dirty="0">
                          <a:latin typeface="Trebuchet MS"/>
                          <a:cs typeface="Trebuchet MS"/>
                        </a:rPr>
                        <a:t>stops</a:t>
                      </a:r>
                      <a:r>
                        <a:rPr sz="1800" spc="-3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dirty="0">
                          <a:latin typeface="Trebuchet MS"/>
                          <a:cs typeface="Trebuchet MS"/>
                        </a:rPr>
                        <a:t>away</a:t>
                      </a:r>
                      <a:r>
                        <a:rPr sz="1800" spc="-3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dirty="0">
                          <a:latin typeface="Trebuchet MS"/>
                          <a:cs typeface="Trebuchet MS"/>
                        </a:rPr>
                        <a:t>from</a:t>
                      </a:r>
                      <a:r>
                        <a:rPr sz="1800" spc="-3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dirty="0">
                          <a:latin typeface="Trebuchet MS"/>
                          <a:cs typeface="Trebuchet MS"/>
                        </a:rPr>
                        <a:t>flowing</a:t>
                      </a:r>
                      <a:r>
                        <a:rPr sz="1800" spc="-3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spc="-10" dirty="0">
                          <a:latin typeface="Trebuchet MS"/>
                          <a:cs typeface="Trebuchet MS"/>
                        </a:rPr>
                        <a:t>traffic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  <a:p>
                      <a:pPr marL="542290" indent="-366395">
                        <a:lnSpc>
                          <a:spcPct val="100000"/>
                        </a:lnSpc>
                        <a:spcBef>
                          <a:spcPts val="320"/>
                        </a:spcBef>
                        <a:buFont typeface="Arial"/>
                        <a:buChar char="●"/>
                        <a:tabLst>
                          <a:tab pos="542290" algn="l"/>
                        </a:tabLst>
                      </a:pPr>
                      <a:r>
                        <a:rPr sz="1800" spc="-10" dirty="0">
                          <a:latin typeface="Trebuchet MS"/>
                          <a:cs typeface="Trebuchet MS"/>
                        </a:rPr>
                        <a:t>Reinforcing</a:t>
                      </a:r>
                      <a:r>
                        <a:rPr sz="1800" spc="-3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dirty="0">
                          <a:latin typeface="Trebuchet MS"/>
                          <a:cs typeface="Trebuchet MS"/>
                        </a:rPr>
                        <a:t>Bus</a:t>
                      </a:r>
                      <a:r>
                        <a:rPr sz="1800" spc="-3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dirty="0">
                          <a:latin typeface="Trebuchet MS"/>
                          <a:cs typeface="Trebuchet MS"/>
                        </a:rPr>
                        <a:t>Stop</a:t>
                      </a:r>
                      <a:r>
                        <a:rPr sz="1800" spc="-3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dirty="0">
                          <a:latin typeface="Trebuchet MS"/>
                          <a:cs typeface="Trebuchet MS"/>
                        </a:rPr>
                        <a:t>areas</a:t>
                      </a:r>
                      <a:r>
                        <a:rPr sz="1800" spc="-3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dirty="0">
                          <a:latin typeface="Trebuchet MS"/>
                          <a:cs typeface="Trebuchet MS"/>
                        </a:rPr>
                        <a:t>with</a:t>
                      </a:r>
                      <a:r>
                        <a:rPr sz="1800" spc="-3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spc="-10" dirty="0">
                          <a:latin typeface="Trebuchet MS"/>
                          <a:cs typeface="Trebuchet MS"/>
                        </a:rPr>
                        <a:t>concrete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T="123825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3E3E3E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28675" y="2067224"/>
            <a:ext cx="3744595" cy="3721100"/>
          </a:xfrm>
          <a:custGeom>
            <a:avLst/>
            <a:gdLst/>
            <a:ahLst/>
            <a:cxnLst/>
            <a:rect l="l" t="t" r="r" b="b"/>
            <a:pathLst>
              <a:path w="3744595" h="3721100">
                <a:moveTo>
                  <a:pt x="2118232" y="12699"/>
                </a:moveTo>
                <a:lnTo>
                  <a:pt x="1633706" y="12699"/>
                </a:lnTo>
                <a:lnTo>
                  <a:pt x="1680733" y="0"/>
                </a:lnTo>
                <a:lnTo>
                  <a:pt x="2069427" y="0"/>
                </a:lnTo>
                <a:lnTo>
                  <a:pt x="2118232" y="12699"/>
                </a:lnTo>
                <a:close/>
              </a:path>
              <a:path w="3744595" h="3721100">
                <a:moveTo>
                  <a:pt x="2249453" y="3682999"/>
                </a:moveTo>
                <a:lnTo>
                  <a:pt x="1494846" y="3682999"/>
                </a:lnTo>
                <a:lnTo>
                  <a:pt x="1185679" y="3594099"/>
                </a:lnTo>
                <a:lnTo>
                  <a:pt x="1143424" y="3568699"/>
                </a:lnTo>
                <a:lnTo>
                  <a:pt x="1101691" y="3555999"/>
                </a:lnTo>
                <a:lnTo>
                  <a:pt x="1060495" y="3530599"/>
                </a:lnTo>
                <a:lnTo>
                  <a:pt x="1019850" y="3517899"/>
                </a:lnTo>
                <a:lnTo>
                  <a:pt x="979772" y="3492499"/>
                </a:lnTo>
                <a:lnTo>
                  <a:pt x="901372" y="3441699"/>
                </a:lnTo>
                <a:lnTo>
                  <a:pt x="863080" y="3428999"/>
                </a:lnTo>
                <a:lnTo>
                  <a:pt x="825413" y="3403599"/>
                </a:lnTo>
                <a:lnTo>
                  <a:pt x="788385" y="3378199"/>
                </a:lnTo>
                <a:lnTo>
                  <a:pt x="752012" y="3352799"/>
                </a:lnTo>
                <a:lnTo>
                  <a:pt x="716308" y="3314699"/>
                </a:lnTo>
                <a:lnTo>
                  <a:pt x="681288" y="3289299"/>
                </a:lnTo>
                <a:lnTo>
                  <a:pt x="646967" y="3263899"/>
                </a:lnTo>
                <a:lnTo>
                  <a:pt x="613358" y="3238499"/>
                </a:lnTo>
                <a:lnTo>
                  <a:pt x="580478" y="3200399"/>
                </a:lnTo>
                <a:lnTo>
                  <a:pt x="548340" y="3174999"/>
                </a:lnTo>
                <a:lnTo>
                  <a:pt x="516959" y="3136899"/>
                </a:lnTo>
                <a:lnTo>
                  <a:pt x="486350" y="3111499"/>
                </a:lnTo>
                <a:lnTo>
                  <a:pt x="456528" y="3073399"/>
                </a:lnTo>
                <a:lnTo>
                  <a:pt x="427508" y="3035299"/>
                </a:lnTo>
                <a:lnTo>
                  <a:pt x="399303" y="3009899"/>
                </a:lnTo>
                <a:lnTo>
                  <a:pt x="371929" y="2971799"/>
                </a:lnTo>
                <a:lnTo>
                  <a:pt x="345401" y="2933699"/>
                </a:lnTo>
                <a:lnTo>
                  <a:pt x="319733" y="2895599"/>
                </a:lnTo>
                <a:lnTo>
                  <a:pt x="294940" y="2857499"/>
                </a:lnTo>
                <a:lnTo>
                  <a:pt x="271037" y="2819399"/>
                </a:lnTo>
                <a:lnTo>
                  <a:pt x="248038" y="2781299"/>
                </a:lnTo>
                <a:lnTo>
                  <a:pt x="225958" y="2743199"/>
                </a:lnTo>
                <a:lnTo>
                  <a:pt x="204812" y="2705099"/>
                </a:lnTo>
                <a:lnTo>
                  <a:pt x="184614" y="2666999"/>
                </a:lnTo>
                <a:lnTo>
                  <a:pt x="165379" y="2616199"/>
                </a:lnTo>
                <a:lnTo>
                  <a:pt x="147122" y="2578099"/>
                </a:lnTo>
                <a:lnTo>
                  <a:pt x="129858" y="2539999"/>
                </a:lnTo>
                <a:lnTo>
                  <a:pt x="113601" y="2501899"/>
                </a:lnTo>
                <a:lnTo>
                  <a:pt x="98366" y="2451099"/>
                </a:lnTo>
                <a:lnTo>
                  <a:pt x="84168" y="2412999"/>
                </a:lnTo>
                <a:lnTo>
                  <a:pt x="71021" y="2362199"/>
                </a:lnTo>
                <a:lnTo>
                  <a:pt x="58940" y="2324099"/>
                </a:lnTo>
                <a:lnTo>
                  <a:pt x="47940" y="2273299"/>
                </a:lnTo>
                <a:lnTo>
                  <a:pt x="38035" y="2235199"/>
                </a:lnTo>
                <a:lnTo>
                  <a:pt x="29240" y="2184399"/>
                </a:lnTo>
                <a:lnTo>
                  <a:pt x="21571" y="2133599"/>
                </a:lnTo>
                <a:lnTo>
                  <a:pt x="15041" y="2095499"/>
                </a:lnTo>
                <a:lnTo>
                  <a:pt x="9665" y="2044699"/>
                </a:lnTo>
                <a:lnTo>
                  <a:pt x="5459" y="1993899"/>
                </a:lnTo>
                <a:lnTo>
                  <a:pt x="2436" y="1955799"/>
                </a:lnTo>
                <a:lnTo>
                  <a:pt x="611" y="1904999"/>
                </a:lnTo>
                <a:lnTo>
                  <a:pt x="0" y="1854199"/>
                </a:lnTo>
                <a:lnTo>
                  <a:pt x="611" y="1803399"/>
                </a:lnTo>
                <a:lnTo>
                  <a:pt x="2436" y="1765299"/>
                </a:lnTo>
                <a:lnTo>
                  <a:pt x="5459" y="1714499"/>
                </a:lnTo>
                <a:lnTo>
                  <a:pt x="9665" y="1663699"/>
                </a:lnTo>
                <a:lnTo>
                  <a:pt x="15041" y="1612899"/>
                </a:lnTo>
                <a:lnTo>
                  <a:pt x="21571" y="1574799"/>
                </a:lnTo>
                <a:lnTo>
                  <a:pt x="29240" y="1523999"/>
                </a:lnTo>
                <a:lnTo>
                  <a:pt x="38035" y="1485899"/>
                </a:lnTo>
                <a:lnTo>
                  <a:pt x="47940" y="1435099"/>
                </a:lnTo>
                <a:lnTo>
                  <a:pt x="58940" y="1384299"/>
                </a:lnTo>
                <a:lnTo>
                  <a:pt x="71021" y="1346199"/>
                </a:lnTo>
                <a:lnTo>
                  <a:pt x="84168" y="1308099"/>
                </a:lnTo>
                <a:lnTo>
                  <a:pt x="98366" y="1257299"/>
                </a:lnTo>
                <a:lnTo>
                  <a:pt x="113601" y="1219199"/>
                </a:lnTo>
                <a:lnTo>
                  <a:pt x="129858" y="1168399"/>
                </a:lnTo>
                <a:lnTo>
                  <a:pt x="147122" y="1130299"/>
                </a:lnTo>
                <a:lnTo>
                  <a:pt x="165379" y="1092199"/>
                </a:lnTo>
                <a:lnTo>
                  <a:pt x="184614" y="1054099"/>
                </a:lnTo>
                <a:lnTo>
                  <a:pt x="204812" y="1003299"/>
                </a:lnTo>
                <a:lnTo>
                  <a:pt x="225958" y="965199"/>
                </a:lnTo>
                <a:lnTo>
                  <a:pt x="248038" y="927099"/>
                </a:lnTo>
                <a:lnTo>
                  <a:pt x="271037" y="888999"/>
                </a:lnTo>
                <a:lnTo>
                  <a:pt x="294940" y="850899"/>
                </a:lnTo>
                <a:lnTo>
                  <a:pt x="319733" y="812799"/>
                </a:lnTo>
                <a:lnTo>
                  <a:pt x="345401" y="774699"/>
                </a:lnTo>
                <a:lnTo>
                  <a:pt x="371929" y="736599"/>
                </a:lnTo>
                <a:lnTo>
                  <a:pt x="399303" y="711199"/>
                </a:lnTo>
                <a:lnTo>
                  <a:pt x="427508" y="673099"/>
                </a:lnTo>
                <a:lnTo>
                  <a:pt x="456528" y="634999"/>
                </a:lnTo>
                <a:lnTo>
                  <a:pt x="486350" y="609599"/>
                </a:lnTo>
                <a:lnTo>
                  <a:pt x="516959" y="571499"/>
                </a:lnTo>
                <a:lnTo>
                  <a:pt x="548340" y="533399"/>
                </a:lnTo>
                <a:lnTo>
                  <a:pt x="580478" y="507999"/>
                </a:lnTo>
                <a:lnTo>
                  <a:pt x="613358" y="482599"/>
                </a:lnTo>
                <a:lnTo>
                  <a:pt x="646967" y="444499"/>
                </a:lnTo>
                <a:lnTo>
                  <a:pt x="681288" y="419099"/>
                </a:lnTo>
                <a:lnTo>
                  <a:pt x="716308" y="393699"/>
                </a:lnTo>
                <a:lnTo>
                  <a:pt x="752012" y="368299"/>
                </a:lnTo>
                <a:lnTo>
                  <a:pt x="788385" y="342899"/>
                </a:lnTo>
                <a:lnTo>
                  <a:pt x="825413" y="317499"/>
                </a:lnTo>
                <a:lnTo>
                  <a:pt x="863080" y="292099"/>
                </a:lnTo>
                <a:lnTo>
                  <a:pt x="901372" y="266699"/>
                </a:lnTo>
                <a:lnTo>
                  <a:pt x="979772" y="215899"/>
                </a:lnTo>
                <a:lnTo>
                  <a:pt x="1019850" y="203199"/>
                </a:lnTo>
                <a:lnTo>
                  <a:pt x="1101691" y="152399"/>
                </a:lnTo>
                <a:lnTo>
                  <a:pt x="1185679" y="126999"/>
                </a:lnTo>
                <a:lnTo>
                  <a:pt x="1228442" y="101599"/>
                </a:lnTo>
                <a:lnTo>
                  <a:pt x="1494846" y="25399"/>
                </a:lnTo>
                <a:lnTo>
                  <a:pt x="1540748" y="25399"/>
                </a:lnTo>
                <a:lnTo>
                  <a:pt x="1587040" y="12699"/>
                </a:lnTo>
                <a:lnTo>
                  <a:pt x="2166786" y="12699"/>
                </a:lnTo>
                <a:lnTo>
                  <a:pt x="2543352" y="114299"/>
                </a:lnTo>
                <a:lnTo>
                  <a:pt x="2588590" y="139699"/>
                </a:lnTo>
                <a:lnTo>
                  <a:pt x="2633344" y="152399"/>
                </a:lnTo>
                <a:lnTo>
                  <a:pt x="2677590" y="177799"/>
                </a:lnTo>
                <a:lnTo>
                  <a:pt x="2721304" y="190499"/>
                </a:lnTo>
                <a:lnTo>
                  <a:pt x="2807046" y="241299"/>
                </a:lnTo>
                <a:lnTo>
                  <a:pt x="2890383" y="292099"/>
                </a:lnTo>
                <a:lnTo>
                  <a:pt x="2931091" y="317499"/>
                </a:lnTo>
                <a:lnTo>
                  <a:pt x="2971129" y="342899"/>
                </a:lnTo>
                <a:lnTo>
                  <a:pt x="3010472" y="380999"/>
                </a:lnTo>
                <a:lnTo>
                  <a:pt x="3049098" y="406399"/>
                </a:lnTo>
                <a:lnTo>
                  <a:pt x="3086983" y="444499"/>
                </a:lnTo>
                <a:lnTo>
                  <a:pt x="3124103" y="469899"/>
                </a:lnTo>
                <a:lnTo>
                  <a:pt x="3160437" y="507999"/>
                </a:lnTo>
                <a:lnTo>
                  <a:pt x="3195959" y="533399"/>
                </a:lnTo>
                <a:lnTo>
                  <a:pt x="3230555" y="571499"/>
                </a:lnTo>
                <a:lnTo>
                  <a:pt x="3264115" y="609599"/>
                </a:lnTo>
                <a:lnTo>
                  <a:pt x="3296629" y="647699"/>
                </a:lnTo>
                <a:lnTo>
                  <a:pt x="3328090" y="685799"/>
                </a:lnTo>
                <a:lnTo>
                  <a:pt x="3358486" y="723899"/>
                </a:lnTo>
                <a:lnTo>
                  <a:pt x="3387808" y="761999"/>
                </a:lnTo>
                <a:lnTo>
                  <a:pt x="3416046" y="800099"/>
                </a:lnTo>
                <a:lnTo>
                  <a:pt x="3443192" y="838199"/>
                </a:lnTo>
                <a:lnTo>
                  <a:pt x="3469234" y="888999"/>
                </a:lnTo>
                <a:lnTo>
                  <a:pt x="3494164" y="927099"/>
                </a:lnTo>
                <a:lnTo>
                  <a:pt x="3517972" y="965199"/>
                </a:lnTo>
                <a:lnTo>
                  <a:pt x="3540649" y="1015999"/>
                </a:lnTo>
                <a:lnTo>
                  <a:pt x="3562184" y="1054099"/>
                </a:lnTo>
                <a:lnTo>
                  <a:pt x="3582567" y="1104899"/>
                </a:lnTo>
                <a:lnTo>
                  <a:pt x="3601791" y="1142999"/>
                </a:lnTo>
                <a:lnTo>
                  <a:pt x="3619843" y="1193799"/>
                </a:lnTo>
                <a:lnTo>
                  <a:pt x="3636716" y="1231899"/>
                </a:lnTo>
                <a:lnTo>
                  <a:pt x="3652400" y="1282699"/>
                </a:lnTo>
                <a:lnTo>
                  <a:pt x="3666884" y="1320799"/>
                </a:lnTo>
                <a:lnTo>
                  <a:pt x="3680159" y="1371599"/>
                </a:lnTo>
                <a:lnTo>
                  <a:pt x="3692215" y="1422399"/>
                </a:lnTo>
                <a:lnTo>
                  <a:pt x="3703044" y="1460499"/>
                </a:lnTo>
                <a:lnTo>
                  <a:pt x="3712634" y="1511299"/>
                </a:lnTo>
                <a:lnTo>
                  <a:pt x="3720977" y="1562099"/>
                </a:lnTo>
                <a:lnTo>
                  <a:pt x="3728063" y="1612899"/>
                </a:lnTo>
                <a:lnTo>
                  <a:pt x="3733883" y="1663699"/>
                </a:lnTo>
                <a:lnTo>
                  <a:pt x="3738426" y="1714499"/>
                </a:lnTo>
                <a:lnTo>
                  <a:pt x="3741682" y="1752599"/>
                </a:lnTo>
                <a:lnTo>
                  <a:pt x="3743644" y="1803399"/>
                </a:lnTo>
                <a:lnTo>
                  <a:pt x="3744299" y="1854199"/>
                </a:lnTo>
                <a:lnTo>
                  <a:pt x="3743688" y="1904999"/>
                </a:lnTo>
                <a:lnTo>
                  <a:pt x="3741863" y="1955799"/>
                </a:lnTo>
                <a:lnTo>
                  <a:pt x="3738840" y="1993899"/>
                </a:lnTo>
                <a:lnTo>
                  <a:pt x="3734634" y="2044699"/>
                </a:lnTo>
                <a:lnTo>
                  <a:pt x="3729258" y="2095499"/>
                </a:lnTo>
                <a:lnTo>
                  <a:pt x="3722728" y="2133599"/>
                </a:lnTo>
                <a:lnTo>
                  <a:pt x="3715059" y="2184399"/>
                </a:lnTo>
                <a:lnTo>
                  <a:pt x="3706264" y="2235199"/>
                </a:lnTo>
                <a:lnTo>
                  <a:pt x="3696359" y="2273299"/>
                </a:lnTo>
                <a:lnTo>
                  <a:pt x="3685359" y="2324099"/>
                </a:lnTo>
                <a:lnTo>
                  <a:pt x="3673278" y="2362199"/>
                </a:lnTo>
                <a:lnTo>
                  <a:pt x="3660131" y="2412999"/>
                </a:lnTo>
                <a:lnTo>
                  <a:pt x="3645933" y="2451099"/>
                </a:lnTo>
                <a:lnTo>
                  <a:pt x="3630698" y="2501899"/>
                </a:lnTo>
                <a:lnTo>
                  <a:pt x="3614441" y="2539999"/>
                </a:lnTo>
                <a:lnTo>
                  <a:pt x="3597177" y="2578099"/>
                </a:lnTo>
                <a:lnTo>
                  <a:pt x="3578920" y="2616199"/>
                </a:lnTo>
                <a:lnTo>
                  <a:pt x="3559685" y="2666999"/>
                </a:lnTo>
                <a:lnTo>
                  <a:pt x="3539487" y="2705099"/>
                </a:lnTo>
                <a:lnTo>
                  <a:pt x="3518341" y="2743199"/>
                </a:lnTo>
                <a:lnTo>
                  <a:pt x="3496261" y="2781299"/>
                </a:lnTo>
                <a:lnTo>
                  <a:pt x="3473262" y="2819399"/>
                </a:lnTo>
                <a:lnTo>
                  <a:pt x="3449359" y="2857499"/>
                </a:lnTo>
                <a:lnTo>
                  <a:pt x="3424566" y="2895599"/>
                </a:lnTo>
                <a:lnTo>
                  <a:pt x="3398898" y="2933699"/>
                </a:lnTo>
                <a:lnTo>
                  <a:pt x="3372370" y="2971799"/>
                </a:lnTo>
                <a:lnTo>
                  <a:pt x="3344996" y="3009899"/>
                </a:lnTo>
                <a:lnTo>
                  <a:pt x="3316791" y="3035299"/>
                </a:lnTo>
                <a:lnTo>
                  <a:pt x="3287771" y="3073399"/>
                </a:lnTo>
                <a:lnTo>
                  <a:pt x="3257949" y="3111499"/>
                </a:lnTo>
                <a:lnTo>
                  <a:pt x="3227340" y="3136899"/>
                </a:lnTo>
                <a:lnTo>
                  <a:pt x="3195959" y="3174999"/>
                </a:lnTo>
                <a:lnTo>
                  <a:pt x="3163821" y="3200399"/>
                </a:lnTo>
                <a:lnTo>
                  <a:pt x="3130941" y="3238499"/>
                </a:lnTo>
                <a:lnTo>
                  <a:pt x="3097332" y="3263899"/>
                </a:lnTo>
                <a:lnTo>
                  <a:pt x="3063011" y="3289299"/>
                </a:lnTo>
                <a:lnTo>
                  <a:pt x="3027991" y="3314699"/>
                </a:lnTo>
                <a:lnTo>
                  <a:pt x="2992287" y="3352799"/>
                </a:lnTo>
                <a:lnTo>
                  <a:pt x="2955914" y="3378199"/>
                </a:lnTo>
                <a:lnTo>
                  <a:pt x="2918886" y="3403599"/>
                </a:lnTo>
                <a:lnTo>
                  <a:pt x="2881219" y="3428999"/>
                </a:lnTo>
                <a:lnTo>
                  <a:pt x="2842927" y="3441699"/>
                </a:lnTo>
                <a:lnTo>
                  <a:pt x="2764527" y="3492499"/>
                </a:lnTo>
                <a:lnTo>
                  <a:pt x="2724449" y="3517899"/>
                </a:lnTo>
                <a:lnTo>
                  <a:pt x="2683804" y="3530599"/>
                </a:lnTo>
                <a:lnTo>
                  <a:pt x="2642608" y="3555999"/>
                </a:lnTo>
                <a:lnTo>
                  <a:pt x="2600875" y="3568699"/>
                </a:lnTo>
                <a:lnTo>
                  <a:pt x="2558620" y="3594099"/>
                </a:lnTo>
                <a:lnTo>
                  <a:pt x="2249453" y="3682999"/>
                </a:lnTo>
                <a:close/>
              </a:path>
              <a:path w="3744595" h="3721100">
                <a:moveTo>
                  <a:pt x="2110593" y="3708399"/>
                </a:moveTo>
                <a:lnTo>
                  <a:pt x="1633706" y="3708399"/>
                </a:lnTo>
                <a:lnTo>
                  <a:pt x="1540748" y="3682999"/>
                </a:lnTo>
                <a:lnTo>
                  <a:pt x="2203551" y="3682999"/>
                </a:lnTo>
                <a:lnTo>
                  <a:pt x="2110593" y="3708399"/>
                </a:lnTo>
                <a:close/>
              </a:path>
              <a:path w="3744595" h="3721100">
                <a:moveTo>
                  <a:pt x="1968490" y="3721099"/>
                </a:moveTo>
                <a:lnTo>
                  <a:pt x="1775809" y="3721099"/>
                </a:lnTo>
                <a:lnTo>
                  <a:pt x="1728106" y="3708399"/>
                </a:lnTo>
                <a:lnTo>
                  <a:pt x="2016193" y="3708399"/>
                </a:lnTo>
                <a:lnTo>
                  <a:pt x="1968490" y="3721099"/>
                </a:lnTo>
                <a:close/>
              </a:path>
            </a:pathLst>
          </a:custGeom>
          <a:solidFill>
            <a:srgbClr val="2C6781">
              <a:alpha val="16078"/>
            </a:srgbClr>
          </a:solidFill>
        </p:spPr>
        <p:txBody>
          <a:bodyPr wrap="square" lIns="0" tIns="0" rIns="0" bIns="0" rtlCol="0"/>
          <a:lstStyle/>
          <a:p>
            <a:endParaRPr kern="0">
              <a:solidFill>
                <a:sysClr val="windowText" lastClr="000000"/>
              </a:solidFill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947908" y="3504375"/>
            <a:ext cx="23037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600" b="1" dirty="0">
                <a:solidFill>
                  <a:srgbClr val="19196C"/>
                </a:solidFill>
              </a:rPr>
              <a:t>Next</a:t>
            </a:r>
            <a:r>
              <a:rPr sz="3600" b="1" spc="-110" dirty="0">
                <a:solidFill>
                  <a:srgbClr val="19196C"/>
                </a:solidFill>
              </a:rPr>
              <a:t> </a:t>
            </a:r>
            <a:r>
              <a:rPr sz="3600" b="1" spc="-10" dirty="0">
                <a:solidFill>
                  <a:srgbClr val="19196C"/>
                </a:solidFill>
              </a:rPr>
              <a:t>Steps</a:t>
            </a:r>
            <a:endParaRPr sz="3600"/>
          </a:p>
        </p:txBody>
      </p:sp>
      <p:sp>
        <p:nvSpPr>
          <p:cNvPr id="4" name="object 4"/>
          <p:cNvSpPr txBox="1"/>
          <p:nvPr/>
        </p:nvSpPr>
        <p:spPr>
          <a:xfrm>
            <a:off x="11777851" y="6557547"/>
            <a:ext cx="179705" cy="1560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kern="0" spc="-25" dirty="0">
                <a:solidFill>
                  <a:srgbClr val="888888"/>
                </a:solidFill>
                <a:latin typeface="Calibri"/>
                <a:cs typeface="Calibri"/>
              </a:rPr>
              <a:t>72</a:t>
            </a:r>
            <a:endParaRPr sz="1200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12700" marR="5080">
              <a:lnSpc>
                <a:spcPts val="3460"/>
              </a:lnSpc>
              <a:spcBef>
                <a:spcPts val="530"/>
              </a:spcBef>
            </a:pPr>
            <a:r>
              <a:rPr b="0" dirty="0">
                <a:latin typeface="Trebuchet MS"/>
                <a:cs typeface="Trebuchet MS"/>
              </a:rPr>
              <a:t>“Community</a:t>
            </a:r>
            <a:r>
              <a:rPr b="0" spc="-80" dirty="0">
                <a:latin typeface="Trebuchet MS"/>
                <a:cs typeface="Trebuchet MS"/>
              </a:rPr>
              <a:t> </a:t>
            </a:r>
            <a:r>
              <a:rPr b="0" dirty="0">
                <a:latin typeface="Trebuchet MS"/>
                <a:cs typeface="Trebuchet MS"/>
              </a:rPr>
              <a:t>Clean</a:t>
            </a:r>
            <a:r>
              <a:rPr b="0" spc="-110" dirty="0">
                <a:latin typeface="Trebuchet MS"/>
                <a:cs typeface="Trebuchet MS"/>
              </a:rPr>
              <a:t> </a:t>
            </a:r>
            <a:r>
              <a:rPr b="0" spc="-45" dirty="0">
                <a:latin typeface="Trebuchet MS"/>
                <a:cs typeface="Trebuchet MS"/>
              </a:rPr>
              <a:t>Transportation</a:t>
            </a:r>
            <a:r>
              <a:rPr b="0" spc="-200" dirty="0">
                <a:latin typeface="Trebuchet MS"/>
                <a:cs typeface="Trebuchet MS"/>
              </a:rPr>
              <a:t> </a:t>
            </a:r>
            <a:r>
              <a:rPr b="0" spc="-10" dirty="0">
                <a:latin typeface="Trebuchet MS"/>
                <a:cs typeface="Trebuchet MS"/>
              </a:rPr>
              <a:t>Assistance” </a:t>
            </a:r>
            <a:r>
              <a:rPr b="0" dirty="0">
                <a:latin typeface="Trebuchet MS"/>
                <a:cs typeface="Trebuchet MS"/>
              </a:rPr>
              <a:t>Grant</a:t>
            </a:r>
            <a:r>
              <a:rPr b="0" spc="-120" dirty="0">
                <a:latin typeface="Trebuchet MS"/>
                <a:cs typeface="Trebuchet MS"/>
              </a:rPr>
              <a:t> </a:t>
            </a:r>
            <a:r>
              <a:rPr b="0" dirty="0">
                <a:latin typeface="Trebuchet MS"/>
                <a:cs typeface="Trebuchet MS"/>
              </a:rPr>
              <a:t>Funding</a:t>
            </a:r>
            <a:r>
              <a:rPr b="0" spc="-114" dirty="0">
                <a:latin typeface="Trebuchet MS"/>
                <a:cs typeface="Trebuchet MS"/>
              </a:rPr>
              <a:t> </a:t>
            </a:r>
            <a:r>
              <a:rPr b="0" spc="-10" dirty="0">
                <a:latin typeface="Trebuchet MS"/>
                <a:cs typeface="Trebuchet MS"/>
              </a:rPr>
              <a:t>Program</a:t>
            </a:r>
            <a:r>
              <a:rPr b="0" spc="-114" dirty="0">
                <a:latin typeface="Trebuchet MS"/>
                <a:cs typeface="Trebuchet MS"/>
              </a:rPr>
              <a:t> </a:t>
            </a:r>
            <a:r>
              <a:rPr b="0" spc="-25" dirty="0">
                <a:latin typeface="Trebuchet MS"/>
                <a:cs typeface="Trebuchet MS"/>
              </a:rPr>
              <a:t>(CCTAP)</a:t>
            </a:r>
            <a:r>
              <a:rPr b="0" spc="-114" dirty="0">
                <a:latin typeface="Trebuchet MS"/>
                <a:cs typeface="Trebuchet MS"/>
              </a:rPr>
              <a:t> </a:t>
            </a:r>
            <a:r>
              <a:rPr b="0" dirty="0">
                <a:latin typeface="Trebuchet MS"/>
                <a:cs typeface="Trebuchet MS"/>
              </a:rPr>
              <a:t>-</a:t>
            </a:r>
            <a:r>
              <a:rPr b="0" spc="-65" dirty="0">
                <a:latin typeface="Trebuchet MS"/>
                <a:cs typeface="Trebuchet MS"/>
              </a:rPr>
              <a:t> </a:t>
            </a:r>
            <a:r>
              <a:rPr spc="-10" dirty="0"/>
              <a:t>Eligibility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933450" marR="5080" lvl="0" indent="-921385" defTabSz="91440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</a:rPr>
              <a:t>“Community Clean</a:t>
            </a:r>
            <a:r>
              <a:rPr kumimoji="0" sz="1200" b="0" i="0" u="none" strike="noStrike" kern="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</a:rPr>
              <a:t> 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</a:rPr>
              <a:t>Transportation</a:t>
            </a:r>
            <a:r>
              <a:rPr kumimoji="0" sz="1200" b="0" i="0" u="none" strike="noStrike" kern="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</a:rPr>
              <a:t>Assistance” 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</a:rPr>
              <a:t>Grant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</a:rPr>
              <a:t>Funding</a:t>
            </a:r>
            <a:r>
              <a:rPr kumimoji="0" sz="1200" b="0" i="0" u="none" strike="noStrike" kern="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</a:rPr>
              <a:t>Program</a:t>
            </a:r>
            <a:r>
              <a:rPr kumimoji="0" sz="1200" b="0" i="0" u="none" strike="noStrike" kern="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</a:rPr>
              <a:t> 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</a:rPr>
              <a:t>(CCTAP)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</a:rPr>
              <a:t>Fall</a:t>
            </a:r>
            <a:r>
              <a:rPr kumimoji="0" sz="1200" b="0" i="0" u="none" strike="noStrike" kern="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</a:rPr>
              <a:t> 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</a:rPr>
              <a:t>2024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38100" marR="0" lvl="0" indent="0" defTabSz="91440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200" b="0" i="0" u="none" strike="noStrike" kern="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</a:rPr>
              <a:pPr marL="38100" marR="0" lvl="0" indent="0" defTabSz="914400" eaLnBrk="1" fontAlgn="auto" latinLnBrk="0" hangingPunct="1">
                <a:lnSpc>
                  <a:spcPct val="100000"/>
                </a:lnSpc>
                <a:spcBef>
                  <a:spcPts val="2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sz="1200" b="0" i="0" u="none" strike="noStrike" kern="0" cap="none" spc="-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73100" y="1103383"/>
            <a:ext cx="10297160" cy="4929505"/>
          </a:xfrm>
          <a:prstGeom prst="rect">
            <a:avLst/>
          </a:prstGeom>
        </p:spPr>
        <p:txBody>
          <a:bodyPr vert="horz" wrap="square" lIns="0" tIns="1905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CCTAP</a:t>
            </a:r>
            <a:r>
              <a:rPr kumimoji="0" sz="2000" b="1" i="0" u="none" strike="noStrike" kern="0" cap="none" spc="-10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Eligibility</a:t>
            </a:r>
            <a:r>
              <a:rPr kumimoji="0" sz="2000" b="1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0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Criteria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cs typeface="Trebuchet MS"/>
            </a:endParaRPr>
          </a:p>
          <a:p>
            <a:pPr marL="239395" marR="0" lvl="0" indent="-201295" defTabSz="91440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39395" algn="l"/>
              </a:tabLst>
              <a:defRPr/>
            </a:pP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Eligible</a:t>
            </a:r>
            <a:r>
              <a:rPr kumimoji="0" sz="20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project</a:t>
            </a:r>
            <a:r>
              <a:rPr kumimoji="0" sz="20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sponsors</a:t>
            </a:r>
            <a:r>
              <a:rPr kumimoji="0" sz="20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meet</a:t>
            </a:r>
            <a:r>
              <a:rPr kumimoji="0" sz="20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criteria</a:t>
            </a:r>
            <a:r>
              <a:rPr kumimoji="0" sz="20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under</a:t>
            </a:r>
            <a:r>
              <a:rPr kumimoji="0" sz="20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000" b="0" i="0" u="sng" strike="noStrike" kern="0" cap="none" spc="-20" normalizeH="0" baseline="0" noProof="0" dirty="0">
                <a:ln>
                  <a:noFill/>
                </a:ln>
                <a:solidFill>
                  <a:srgbClr val="2350A2"/>
                </a:solidFill>
                <a:effectLst/>
                <a:uLnTx/>
                <a:uFill>
                  <a:solidFill>
                    <a:srgbClr val="2350A2"/>
                  </a:solidFill>
                </a:uFill>
                <a:latin typeface="Trebuchet MS"/>
                <a:cs typeface="Trebuchet MS"/>
                <a:hlinkClick r:id="rId2"/>
              </a:rPr>
              <a:t>43-</a:t>
            </a:r>
            <a:r>
              <a:rPr kumimoji="0" sz="2000" b="0" i="0" u="sng" strike="noStrike" kern="0" cap="none" spc="-10" normalizeH="0" baseline="0" noProof="0" dirty="0">
                <a:ln>
                  <a:noFill/>
                </a:ln>
                <a:solidFill>
                  <a:srgbClr val="2350A2"/>
                </a:solidFill>
                <a:effectLst/>
                <a:uLnTx/>
                <a:uFill>
                  <a:solidFill>
                    <a:srgbClr val="2350A2"/>
                  </a:solidFill>
                </a:uFill>
                <a:latin typeface="Trebuchet MS"/>
                <a:cs typeface="Trebuchet MS"/>
                <a:hlinkClick r:id="rId2"/>
              </a:rPr>
              <a:t>4-</a:t>
            </a:r>
            <a:r>
              <a:rPr kumimoji="0" sz="2000" b="0" i="0" u="sng" strike="noStrike" kern="0" cap="none" spc="0" normalizeH="0" baseline="0" noProof="0" dirty="0">
                <a:ln>
                  <a:noFill/>
                </a:ln>
                <a:solidFill>
                  <a:srgbClr val="2350A2"/>
                </a:solidFill>
                <a:effectLst/>
                <a:uLnTx/>
                <a:uFill>
                  <a:solidFill>
                    <a:srgbClr val="2350A2"/>
                  </a:solidFill>
                </a:uFill>
                <a:latin typeface="Trebuchet MS"/>
                <a:cs typeface="Trebuchet MS"/>
                <a:hlinkClick r:id="rId2"/>
              </a:rPr>
              <a:t>1302</a:t>
            </a:r>
            <a:r>
              <a:rPr kumimoji="0" sz="2000" b="0" i="0" u="sng" strike="noStrike" kern="0" cap="none" spc="-20" normalizeH="0" baseline="0" noProof="0" dirty="0">
                <a:ln>
                  <a:noFill/>
                </a:ln>
                <a:solidFill>
                  <a:srgbClr val="2350A2"/>
                </a:solidFill>
                <a:effectLst/>
                <a:uLnTx/>
                <a:uFill>
                  <a:solidFill>
                    <a:srgbClr val="2350A2"/>
                  </a:solidFill>
                </a:uFill>
                <a:latin typeface="Trebuchet MS"/>
                <a:cs typeface="Trebuchet MS"/>
                <a:hlinkClick r:id="rId2"/>
              </a:rPr>
              <a:t> </a:t>
            </a:r>
            <a:r>
              <a:rPr kumimoji="0" sz="2000" b="0" i="0" u="sng" strike="noStrike" kern="0" cap="none" spc="-10" normalizeH="0" baseline="0" noProof="0" dirty="0">
                <a:ln>
                  <a:noFill/>
                </a:ln>
                <a:solidFill>
                  <a:srgbClr val="2350A2"/>
                </a:solidFill>
                <a:effectLst/>
                <a:uLnTx/>
                <a:uFill>
                  <a:solidFill>
                    <a:srgbClr val="2350A2"/>
                  </a:solidFill>
                </a:uFill>
                <a:latin typeface="Trebuchet MS"/>
                <a:cs typeface="Trebuchet MS"/>
                <a:hlinkClick r:id="rId2"/>
              </a:rPr>
              <a:t>C.R.S.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cs typeface="Trebuchet MS"/>
            </a:endParaRPr>
          </a:p>
          <a:p>
            <a:pPr marL="239395" marR="508000" lvl="0" indent="-201295" defTabSz="91440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41300" algn="l"/>
              </a:tabLst>
              <a:defRPr/>
            </a:pP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Eligible</a:t>
            </a:r>
            <a:r>
              <a:rPr kumimoji="0" sz="20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project</a:t>
            </a:r>
            <a:r>
              <a:rPr kumimoji="0" sz="20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sponsors</a:t>
            </a:r>
            <a:r>
              <a:rPr kumimoji="0" sz="20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are</a:t>
            </a:r>
            <a:r>
              <a:rPr kumimoji="0" sz="20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000" b="0" i="0" u="sng" strike="noStrike" kern="0" cap="none" spc="0" normalizeH="0" baseline="0" noProof="0" dirty="0">
                <a:ln>
                  <a:noFill/>
                </a:ln>
                <a:solidFill>
                  <a:srgbClr val="2350A2"/>
                </a:solidFill>
                <a:effectLst/>
                <a:uLnTx/>
                <a:uFill>
                  <a:solidFill>
                    <a:srgbClr val="2350A2"/>
                  </a:solidFill>
                </a:uFill>
                <a:latin typeface="Trebuchet MS"/>
                <a:cs typeface="Trebuchet MS"/>
                <a:hlinkClick r:id="rId3"/>
              </a:rPr>
              <a:t>in</a:t>
            </a:r>
            <a:r>
              <a:rPr kumimoji="0" sz="2000" b="0" i="0" u="sng" strike="noStrike" kern="0" cap="none" spc="-25" normalizeH="0" baseline="0" noProof="0" dirty="0">
                <a:ln>
                  <a:noFill/>
                </a:ln>
                <a:solidFill>
                  <a:srgbClr val="2350A2"/>
                </a:solidFill>
                <a:effectLst/>
                <a:uLnTx/>
                <a:uFill>
                  <a:solidFill>
                    <a:srgbClr val="2350A2"/>
                  </a:solidFill>
                </a:uFill>
                <a:latin typeface="Trebuchet MS"/>
                <a:cs typeface="Trebuchet MS"/>
                <a:hlinkClick r:id="rId3"/>
              </a:rPr>
              <a:t> </a:t>
            </a:r>
            <a:r>
              <a:rPr kumimoji="0" sz="2000" b="0" i="0" u="sng" strike="noStrike" kern="0" cap="none" spc="0" normalizeH="0" baseline="0" noProof="0" dirty="0">
                <a:ln>
                  <a:noFill/>
                </a:ln>
                <a:solidFill>
                  <a:srgbClr val="2350A2"/>
                </a:solidFill>
                <a:effectLst/>
                <a:uLnTx/>
                <a:uFill>
                  <a:solidFill>
                    <a:srgbClr val="2350A2"/>
                  </a:solidFill>
                </a:uFill>
                <a:latin typeface="Trebuchet MS"/>
                <a:cs typeface="Trebuchet MS"/>
                <a:hlinkClick r:id="rId3"/>
              </a:rPr>
              <a:t>good</a:t>
            </a:r>
            <a:r>
              <a:rPr kumimoji="0" sz="2000" b="0" i="0" u="sng" strike="noStrike" kern="0" cap="none" spc="-20" normalizeH="0" baseline="0" noProof="0" dirty="0">
                <a:ln>
                  <a:noFill/>
                </a:ln>
                <a:solidFill>
                  <a:srgbClr val="2350A2"/>
                </a:solidFill>
                <a:effectLst/>
                <a:uLnTx/>
                <a:uFill>
                  <a:solidFill>
                    <a:srgbClr val="2350A2"/>
                  </a:solidFill>
                </a:uFill>
                <a:latin typeface="Trebuchet MS"/>
                <a:cs typeface="Trebuchet MS"/>
                <a:hlinkClick r:id="rId3"/>
              </a:rPr>
              <a:t> </a:t>
            </a:r>
            <a:r>
              <a:rPr kumimoji="0" sz="2000" b="0" i="0" u="sng" strike="noStrike" kern="0" cap="none" spc="0" normalizeH="0" baseline="0" noProof="0" dirty="0">
                <a:ln>
                  <a:noFill/>
                </a:ln>
                <a:solidFill>
                  <a:srgbClr val="2350A2"/>
                </a:solidFill>
                <a:effectLst/>
                <a:uLnTx/>
                <a:uFill>
                  <a:solidFill>
                    <a:srgbClr val="2350A2"/>
                  </a:solidFill>
                </a:uFill>
                <a:latin typeface="Trebuchet MS"/>
                <a:cs typeface="Trebuchet MS"/>
                <a:hlinkClick r:id="rId3"/>
              </a:rPr>
              <a:t>standing</a:t>
            </a:r>
            <a:r>
              <a:rPr kumimoji="0" sz="2000" b="0" i="0" u="sng" strike="noStrike" kern="0" cap="none" spc="-25" normalizeH="0" baseline="0" noProof="0" dirty="0">
                <a:ln>
                  <a:noFill/>
                </a:ln>
                <a:solidFill>
                  <a:srgbClr val="2350A2"/>
                </a:solidFill>
                <a:effectLst/>
                <a:uLnTx/>
                <a:uFill>
                  <a:solidFill>
                    <a:srgbClr val="2350A2"/>
                  </a:solidFill>
                </a:uFill>
                <a:latin typeface="Trebuchet MS"/>
                <a:cs typeface="Trebuchet MS"/>
                <a:hlinkClick r:id="rId3"/>
              </a:rPr>
              <a:t> </a:t>
            </a:r>
            <a:r>
              <a:rPr kumimoji="0" sz="2000" b="0" i="0" u="sng" strike="noStrike" kern="0" cap="none" spc="0" normalizeH="0" baseline="0" noProof="0" dirty="0">
                <a:ln>
                  <a:noFill/>
                </a:ln>
                <a:solidFill>
                  <a:srgbClr val="2350A2"/>
                </a:solidFill>
                <a:effectLst/>
                <a:uLnTx/>
                <a:uFill>
                  <a:solidFill>
                    <a:srgbClr val="2350A2"/>
                  </a:solidFill>
                </a:uFill>
                <a:latin typeface="Trebuchet MS"/>
                <a:cs typeface="Trebuchet MS"/>
                <a:hlinkClick r:id="rId3"/>
              </a:rPr>
              <a:t>with</a:t>
            </a:r>
            <a:r>
              <a:rPr kumimoji="0" sz="2000" b="0" i="0" u="sng" strike="noStrike" kern="0" cap="none" spc="-25" normalizeH="0" baseline="0" noProof="0" dirty="0">
                <a:ln>
                  <a:noFill/>
                </a:ln>
                <a:solidFill>
                  <a:srgbClr val="2350A2"/>
                </a:solidFill>
                <a:effectLst/>
                <a:uLnTx/>
                <a:uFill>
                  <a:solidFill>
                    <a:srgbClr val="2350A2"/>
                  </a:solidFill>
                </a:uFill>
                <a:latin typeface="Trebuchet MS"/>
                <a:cs typeface="Trebuchet MS"/>
                <a:hlinkClick r:id="rId3"/>
              </a:rPr>
              <a:t> </a:t>
            </a:r>
            <a:r>
              <a:rPr kumimoji="0" sz="2000" b="0" i="0" u="sng" strike="noStrike" kern="0" cap="none" spc="0" normalizeH="0" baseline="0" noProof="0" dirty="0">
                <a:ln>
                  <a:noFill/>
                </a:ln>
                <a:solidFill>
                  <a:srgbClr val="2350A2"/>
                </a:solidFill>
                <a:effectLst/>
                <a:uLnTx/>
                <a:uFill>
                  <a:solidFill>
                    <a:srgbClr val="2350A2"/>
                  </a:solidFill>
                </a:uFill>
                <a:latin typeface="Trebuchet MS"/>
                <a:cs typeface="Trebuchet MS"/>
                <a:hlinkClick r:id="rId3"/>
              </a:rPr>
              <a:t>the</a:t>
            </a:r>
            <a:r>
              <a:rPr kumimoji="0" sz="2000" b="0" i="0" u="sng" strike="noStrike" kern="0" cap="none" spc="-25" normalizeH="0" baseline="0" noProof="0" dirty="0">
                <a:ln>
                  <a:noFill/>
                </a:ln>
                <a:solidFill>
                  <a:srgbClr val="2350A2"/>
                </a:solidFill>
                <a:effectLst/>
                <a:uLnTx/>
                <a:uFill>
                  <a:solidFill>
                    <a:srgbClr val="2350A2"/>
                  </a:solidFill>
                </a:uFill>
                <a:latin typeface="Trebuchet MS"/>
                <a:cs typeface="Trebuchet MS"/>
                <a:hlinkClick r:id="rId3"/>
              </a:rPr>
              <a:t> </a:t>
            </a:r>
            <a:r>
              <a:rPr kumimoji="0" sz="2000" b="0" i="0" u="sng" strike="noStrike" kern="0" cap="none" spc="0" normalizeH="0" baseline="0" noProof="0" dirty="0">
                <a:ln>
                  <a:noFill/>
                </a:ln>
                <a:solidFill>
                  <a:srgbClr val="2350A2"/>
                </a:solidFill>
                <a:effectLst/>
                <a:uLnTx/>
                <a:uFill>
                  <a:solidFill>
                    <a:srgbClr val="2350A2"/>
                  </a:solidFill>
                </a:uFill>
                <a:latin typeface="Trebuchet MS"/>
                <a:cs typeface="Trebuchet MS"/>
                <a:hlinkClick r:id="rId3"/>
              </a:rPr>
              <a:t>Colorado</a:t>
            </a:r>
            <a:r>
              <a:rPr kumimoji="0" sz="2000" b="0" i="0" u="sng" strike="noStrike" kern="0" cap="none" spc="-20" normalizeH="0" baseline="0" noProof="0" dirty="0">
                <a:ln>
                  <a:noFill/>
                </a:ln>
                <a:solidFill>
                  <a:srgbClr val="2350A2"/>
                </a:solidFill>
                <a:effectLst/>
                <a:uLnTx/>
                <a:uFill>
                  <a:solidFill>
                    <a:srgbClr val="2350A2"/>
                  </a:solidFill>
                </a:uFill>
                <a:latin typeface="Trebuchet MS"/>
                <a:cs typeface="Trebuchet MS"/>
                <a:hlinkClick r:id="rId3"/>
              </a:rPr>
              <a:t> </a:t>
            </a:r>
            <a:r>
              <a:rPr kumimoji="0" sz="2000" b="0" i="0" u="sng" strike="noStrike" kern="0" cap="none" spc="0" normalizeH="0" baseline="0" noProof="0" dirty="0">
                <a:ln>
                  <a:noFill/>
                </a:ln>
                <a:solidFill>
                  <a:srgbClr val="2350A2"/>
                </a:solidFill>
                <a:effectLst/>
                <a:uLnTx/>
                <a:uFill>
                  <a:solidFill>
                    <a:srgbClr val="2350A2"/>
                  </a:solidFill>
                </a:uFill>
                <a:latin typeface="Trebuchet MS"/>
                <a:cs typeface="Trebuchet MS"/>
                <a:hlinkClick r:id="rId3"/>
              </a:rPr>
              <a:t>Secretary</a:t>
            </a:r>
            <a:r>
              <a:rPr kumimoji="0" sz="2000" b="0" i="0" u="sng" strike="noStrike" kern="0" cap="none" spc="-35" normalizeH="0" baseline="0" noProof="0" dirty="0">
                <a:ln>
                  <a:noFill/>
                </a:ln>
                <a:solidFill>
                  <a:srgbClr val="2350A2"/>
                </a:solidFill>
                <a:effectLst/>
                <a:uLnTx/>
                <a:uFill>
                  <a:solidFill>
                    <a:srgbClr val="2350A2"/>
                  </a:solidFill>
                </a:uFill>
                <a:latin typeface="Trebuchet MS"/>
                <a:cs typeface="Trebuchet MS"/>
                <a:hlinkClick r:id="rId3"/>
              </a:rPr>
              <a:t> </a:t>
            </a:r>
            <a:r>
              <a:rPr kumimoji="0" sz="2000" b="0" i="0" u="sng" strike="noStrike" kern="0" cap="none" spc="0" normalizeH="0" baseline="0" noProof="0" dirty="0">
                <a:ln>
                  <a:noFill/>
                </a:ln>
                <a:solidFill>
                  <a:srgbClr val="2350A2"/>
                </a:solidFill>
                <a:effectLst/>
                <a:uLnTx/>
                <a:uFill>
                  <a:solidFill>
                    <a:srgbClr val="2350A2"/>
                  </a:solidFill>
                </a:uFill>
                <a:latin typeface="Trebuchet MS"/>
                <a:cs typeface="Trebuchet MS"/>
                <a:hlinkClick r:id="rId3"/>
              </a:rPr>
              <a:t>of</a:t>
            </a:r>
            <a:r>
              <a:rPr kumimoji="0" sz="2000" b="0" i="0" u="sng" strike="noStrike" kern="0" cap="none" spc="-15" normalizeH="0" baseline="0" noProof="0" dirty="0">
                <a:ln>
                  <a:noFill/>
                </a:ln>
                <a:solidFill>
                  <a:srgbClr val="2350A2"/>
                </a:solidFill>
                <a:effectLst/>
                <a:uLnTx/>
                <a:uFill>
                  <a:solidFill>
                    <a:srgbClr val="2350A2"/>
                  </a:solidFill>
                </a:uFill>
                <a:latin typeface="Trebuchet MS"/>
                <a:cs typeface="Trebuchet MS"/>
                <a:hlinkClick r:id="rId3"/>
              </a:rPr>
              <a:t> </a:t>
            </a:r>
            <a:r>
              <a:rPr kumimoji="0" sz="2000" b="0" i="0" u="sng" strike="noStrike" kern="0" cap="none" spc="-10" normalizeH="0" baseline="0" noProof="0" dirty="0">
                <a:ln>
                  <a:noFill/>
                </a:ln>
                <a:solidFill>
                  <a:srgbClr val="2350A2"/>
                </a:solidFill>
                <a:effectLst/>
                <a:uLnTx/>
                <a:uFill>
                  <a:solidFill>
                    <a:srgbClr val="2350A2"/>
                  </a:solidFill>
                </a:uFill>
                <a:latin typeface="Trebuchet MS"/>
                <a:cs typeface="Trebuchet MS"/>
                <a:hlinkClick r:id="rId3"/>
              </a:rPr>
              <a:t>State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, 	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have</a:t>
            </a:r>
            <a:r>
              <a:rPr kumimoji="0" sz="20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no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projects</a:t>
            </a:r>
            <a:r>
              <a:rPr kumimoji="0" sz="20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on</a:t>
            </a:r>
            <a:r>
              <a:rPr kumimoji="0" sz="20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the</a:t>
            </a:r>
            <a:r>
              <a:rPr kumimoji="0" sz="20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federal</a:t>
            </a:r>
            <a:r>
              <a:rPr kumimoji="0" sz="20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inactive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list,</a:t>
            </a:r>
            <a:r>
              <a:rPr kumimoji="0" sz="20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and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have</a:t>
            </a:r>
            <a:r>
              <a:rPr kumimoji="0" sz="20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not</a:t>
            </a:r>
            <a:r>
              <a:rPr kumimoji="0" sz="20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had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a</a:t>
            </a:r>
            <a:r>
              <a:rPr kumimoji="0" sz="20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non-compliance 	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determination</a:t>
            </a:r>
            <a:r>
              <a:rPr kumimoji="0" sz="20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on</a:t>
            </a:r>
            <a:r>
              <a:rPr kumimoji="0" sz="20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a</a:t>
            </a:r>
            <a:r>
              <a:rPr kumimoji="0" sz="20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sub-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allocated</a:t>
            </a:r>
            <a:r>
              <a:rPr kumimoji="0" sz="20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recipient</a:t>
            </a:r>
            <a:r>
              <a:rPr kumimoji="0" sz="20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audit/visit.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cs typeface="Trebuchet MS"/>
            </a:endParaRPr>
          </a:p>
          <a:p>
            <a:pPr marL="239395" marR="54610" lvl="0" indent="-201295" defTabSz="91440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41300" algn="l"/>
              </a:tabLst>
              <a:defRPr/>
            </a:pP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Projects</a:t>
            </a:r>
            <a:r>
              <a:rPr kumimoji="0" sz="20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must</a:t>
            </a:r>
            <a:r>
              <a:rPr kumimoji="0" sz="20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demonstrate</a:t>
            </a:r>
            <a:r>
              <a:rPr kumimoji="0" sz="20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and</a:t>
            </a:r>
            <a:r>
              <a:rPr kumimoji="0" sz="20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report</a:t>
            </a:r>
            <a:r>
              <a:rPr kumimoji="0" sz="20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emissions</a:t>
            </a:r>
            <a:r>
              <a:rPr kumimoji="0" sz="20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reduction</a:t>
            </a:r>
            <a:r>
              <a:rPr kumimoji="0" sz="20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benefits</a:t>
            </a:r>
            <a:r>
              <a:rPr kumimoji="0" sz="20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in</a:t>
            </a:r>
            <a:r>
              <a:rPr kumimoji="0" sz="20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ozone</a:t>
            </a:r>
            <a:r>
              <a:rPr kumimoji="0" sz="20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precursors 	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(CDOT</a:t>
            </a:r>
            <a:r>
              <a:rPr kumimoji="0" sz="20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can</a:t>
            </a:r>
            <a:r>
              <a:rPr kumimoji="0" sz="20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provide</a:t>
            </a:r>
            <a:r>
              <a:rPr kumimoji="0" sz="20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technical</a:t>
            </a:r>
            <a:r>
              <a:rPr kumimoji="0" sz="20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assistance).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cs typeface="Trebuchet MS"/>
            </a:endParaRPr>
          </a:p>
          <a:p>
            <a:pPr marL="239395" marR="102235" lvl="0" indent="-201295" defTabSz="91440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41300" algn="l"/>
              </a:tabLst>
              <a:defRPr/>
            </a:pP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Proposed</a:t>
            </a:r>
            <a:r>
              <a:rPr kumimoji="0" sz="20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transportation</a:t>
            </a:r>
            <a:r>
              <a:rPr kumimoji="0" sz="20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infrastructure</a:t>
            </a:r>
            <a:r>
              <a:rPr kumimoji="0" sz="20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must</a:t>
            </a:r>
            <a:r>
              <a:rPr kumimoji="0" sz="20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complete</a:t>
            </a:r>
            <a:r>
              <a:rPr kumimoji="0" sz="20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a</a:t>
            </a:r>
            <a:r>
              <a:rPr kumimoji="0" sz="20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review</a:t>
            </a:r>
            <a:r>
              <a:rPr kumimoji="0" sz="20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of</a:t>
            </a:r>
            <a:r>
              <a:rPr kumimoji="0" sz="20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the</a:t>
            </a:r>
            <a:r>
              <a:rPr kumimoji="0" sz="20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project</a:t>
            </a:r>
            <a:r>
              <a:rPr kumimoji="0" sz="20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proposal 	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for</a:t>
            </a:r>
            <a:r>
              <a:rPr kumimoji="0" sz="20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feasibility</a:t>
            </a:r>
            <a:r>
              <a:rPr kumimoji="0" sz="20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of</a:t>
            </a:r>
            <a:r>
              <a:rPr kumimoji="0" sz="20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their</a:t>
            </a:r>
            <a:r>
              <a:rPr kumimoji="0" sz="20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scope.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cs typeface="Trebuchet MS"/>
            </a:endParaRPr>
          </a:p>
          <a:p>
            <a:pPr marL="239395" marR="0" lvl="0" indent="-201295" defTabSz="914400" eaLnBrk="1" fontAlgn="auto" latinLnBrk="0" hangingPunct="1">
              <a:lnSpc>
                <a:spcPct val="100000"/>
              </a:lnSpc>
              <a:spcBef>
                <a:spcPts val="141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39395" algn="l"/>
              </a:tabLst>
              <a:defRPr/>
            </a:pP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20%</a:t>
            </a:r>
            <a:r>
              <a:rPr kumimoji="0" sz="20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local</a:t>
            </a:r>
            <a:r>
              <a:rPr kumimoji="0" sz="20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match</a:t>
            </a:r>
            <a:r>
              <a:rPr kumimoji="0" sz="20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(hardship</a:t>
            </a:r>
            <a:r>
              <a:rPr kumimoji="0" sz="20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waivers</a:t>
            </a:r>
            <a:r>
              <a:rPr kumimoji="0" sz="20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possible)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cs typeface="Trebuchet MS"/>
            </a:endParaRPr>
          </a:p>
          <a:p>
            <a:pPr marL="239395" marR="5080" lvl="0" indent="-201295" defTabSz="91440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41300" algn="l"/>
              </a:tabLst>
              <a:defRPr/>
            </a:pP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Infrastructure</a:t>
            </a:r>
            <a:r>
              <a:rPr kumimoji="0" sz="20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projects</a:t>
            </a:r>
            <a:r>
              <a:rPr kumimoji="0" sz="20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are</a:t>
            </a:r>
            <a:r>
              <a:rPr kumimoji="0" sz="20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open</a:t>
            </a:r>
            <a:r>
              <a:rPr kumimoji="0" sz="20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to</a:t>
            </a:r>
            <a:r>
              <a:rPr kumimoji="0" sz="20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the</a:t>
            </a:r>
            <a:r>
              <a:rPr kumimoji="0" sz="20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general</a:t>
            </a:r>
            <a:r>
              <a:rPr kumimoji="0" sz="20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public,</a:t>
            </a:r>
            <a:r>
              <a:rPr kumimoji="0" sz="2000" b="0" i="0" u="none" strike="noStrike" kern="0" cap="none" spc="-1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ADA-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compliant,</a:t>
            </a:r>
            <a:r>
              <a:rPr kumimoji="0" sz="20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and</a:t>
            </a:r>
            <a:r>
              <a:rPr kumimoji="0" sz="20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comply</a:t>
            </a:r>
            <a:r>
              <a:rPr kumimoji="0" sz="20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0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with 	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with</a:t>
            </a:r>
            <a:r>
              <a:rPr kumimoji="0" sz="20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any</a:t>
            </a:r>
            <a:r>
              <a:rPr kumimoji="0" sz="20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other</a:t>
            </a:r>
            <a:r>
              <a:rPr kumimoji="0" sz="20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applicable</a:t>
            </a:r>
            <a:r>
              <a:rPr kumimoji="0" sz="20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rules</a:t>
            </a:r>
            <a:r>
              <a:rPr kumimoji="0" sz="20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and</a:t>
            </a:r>
            <a:r>
              <a:rPr kumimoji="0" sz="20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 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rPr>
              <a:t>regulations.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8924" y="-71049"/>
            <a:ext cx="11778298" cy="863858"/>
          </a:xfrm>
          <a:prstGeom prst="rect">
            <a:avLst/>
          </a:prstGeom>
        </p:spPr>
        <p:txBody>
          <a:bodyPr vert="horz" wrap="square" lIns="0" tIns="367823" rIns="0" bIns="0" rtlCol="0">
            <a:spAutoFit/>
          </a:bodyPr>
          <a:lstStyle/>
          <a:p>
            <a:pPr marL="5487035">
              <a:spcBef>
                <a:spcPts val="100"/>
              </a:spcBef>
            </a:pPr>
            <a:r>
              <a:rPr dirty="0"/>
              <a:t>Key</a:t>
            </a:r>
            <a:r>
              <a:rPr spc="-190" dirty="0"/>
              <a:t> </a:t>
            </a:r>
            <a:r>
              <a:rPr spc="-50" dirty="0"/>
              <a:t>Takeaways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1337217" y="6437965"/>
            <a:ext cx="185420" cy="187872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spcBef>
                <a:spcPts val="25"/>
              </a:spcBef>
            </a:pPr>
            <a:r>
              <a:rPr sz="1200" kern="0" spc="-25" dirty="0">
                <a:solidFill>
                  <a:srgbClr val="7F7F7F"/>
                </a:solidFill>
                <a:latin typeface="Trebuchet MS"/>
                <a:cs typeface="Trebuchet MS"/>
              </a:rPr>
              <a:t>73</a:t>
            </a:r>
            <a:endParaRPr sz="12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95101" y="1526031"/>
            <a:ext cx="9826625" cy="4287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9090" marR="582295" indent="-327025">
              <a:lnSpc>
                <a:spcPct val="114999"/>
              </a:lnSpc>
              <a:spcBef>
                <a:spcPts val="100"/>
              </a:spcBef>
              <a:buFont typeface="Arial"/>
              <a:buChar char="•"/>
              <a:tabLst>
                <a:tab pos="339090" algn="l"/>
              </a:tabLst>
            </a:pP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There</a:t>
            </a:r>
            <a:r>
              <a:rPr sz="2200" kern="0" spc="-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is</a:t>
            </a:r>
            <a:r>
              <a:rPr sz="2200" kern="0" spc="-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funding</a:t>
            </a:r>
            <a:r>
              <a:rPr sz="2200" kern="0" spc="-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for</a:t>
            </a:r>
            <a:r>
              <a:rPr sz="2200" kern="0" spc="-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active</a:t>
            </a:r>
            <a:r>
              <a:rPr sz="2200" kern="0" spc="-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transportation</a:t>
            </a:r>
            <a:r>
              <a:rPr sz="2200" kern="0" spc="-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and</a:t>
            </a:r>
            <a:r>
              <a:rPr sz="2200" kern="0" spc="-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transit</a:t>
            </a:r>
            <a:r>
              <a:rPr sz="2200" kern="0" spc="-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that</a:t>
            </a:r>
            <a:r>
              <a:rPr sz="2200" kern="0" spc="-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cannot</a:t>
            </a:r>
            <a:r>
              <a:rPr sz="2200" kern="0" spc="-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go</a:t>
            </a:r>
            <a:r>
              <a:rPr sz="2200" kern="0" spc="-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to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other</a:t>
            </a:r>
            <a:r>
              <a:rPr sz="2200" kern="0" spc="-4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types</a:t>
            </a:r>
            <a:r>
              <a:rPr sz="2200" kern="0" spc="-4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of</a:t>
            </a:r>
            <a:r>
              <a:rPr sz="2200"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projects.</a:t>
            </a:r>
            <a:endParaRPr sz="22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339090" marR="76835" indent="-327025">
              <a:lnSpc>
                <a:spcPct val="114999"/>
              </a:lnSpc>
              <a:spcBef>
                <a:spcPts val="1600"/>
              </a:spcBef>
              <a:buFont typeface="Arial"/>
              <a:buChar char="•"/>
              <a:tabLst>
                <a:tab pos="339090" algn="l"/>
              </a:tabLst>
            </a:pP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Integrating</a:t>
            </a:r>
            <a:r>
              <a:rPr sz="2200" kern="0" spc="-5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active</a:t>
            </a:r>
            <a:r>
              <a:rPr sz="2200" kern="0" spc="-5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transportation</a:t>
            </a:r>
            <a:r>
              <a:rPr sz="2200" kern="0" spc="-5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and</a:t>
            </a:r>
            <a:r>
              <a:rPr sz="2200" kern="0" spc="-4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transit</a:t>
            </a:r>
            <a:r>
              <a:rPr sz="2200" kern="0" spc="-5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elements</a:t>
            </a:r>
            <a:r>
              <a:rPr sz="2200" kern="0" spc="-5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into</a:t>
            </a:r>
            <a:r>
              <a:rPr sz="2200" kern="0" spc="-5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spc="-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roadway,</a:t>
            </a:r>
            <a:r>
              <a:rPr sz="2200" kern="0" spc="-4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safety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and</a:t>
            </a:r>
            <a:r>
              <a:rPr sz="2200"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maintenance</a:t>
            </a:r>
            <a:r>
              <a:rPr sz="2200" kern="0" spc="-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projects</a:t>
            </a:r>
            <a:r>
              <a:rPr sz="2200" kern="0" spc="-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where</a:t>
            </a:r>
            <a:r>
              <a:rPr sz="2200" kern="0" spc="-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feasible</a:t>
            </a:r>
            <a:r>
              <a:rPr sz="2200"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can</a:t>
            </a:r>
            <a:r>
              <a:rPr sz="2200" kern="0" spc="-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make</a:t>
            </a:r>
            <a:r>
              <a:rPr sz="2200" kern="0" spc="-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projects</a:t>
            </a:r>
            <a:r>
              <a:rPr sz="2200" kern="0" spc="-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spc="-2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more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competitive</a:t>
            </a:r>
            <a:r>
              <a:rPr sz="2200"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for</a:t>
            </a:r>
            <a:r>
              <a:rPr sz="2200"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10-</a:t>
            </a:r>
            <a:r>
              <a:rPr sz="2200" kern="0" spc="-4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Year</a:t>
            </a:r>
            <a:r>
              <a:rPr sz="2200" kern="0" spc="-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Plan</a:t>
            </a:r>
            <a:r>
              <a:rPr sz="2200"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funding</a:t>
            </a:r>
            <a:r>
              <a:rPr sz="2200"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(in</a:t>
            </a:r>
            <a:r>
              <a:rPr sz="2200" kern="0" spc="-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terms</a:t>
            </a:r>
            <a:r>
              <a:rPr sz="2200"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of</a:t>
            </a:r>
            <a:r>
              <a:rPr sz="2200" kern="0" spc="-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GHG</a:t>
            </a:r>
            <a:r>
              <a:rPr sz="2200"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compliance</a:t>
            </a:r>
            <a:r>
              <a:rPr sz="2200"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and</a:t>
            </a:r>
            <a:r>
              <a:rPr sz="2200" kern="0" spc="-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spc="-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PD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14</a:t>
            </a:r>
            <a:r>
              <a:rPr sz="2200"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evaluation),</a:t>
            </a:r>
            <a:r>
              <a:rPr sz="2200" kern="0" spc="-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and</a:t>
            </a:r>
            <a:r>
              <a:rPr sz="2200" kern="0" spc="-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other</a:t>
            </a:r>
            <a:r>
              <a:rPr sz="2200"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sources</a:t>
            </a:r>
            <a:r>
              <a:rPr sz="2200" kern="0" spc="-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of</a:t>
            </a:r>
            <a:r>
              <a:rPr sz="2200" kern="0" spc="-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discretionary</a:t>
            </a:r>
            <a:r>
              <a:rPr sz="2200" kern="0" spc="-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funding.</a:t>
            </a:r>
            <a:endParaRPr sz="22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339090" marR="5080" indent="-327025">
              <a:lnSpc>
                <a:spcPct val="114999"/>
              </a:lnSpc>
              <a:spcBef>
                <a:spcPts val="1600"/>
              </a:spcBef>
              <a:buFont typeface="Arial"/>
              <a:buChar char="•"/>
              <a:tabLst>
                <a:tab pos="339090" algn="l"/>
              </a:tabLst>
            </a:pP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As</a:t>
            </a:r>
            <a:r>
              <a:rPr sz="2200" kern="0" spc="-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you</a:t>
            </a:r>
            <a:r>
              <a:rPr sz="2200" kern="0" spc="-2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as</a:t>
            </a:r>
            <a:r>
              <a:rPr sz="2200" kern="0" spc="-2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</a:t>
            </a:r>
            <a:r>
              <a:rPr sz="2200" kern="0" spc="-6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TPR</a:t>
            </a:r>
            <a:r>
              <a:rPr sz="2200" kern="0" spc="-2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work</a:t>
            </a:r>
            <a:r>
              <a:rPr sz="2200" kern="0" spc="-2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to</a:t>
            </a:r>
            <a:r>
              <a:rPr sz="2200" kern="0" spc="-2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update</a:t>
            </a:r>
            <a:r>
              <a:rPr sz="2200" kern="0" spc="-2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your</a:t>
            </a:r>
            <a:r>
              <a:rPr sz="2200" kern="0" spc="-2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priority</a:t>
            </a:r>
            <a:r>
              <a:rPr sz="2200" kern="0" spc="-2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project</a:t>
            </a:r>
            <a:r>
              <a:rPr sz="2200" kern="0" spc="-2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list</a:t>
            </a:r>
            <a:r>
              <a:rPr sz="2200" kern="0" spc="-2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and</a:t>
            </a:r>
            <a:r>
              <a:rPr sz="2200" kern="0" spc="-2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database</a:t>
            </a:r>
            <a:r>
              <a:rPr sz="2200" kern="0" spc="-2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spc="-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of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projects,</a:t>
            </a:r>
            <a:r>
              <a:rPr sz="2200" kern="0" spc="-7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TPR</a:t>
            </a:r>
            <a:r>
              <a:rPr sz="2200" kern="0" spc="-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members</a:t>
            </a:r>
            <a:r>
              <a:rPr sz="2200" kern="0" spc="-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are</a:t>
            </a:r>
            <a:r>
              <a:rPr sz="2200" kern="0" spc="-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encouraged</a:t>
            </a:r>
            <a:r>
              <a:rPr sz="2200" kern="0" spc="-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to</a:t>
            </a:r>
            <a:r>
              <a:rPr sz="2200" kern="0" spc="-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work</a:t>
            </a:r>
            <a:r>
              <a:rPr sz="2200" kern="0" spc="-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with</a:t>
            </a:r>
            <a:r>
              <a:rPr sz="2200" kern="0" spc="-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your</a:t>
            </a:r>
            <a:r>
              <a:rPr sz="2200" kern="0" spc="-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regional</a:t>
            </a:r>
            <a:r>
              <a:rPr sz="2200" kern="0" spc="-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partners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and</a:t>
            </a:r>
            <a:r>
              <a:rPr sz="2200"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transit</a:t>
            </a:r>
            <a:r>
              <a:rPr sz="2200"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agencies</a:t>
            </a:r>
            <a:r>
              <a:rPr sz="2200"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to</a:t>
            </a:r>
            <a:r>
              <a:rPr sz="2200"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bring</a:t>
            </a:r>
            <a:r>
              <a:rPr sz="2200" kern="0" spc="-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forward</a:t>
            </a:r>
            <a:r>
              <a:rPr sz="2200"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active</a:t>
            </a:r>
            <a:r>
              <a:rPr sz="2200"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transportation,</a:t>
            </a:r>
            <a:r>
              <a:rPr sz="2200"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transit,</a:t>
            </a:r>
            <a:r>
              <a:rPr sz="2200" kern="0" spc="-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spc="-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and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“complete</a:t>
            </a:r>
            <a:r>
              <a:rPr sz="2200" kern="0" spc="-5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project”</a:t>
            </a:r>
            <a:r>
              <a:rPr sz="2200" kern="0" spc="-4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22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ideas.</a:t>
            </a:r>
            <a:endParaRPr sz="22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49096" y="0"/>
              <a:ext cx="11042903" cy="685710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2"/>
              <a:ext cx="1490471" cy="685798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9768" y="4992623"/>
              <a:ext cx="1578863" cy="158038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63524" y="403859"/>
              <a:ext cx="11234927" cy="4550663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15401" rIns="0" bIns="0" rtlCol="0">
            <a:spAutoFit/>
          </a:bodyPr>
          <a:lstStyle/>
          <a:p>
            <a:pPr marL="563880">
              <a:lnSpc>
                <a:spcPct val="100000"/>
              </a:lnSpc>
              <a:spcBef>
                <a:spcPts val="100"/>
              </a:spcBef>
            </a:pPr>
            <a:r>
              <a:rPr sz="4800" dirty="0">
                <a:solidFill>
                  <a:srgbClr val="FFFFFF"/>
                </a:solidFill>
              </a:rPr>
              <a:t>Colorado</a:t>
            </a:r>
            <a:r>
              <a:rPr sz="4800" spc="-5" dirty="0">
                <a:solidFill>
                  <a:srgbClr val="FFFFFF"/>
                </a:solidFill>
              </a:rPr>
              <a:t> </a:t>
            </a:r>
            <a:r>
              <a:rPr sz="4800" spc="90" dirty="0">
                <a:solidFill>
                  <a:srgbClr val="FFFFFF"/>
                </a:solidFill>
              </a:rPr>
              <a:t>Multi-</a:t>
            </a:r>
            <a:r>
              <a:rPr sz="4800" dirty="0">
                <a:solidFill>
                  <a:srgbClr val="FFFFFF"/>
                </a:solidFill>
              </a:rPr>
              <a:t>Agency</a:t>
            </a:r>
            <a:r>
              <a:rPr sz="4800" spc="20" dirty="0">
                <a:solidFill>
                  <a:srgbClr val="FFFFFF"/>
                </a:solidFill>
              </a:rPr>
              <a:t> </a:t>
            </a:r>
            <a:r>
              <a:rPr sz="4800" spc="-10" dirty="0">
                <a:solidFill>
                  <a:srgbClr val="FFFFFF"/>
                </a:solidFill>
              </a:rPr>
              <a:t>Planning</a:t>
            </a:r>
            <a:endParaRPr sz="4800"/>
          </a:p>
        </p:txBody>
      </p:sp>
      <p:grpSp>
        <p:nvGrpSpPr>
          <p:cNvPr id="8" name="object 8"/>
          <p:cNvGrpSpPr/>
          <p:nvPr/>
        </p:nvGrpSpPr>
        <p:grpSpPr>
          <a:xfrm>
            <a:off x="989075" y="1530096"/>
            <a:ext cx="7402195" cy="2849880"/>
            <a:chOff x="989075" y="1530096"/>
            <a:chExt cx="7402195" cy="2849880"/>
          </a:xfrm>
        </p:grpSpPr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89075" y="1530108"/>
              <a:ext cx="3907535" cy="89914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363212" y="1530096"/>
              <a:ext cx="2750819" cy="89915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580631" y="1530096"/>
              <a:ext cx="1284731" cy="89915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89075" y="2017776"/>
              <a:ext cx="3433572" cy="89915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89075" y="3480816"/>
              <a:ext cx="7402067" cy="899159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1228015" y="1630099"/>
            <a:ext cx="8703945" cy="30822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Briefing</a:t>
            </a:r>
            <a:r>
              <a:rPr kumimoji="0" sz="3200" b="1" i="1" u="none" strike="noStrike" kern="0" cap="none" spc="-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32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for</a:t>
            </a:r>
            <a:r>
              <a:rPr kumimoji="0" sz="3200" b="1" i="1" u="none" strike="noStrike" kern="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32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Upper</a:t>
            </a:r>
            <a:r>
              <a:rPr kumimoji="0" sz="3200" b="1" i="1" u="none" strike="noStrike" kern="0" cap="none" spc="-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32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Front</a:t>
            </a:r>
            <a:r>
              <a:rPr kumimoji="0" sz="3200" b="1" i="1" u="none" strike="noStrike" kern="0" cap="none" spc="-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3200" b="1" i="1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Range</a:t>
            </a:r>
            <a:r>
              <a:rPr kumimoji="0" sz="3200" b="1" i="1" u="none" strike="noStrike" kern="0" cap="none" spc="-48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3200" b="1" i="1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TPR</a:t>
            </a:r>
            <a:endParaRPr kumimoji="0" sz="3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December</a:t>
            </a:r>
            <a:r>
              <a:rPr kumimoji="0" sz="3200" b="0" i="1" u="none" strike="noStrike" kern="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3200" b="0" i="1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5,</a:t>
            </a:r>
            <a:r>
              <a:rPr kumimoji="0" sz="3200" b="0" i="1" u="none" strike="noStrike" kern="0" cap="none" spc="-3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3200" b="0" i="1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2024</a:t>
            </a:r>
            <a:endParaRPr kumimoji="0" sz="3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CENTRAL</a:t>
            </a:r>
            <a:r>
              <a:rPr kumimoji="0" sz="3200" b="0" i="0" u="none" strike="noStrike" kern="0" cap="none" spc="-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FEDERAL</a:t>
            </a:r>
            <a:r>
              <a:rPr kumimoji="0" sz="3200" b="0" i="0" u="none" strike="noStrike" kern="0" cap="none" spc="-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LANDS</a:t>
            </a:r>
            <a:r>
              <a:rPr kumimoji="0" sz="3200" b="0" i="0" u="none" strike="noStrike" kern="0" cap="none" spc="-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3200" b="0" i="0" u="none" strike="noStrike" kern="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HIGHWAY</a:t>
            </a:r>
            <a:r>
              <a:rPr kumimoji="0" sz="3200" b="0" i="0" u="none" strike="noStrike" kern="0" cap="none" spc="-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32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DIVISION</a:t>
            </a:r>
            <a:endParaRPr kumimoji="0" sz="3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1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Planning,</a:t>
            </a:r>
            <a:r>
              <a:rPr kumimoji="0" sz="3200" b="1" i="1" u="none" strike="noStrike" kern="0" cap="none" spc="-3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3200" b="1" i="1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Programming</a:t>
            </a:r>
            <a:r>
              <a:rPr kumimoji="0" sz="3200" b="1" i="1" u="none" strike="noStrike" kern="0" cap="none" spc="-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32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&amp;</a:t>
            </a:r>
            <a:r>
              <a:rPr kumimoji="0" sz="3200" b="1" i="1" u="none" strike="noStrike" kern="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3200" b="1" i="1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Environment</a:t>
            </a:r>
            <a:endParaRPr kumimoji="0" sz="3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29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1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Andrew</a:t>
            </a:r>
            <a:r>
              <a:rPr kumimoji="0" sz="1600" b="1" i="1" u="none" strike="noStrike" kern="0" cap="none" spc="-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1" i="1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Valdez,</a:t>
            </a:r>
            <a:r>
              <a:rPr kumimoji="0" sz="1600" b="1" i="1" u="none" strike="noStrike" kern="0" cap="none" spc="-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1" i="1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Planning</a:t>
            </a:r>
            <a:r>
              <a:rPr kumimoji="0" sz="1600" b="1" i="1" u="none" strike="noStrike" kern="0" cap="none" spc="-1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1" i="1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Team</a:t>
            </a:r>
            <a:r>
              <a:rPr kumimoji="0" sz="1600" b="1" i="1" u="none" strike="noStrike" kern="0" cap="none" spc="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1" i="1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Lead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824353" y="6593400"/>
            <a:ext cx="128841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1" i="1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Arapaho-</a:t>
            </a:r>
            <a:r>
              <a:rPr kumimoji="0" sz="1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Roosevelt</a:t>
            </a:r>
            <a:r>
              <a:rPr kumimoji="0" sz="1000" b="1" i="1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000" b="1" i="1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cs typeface="Gill Sans MT"/>
              </a:rPr>
              <a:t>NF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Project</a:t>
            </a:r>
            <a:r>
              <a:rPr spc="55" dirty="0"/>
              <a:t> </a:t>
            </a:r>
            <a:r>
              <a:rPr dirty="0"/>
              <a:t>Briefing</a:t>
            </a:r>
            <a:r>
              <a:rPr spc="55" dirty="0"/>
              <a:t> </a:t>
            </a:r>
            <a:r>
              <a:rPr dirty="0"/>
              <a:t>&amp;</a:t>
            </a:r>
            <a:r>
              <a:rPr spc="65" dirty="0"/>
              <a:t> </a:t>
            </a:r>
            <a:r>
              <a:rPr spc="-10" dirty="0"/>
              <a:t>Update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0" y="-25"/>
            <a:ext cx="233679" cy="6858634"/>
            <a:chOff x="0" y="-25"/>
            <a:chExt cx="233679" cy="6858634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233679" cy="6858000"/>
            </a:xfrm>
            <a:custGeom>
              <a:avLst/>
              <a:gdLst/>
              <a:ahLst/>
              <a:cxnLst/>
              <a:rect l="l" t="t" r="r" b="b"/>
              <a:pathLst>
                <a:path w="233679" h="6858000">
                  <a:moveTo>
                    <a:pt x="233172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233172" y="6858000"/>
                  </a:lnTo>
                  <a:lnTo>
                    <a:pt x="233172" y="0"/>
                  </a:lnTo>
                  <a:close/>
                </a:path>
              </a:pathLst>
            </a:custGeom>
            <a:solidFill>
              <a:srgbClr val="061F5C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-25"/>
              <a:ext cx="233171" cy="3810012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63500" marR="55880">
              <a:lnSpc>
                <a:spcPts val="2380"/>
              </a:lnSpc>
              <a:spcBef>
                <a:spcPts val="390"/>
              </a:spcBef>
            </a:pPr>
            <a:r>
              <a:rPr b="1" dirty="0">
                <a:latin typeface="Gill Sans MT"/>
                <a:cs typeface="Gill Sans MT"/>
              </a:rPr>
              <a:t>Project</a:t>
            </a:r>
            <a:r>
              <a:rPr b="1" spc="5" dirty="0">
                <a:latin typeface="Gill Sans MT"/>
                <a:cs typeface="Gill Sans MT"/>
              </a:rPr>
              <a:t> </a:t>
            </a:r>
            <a:r>
              <a:rPr b="1" spc="-10" dirty="0">
                <a:latin typeface="Gill Sans MT"/>
                <a:cs typeface="Gill Sans MT"/>
              </a:rPr>
              <a:t>Purpose:</a:t>
            </a:r>
            <a:r>
              <a:rPr b="1" spc="-140" dirty="0">
                <a:latin typeface="Gill Sans MT"/>
                <a:cs typeface="Gill Sans MT"/>
              </a:rPr>
              <a:t> </a:t>
            </a:r>
            <a:r>
              <a:rPr dirty="0"/>
              <a:t>Central</a:t>
            </a:r>
            <a:r>
              <a:rPr spc="25" dirty="0"/>
              <a:t> </a:t>
            </a:r>
            <a:r>
              <a:rPr dirty="0"/>
              <a:t>Federal</a:t>
            </a:r>
            <a:r>
              <a:rPr spc="25" dirty="0"/>
              <a:t> </a:t>
            </a:r>
            <a:r>
              <a:rPr dirty="0"/>
              <a:t>Lands</a:t>
            </a:r>
            <a:r>
              <a:rPr spc="20" dirty="0"/>
              <a:t> </a:t>
            </a:r>
            <a:r>
              <a:rPr dirty="0"/>
              <a:t>(FHWA)</a:t>
            </a:r>
            <a:r>
              <a:rPr spc="30" dirty="0"/>
              <a:t> </a:t>
            </a:r>
            <a:r>
              <a:rPr dirty="0"/>
              <a:t>is</a:t>
            </a:r>
            <a:r>
              <a:rPr spc="20" dirty="0"/>
              <a:t> </a:t>
            </a:r>
            <a:r>
              <a:rPr dirty="0"/>
              <a:t>working</a:t>
            </a:r>
            <a:r>
              <a:rPr spc="25" dirty="0"/>
              <a:t> </a:t>
            </a:r>
            <a:r>
              <a:rPr dirty="0"/>
              <a:t>with</a:t>
            </a:r>
            <a:r>
              <a:rPr spc="35" dirty="0"/>
              <a:t> </a:t>
            </a:r>
            <a:r>
              <a:rPr dirty="0"/>
              <a:t>CDOT</a:t>
            </a:r>
            <a:r>
              <a:rPr spc="30" dirty="0"/>
              <a:t> </a:t>
            </a:r>
            <a:r>
              <a:rPr dirty="0"/>
              <a:t>to</a:t>
            </a:r>
            <a:r>
              <a:rPr spc="30" dirty="0"/>
              <a:t> </a:t>
            </a:r>
            <a:r>
              <a:rPr dirty="0"/>
              <a:t>update</a:t>
            </a:r>
            <a:r>
              <a:rPr spc="30" dirty="0"/>
              <a:t> </a:t>
            </a:r>
            <a:r>
              <a:rPr spc="-10" dirty="0"/>
              <a:t>federal </a:t>
            </a:r>
            <a:r>
              <a:rPr dirty="0"/>
              <a:t>lands</a:t>
            </a:r>
            <a:r>
              <a:rPr spc="-45" dirty="0"/>
              <a:t> </a:t>
            </a:r>
            <a:r>
              <a:rPr dirty="0"/>
              <a:t>access</a:t>
            </a:r>
            <a:r>
              <a:rPr spc="-25" dirty="0"/>
              <a:t> </a:t>
            </a:r>
            <a:r>
              <a:rPr dirty="0"/>
              <a:t>sections</a:t>
            </a:r>
            <a:r>
              <a:rPr spc="-20" dirty="0"/>
              <a:t> </a:t>
            </a:r>
            <a:r>
              <a:rPr dirty="0"/>
              <a:t>of</a:t>
            </a:r>
            <a:r>
              <a:rPr spc="-40" dirty="0"/>
              <a:t> </a:t>
            </a:r>
            <a:r>
              <a:rPr dirty="0"/>
              <a:t>the</a:t>
            </a:r>
            <a:r>
              <a:rPr spc="-35" dirty="0"/>
              <a:t> </a:t>
            </a:r>
            <a:r>
              <a:rPr spc="-45" dirty="0"/>
              <a:t>state’s</a:t>
            </a:r>
            <a:r>
              <a:rPr spc="-250" dirty="0"/>
              <a:t> </a:t>
            </a:r>
            <a:r>
              <a:rPr spc="-20" dirty="0"/>
              <a:t>Transportation</a:t>
            </a:r>
            <a:r>
              <a:rPr spc="-5" dirty="0"/>
              <a:t> </a:t>
            </a:r>
            <a:r>
              <a:rPr dirty="0"/>
              <a:t>Planning</a:t>
            </a:r>
            <a:r>
              <a:rPr spc="-30" dirty="0"/>
              <a:t> </a:t>
            </a:r>
            <a:r>
              <a:rPr dirty="0"/>
              <a:t>Region</a:t>
            </a:r>
            <a:r>
              <a:rPr spc="-45" dirty="0"/>
              <a:t> </a:t>
            </a:r>
            <a:r>
              <a:rPr dirty="0"/>
              <a:t>(TPR)</a:t>
            </a:r>
            <a:r>
              <a:rPr spc="-35" dirty="0"/>
              <a:t> </a:t>
            </a:r>
            <a:r>
              <a:rPr spc="-20" dirty="0"/>
              <a:t>long-</a:t>
            </a:r>
            <a:r>
              <a:rPr dirty="0"/>
              <a:t>range</a:t>
            </a:r>
            <a:r>
              <a:rPr spc="-25" dirty="0"/>
              <a:t> </a:t>
            </a:r>
            <a:r>
              <a:rPr spc="-10" dirty="0"/>
              <a:t>plans.</a:t>
            </a:r>
          </a:p>
          <a:p>
            <a:pPr>
              <a:lnSpc>
                <a:spcPct val="100000"/>
              </a:lnSpc>
              <a:spcBef>
                <a:spcPts val="75"/>
              </a:spcBef>
            </a:pPr>
            <a:endParaRPr spc="-10" dirty="0"/>
          </a:p>
          <a:p>
            <a:pPr marL="405765" indent="-342265">
              <a:lnSpc>
                <a:spcPct val="100000"/>
              </a:lnSpc>
              <a:buFont typeface="Arial"/>
              <a:buChar char="•"/>
              <a:tabLst>
                <a:tab pos="405765" algn="l"/>
              </a:tabLst>
            </a:pPr>
            <a:r>
              <a:rPr sz="1800" dirty="0"/>
              <a:t>Larimer</a:t>
            </a:r>
            <a:r>
              <a:rPr sz="1800" spc="-30" dirty="0"/>
              <a:t> </a:t>
            </a:r>
            <a:r>
              <a:rPr sz="1800" dirty="0"/>
              <a:t>County</a:t>
            </a:r>
            <a:r>
              <a:rPr sz="1800" spc="-30" dirty="0"/>
              <a:t> </a:t>
            </a:r>
            <a:r>
              <a:rPr sz="1800" dirty="0"/>
              <a:t>hosted</a:t>
            </a:r>
            <a:r>
              <a:rPr sz="1800" spc="-50" dirty="0"/>
              <a:t> </a:t>
            </a:r>
            <a:r>
              <a:rPr sz="1800" dirty="0"/>
              <a:t>a</a:t>
            </a:r>
            <a:r>
              <a:rPr sz="1800" spc="-30" dirty="0"/>
              <a:t> </a:t>
            </a:r>
            <a:r>
              <a:rPr sz="1800" spc="-10" dirty="0"/>
              <a:t>multi-</a:t>
            </a:r>
            <a:r>
              <a:rPr sz="1800" dirty="0"/>
              <a:t>agency</a:t>
            </a:r>
            <a:r>
              <a:rPr sz="1800" spc="-35" dirty="0"/>
              <a:t> </a:t>
            </a:r>
            <a:r>
              <a:rPr sz="1800" dirty="0"/>
              <a:t>workshop</a:t>
            </a:r>
            <a:r>
              <a:rPr sz="1800" spc="-40" dirty="0"/>
              <a:t> </a:t>
            </a:r>
            <a:r>
              <a:rPr sz="1800" dirty="0"/>
              <a:t>on</a:t>
            </a:r>
            <a:r>
              <a:rPr sz="1800" spc="-30" dirty="0"/>
              <a:t> </a:t>
            </a:r>
            <a:r>
              <a:rPr sz="1800" dirty="0"/>
              <a:t>November</a:t>
            </a:r>
            <a:r>
              <a:rPr sz="1800" spc="-60" dirty="0"/>
              <a:t> </a:t>
            </a:r>
            <a:r>
              <a:rPr sz="1800" spc="-20" dirty="0"/>
              <a:t>15</a:t>
            </a:r>
            <a:r>
              <a:rPr sz="1800" spc="-30" baseline="25462" dirty="0"/>
              <a:t>th</a:t>
            </a:r>
            <a:endParaRPr sz="1800" baseline="25462"/>
          </a:p>
          <a:p>
            <a:pPr>
              <a:lnSpc>
                <a:spcPct val="100000"/>
              </a:lnSpc>
              <a:spcBef>
                <a:spcPts val="1895"/>
              </a:spcBef>
              <a:buFont typeface="Arial"/>
              <a:buChar char="•"/>
            </a:pPr>
            <a:endParaRPr sz="1800"/>
          </a:p>
          <a:p>
            <a:pPr marL="405130" marR="55244" indent="-342265">
              <a:lnSpc>
                <a:spcPts val="1939"/>
              </a:lnSpc>
              <a:buFont typeface="Arial"/>
              <a:buChar char="•"/>
              <a:tabLst>
                <a:tab pos="405130" algn="l"/>
              </a:tabLst>
            </a:pPr>
            <a:r>
              <a:rPr sz="1800" dirty="0"/>
              <a:t>In</a:t>
            </a:r>
            <a:r>
              <a:rPr sz="1800" spc="240" dirty="0"/>
              <a:t> </a:t>
            </a:r>
            <a:r>
              <a:rPr sz="1800" dirty="0"/>
              <a:t>attendance</a:t>
            </a:r>
            <a:r>
              <a:rPr sz="1800" spc="240" dirty="0"/>
              <a:t> </a:t>
            </a:r>
            <a:r>
              <a:rPr sz="1800" dirty="0"/>
              <a:t>were</a:t>
            </a:r>
            <a:r>
              <a:rPr sz="1800" spc="245" dirty="0"/>
              <a:t> </a:t>
            </a:r>
            <a:r>
              <a:rPr sz="1800" dirty="0"/>
              <a:t>representatives</a:t>
            </a:r>
            <a:r>
              <a:rPr sz="1800" spc="245" dirty="0"/>
              <a:t> </a:t>
            </a:r>
            <a:r>
              <a:rPr sz="1800" dirty="0"/>
              <a:t>from:</a:t>
            </a:r>
            <a:r>
              <a:rPr sz="1800" spc="90" dirty="0"/>
              <a:t> </a:t>
            </a:r>
            <a:r>
              <a:rPr sz="1800" b="1" dirty="0">
                <a:latin typeface="Gill Sans MT"/>
                <a:cs typeface="Gill Sans MT"/>
              </a:rPr>
              <a:t>NPS,</a:t>
            </a:r>
            <a:r>
              <a:rPr sz="1800" b="1" spc="85" dirty="0">
                <a:latin typeface="Gill Sans MT"/>
                <a:cs typeface="Gill Sans MT"/>
              </a:rPr>
              <a:t> </a:t>
            </a:r>
            <a:r>
              <a:rPr sz="1800" b="1" dirty="0">
                <a:latin typeface="Gill Sans MT"/>
                <a:cs typeface="Gill Sans MT"/>
              </a:rPr>
              <a:t>USFS,</a:t>
            </a:r>
            <a:r>
              <a:rPr sz="1800" b="1" spc="80" dirty="0">
                <a:latin typeface="Gill Sans MT"/>
                <a:cs typeface="Gill Sans MT"/>
              </a:rPr>
              <a:t> </a:t>
            </a:r>
            <a:r>
              <a:rPr sz="1800" b="1" spc="-45" dirty="0">
                <a:latin typeface="Gill Sans MT"/>
                <a:cs typeface="Gill Sans MT"/>
              </a:rPr>
              <a:t>CDOT,</a:t>
            </a:r>
            <a:r>
              <a:rPr sz="1800" b="1" spc="95" dirty="0">
                <a:latin typeface="Gill Sans MT"/>
                <a:cs typeface="Gill Sans MT"/>
              </a:rPr>
              <a:t> </a:t>
            </a:r>
            <a:r>
              <a:rPr sz="1800" b="1" dirty="0">
                <a:latin typeface="Gill Sans MT"/>
                <a:cs typeface="Gill Sans MT"/>
              </a:rPr>
              <a:t>Larimer</a:t>
            </a:r>
            <a:r>
              <a:rPr sz="1800" b="1" spc="245" dirty="0">
                <a:latin typeface="Gill Sans MT"/>
                <a:cs typeface="Gill Sans MT"/>
              </a:rPr>
              <a:t> </a:t>
            </a:r>
            <a:r>
              <a:rPr sz="1800" b="1" dirty="0">
                <a:latin typeface="Gill Sans MT"/>
                <a:cs typeface="Gill Sans MT"/>
              </a:rPr>
              <a:t>County,</a:t>
            </a:r>
            <a:r>
              <a:rPr sz="1800" b="1" spc="95" dirty="0">
                <a:latin typeface="Gill Sans MT"/>
                <a:cs typeface="Gill Sans MT"/>
              </a:rPr>
              <a:t> </a:t>
            </a:r>
            <a:r>
              <a:rPr sz="1800" b="1" dirty="0">
                <a:latin typeface="Gill Sans MT"/>
                <a:cs typeface="Gill Sans MT"/>
              </a:rPr>
              <a:t>North</a:t>
            </a:r>
            <a:r>
              <a:rPr sz="1800" b="1" spc="245" dirty="0">
                <a:latin typeface="Gill Sans MT"/>
                <a:cs typeface="Gill Sans MT"/>
              </a:rPr>
              <a:t> </a:t>
            </a:r>
            <a:r>
              <a:rPr sz="1800" b="1" dirty="0">
                <a:latin typeface="Gill Sans MT"/>
                <a:cs typeface="Gill Sans MT"/>
              </a:rPr>
              <a:t>Front</a:t>
            </a:r>
            <a:r>
              <a:rPr sz="1800" b="1" spc="245" dirty="0">
                <a:latin typeface="Gill Sans MT"/>
                <a:cs typeface="Gill Sans MT"/>
              </a:rPr>
              <a:t> </a:t>
            </a:r>
            <a:r>
              <a:rPr sz="1800" b="1" spc="-10" dirty="0">
                <a:latin typeface="Gill Sans MT"/>
                <a:cs typeface="Gill Sans MT"/>
              </a:rPr>
              <a:t>Range </a:t>
            </a:r>
            <a:r>
              <a:rPr sz="1800" b="1" spc="-20" dirty="0">
                <a:latin typeface="Gill Sans MT"/>
                <a:cs typeface="Gill Sans MT"/>
              </a:rPr>
              <a:t>MPO,Weld</a:t>
            </a:r>
            <a:r>
              <a:rPr sz="1800" b="1" spc="-85" dirty="0">
                <a:latin typeface="Gill Sans MT"/>
                <a:cs typeface="Gill Sans MT"/>
              </a:rPr>
              <a:t> </a:t>
            </a:r>
            <a:r>
              <a:rPr sz="1800" b="1" spc="-35" dirty="0">
                <a:latin typeface="Gill Sans MT"/>
                <a:cs typeface="Gill Sans MT"/>
              </a:rPr>
              <a:t>County,</a:t>
            </a:r>
            <a:r>
              <a:rPr sz="1800" b="1" spc="-175" dirty="0">
                <a:latin typeface="Gill Sans MT"/>
                <a:cs typeface="Gill Sans MT"/>
              </a:rPr>
              <a:t> </a:t>
            </a:r>
            <a:r>
              <a:rPr sz="1800" b="1" dirty="0">
                <a:latin typeface="Gill Sans MT"/>
                <a:cs typeface="Gill Sans MT"/>
              </a:rPr>
              <a:t>Bureau</a:t>
            </a:r>
            <a:r>
              <a:rPr sz="1800" b="1" spc="-30" dirty="0">
                <a:latin typeface="Gill Sans MT"/>
                <a:cs typeface="Gill Sans MT"/>
              </a:rPr>
              <a:t> </a:t>
            </a:r>
            <a:r>
              <a:rPr sz="1800" b="1" dirty="0">
                <a:latin typeface="Gill Sans MT"/>
                <a:cs typeface="Gill Sans MT"/>
              </a:rPr>
              <a:t>of</a:t>
            </a:r>
            <a:r>
              <a:rPr sz="1800" b="1" spc="-30" dirty="0">
                <a:latin typeface="Gill Sans MT"/>
                <a:cs typeface="Gill Sans MT"/>
              </a:rPr>
              <a:t> </a:t>
            </a:r>
            <a:r>
              <a:rPr sz="1800" b="1" spc="-10" dirty="0">
                <a:latin typeface="Gill Sans MT"/>
                <a:cs typeface="Gill Sans MT"/>
              </a:rPr>
              <a:t>Reclamation,</a:t>
            </a:r>
            <a:r>
              <a:rPr sz="1800" b="1" spc="-210" dirty="0">
                <a:latin typeface="Gill Sans MT"/>
                <a:cs typeface="Gill Sans MT"/>
              </a:rPr>
              <a:t> </a:t>
            </a:r>
            <a:r>
              <a:rPr sz="1800" b="1" dirty="0">
                <a:latin typeface="Gill Sans MT"/>
                <a:cs typeface="Gill Sans MT"/>
              </a:rPr>
              <a:t>and</a:t>
            </a:r>
            <a:r>
              <a:rPr sz="1800" b="1" spc="-30" dirty="0">
                <a:latin typeface="Gill Sans MT"/>
                <a:cs typeface="Gill Sans MT"/>
              </a:rPr>
              <a:t> </a:t>
            </a:r>
            <a:r>
              <a:rPr sz="1800" b="1" dirty="0">
                <a:latin typeface="Gill Sans MT"/>
                <a:cs typeface="Gill Sans MT"/>
              </a:rPr>
              <a:t>Colorado</a:t>
            </a:r>
            <a:r>
              <a:rPr sz="1800" b="1" spc="-15" dirty="0">
                <a:latin typeface="Gill Sans MT"/>
                <a:cs typeface="Gill Sans MT"/>
              </a:rPr>
              <a:t> </a:t>
            </a:r>
            <a:r>
              <a:rPr sz="1800" b="1" dirty="0">
                <a:latin typeface="Gill Sans MT"/>
                <a:cs typeface="Gill Sans MT"/>
              </a:rPr>
              <a:t>Parks</a:t>
            </a:r>
            <a:r>
              <a:rPr sz="1800" b="1" spc="-45" dirty="0">
                <a:latin typeface="Gill Sans MT"/>
                <a:cs typeface="Gill Sans MT"/>
              </a:rPr>
              <a:t> </a:t>
            </a:r>
            <a:r>
              <a:rPr sz="1800" b="1" dirty="0">
                <a:latin typeface="Gill Sans MT"/>
                <a:cs typeface="Gill Sans MT"/>
              </a:rPr>
              <a:t>&amp;</a:t>
            </a:r>
            <a:r>
              <a:rPr sz="1800" b="1" spc="-235" dirty="0">
                <a:latin typeface="Gill Sans MT"/>
                <a:cs typeface="Gill Sans MT"/>
              </a:rPr>
              <a:t> </a:t>
            </a:r>
            <a:r>
              <a:rPr sz="1800" b="1" spc="-10" dirty="0">
                <a:latin typeface="Gill Sans MT"/>
                <a:cs typeface="Gill Sans MT"/>
              </a:rPr>
              <a:t>Wildlife.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1855"/>
              </a:spcBef>
              <a:buFont typeface="Arial"/>
              <a:buChar char="•"/>
            </a:pPr>
            <a:endParaRPr sz="1800">
              <a:latin typeface="Gill Sans MT"/>
              <a:cs typeface="Gill Sans MT"/>
            </a:endParaRPr>
          </a:p>
          <a:p>
            <a:pPr marL="405130" marR="57150" indent="-342265">
              <a:lnSpc>
                <a:spcPts val="1939"/>
              </a:lnSpc>
              <a:buFont typeface="Arial"/>
              <a:buChar char="•"/>
              <a:tabLst>
                <a:tab pos="405130" algn="l"/>
              </a:tabLst>
            </a:pPr>
            <a:r>
              <a:rPr sz="1800" dirty="0"/>
              <a:t>FLMA</a:t>
            </a:r>
            <a:r>
              <a:rPr sz="1800" spc="-40" dirty="0"/>
              <a:t> </a:t>
            </a:r>
            <a:r>
              <a:rPr sz="1800" dirty="0"/>
              <a:t>access</a:t>
            </a:r>
            <a:r>
              <a:rPr sz="1800" spc="-10" dirty="0"/>
              <a:t> </a:t>
            </a:r>
            <a:r>
              <a:rPr sz="1800" dirty="0"/>
              <a:t>project</a:t>
            </a:r>
            <a:r>
              <a:rPr sz="1800" spc="-15" dirty="0"/>
              <a:t> </a:t>
            </a:r>
            <a:r>
              <a:rPr sz="1800" dirty="0"/>
              <a:t>list</a:t>
            </a:r>
            <a:r>
              <a:rPr sz="1800" spc="-15" dirty="0"/>
              <a:t> </a:t>
            </a:r>
            <a:r>
              <a:rPr sz="1800" dirty="0"/>
              <a:t>from</a:t>
            </a:r>
            <a:r>
              <a:rPr sz="1800" spc="-5" dirty="0"/>
              <a:t> </a:t>
            </a:r>
            <a:r>
              <a:rPr sz="1800" dirty="0"/>
              <a:t>2020</a:t>
            </a:r>
            <a:r>
              <a:rPr sz="1800" spc="-15" dirty="0"/>
              <a:t> </a:t>
            </a:r>
            <a:r>
              <a:rPr sz="1800" dirty="0"/>
              <a:t>was</a:t>
            </a:r>
            <a:r>
              <a:rPr sz="1800" spc="-15" dirty="0"/>
              <a:t> </a:t>
            </a:r>
            <a:r>
              <a:rPr sz="1800" spc="-20" dirty="0"/>
              <a:t>refreshed,</a:t>
            </a:r>
            <a:r>
              <a:rPr sz="1800" spc="-155" dirty="0"/>
              <a:t> </a:t>
            </a:r>
            <a:r>
              <a:rPr sz="1800" dirty="0"/>
              <a:t>12</a:t>
            </a:r>
            <a:r>
              <a:rPr sz="1800" spc="-15" dirty="0"/>
              <a:t> </a:t>
            </a:r>
            <a:r>
              <a:rPr sz="1800" dirty="0"/>
              <a:t>(fiscally</a:t>
            </a:r>
            <a:r>
              <a:rPr sz="1800" spc="-5" dirty="0"/>
              <a:t> </a:t>
            </a:r>
            <a:r>
              <a:rPr sz="1800" dirty="0"/>
              <a:t>unconstrained)</a:t>
            </a:r>
            <a:r>
              <a:rPr sz="1800" spc="-20" dirty="0"/>
              <a:t> </a:t>
            </a:r>
            <a:r>
              <a:rPr sz="1800" dirty="0"/>
              <a:t>projects</a:t>
            </a:r>
            <a:r>
              <a:rPr sz="1800" spc="-10" dirty="0"/>
              <a:t> </a:t>
            </a:r>
            <a:r>
              <a:rPr sz="1800" dirty="0"/>
              <a:t>have</a:t>
            </a:r>
            <a:r>
              <a:rPr sz="1800" spc="-15" dirty="0"/>
              <a:t> </a:t>
            </a:r>
            <a:r>
              <a:rPr sz="1800" dirty="0"/>
              <a:t>been</a:t>
            </a:r>
            <a:r>
              <a:rPr sz="1800" spc="-25" dirty="0"/>
              <a:t> </a:t>
            </a:r>
            <a:r>
              <a:rPr sz="1800" dirty="0"/>
              <a:t>identified</a:t>
            </a:r>
            <a:r>
              <a:rPr sz="1800" spc="-25" dirty="0"/>
              <a:t> and </a:t>
            </a:r>
            <a:r>
              <a:rPr sz="1800" dirty="0"/>
              <a:t>will</a:t>
            </a:r>
            <a:r>
              <a:rPr sz="1800" spc="-20" dirty="0"/>
              <a:t> </a:t>
            </a:r>
            <a:r>
              <a:rPr sz="1800" dirty="0"/>
              <a:t>be</a:t>
            </a:r>
            <a:r>
              <a:rPr sz="1800" spc="-15" dirty="0"/>
              <a:t> </a:t>
            </a:r>
            <a:r>
              <a:rPr sz="1800" dirty="0"/>
              <a:t>included</a:t>
            </a:r>
            <a:r>
              <a:rPr sz="1800" spc="-40" dirty="0"/>
              <a:t> </a:t>
            </a:r>
            <a:r>
              <a:rPr sz="1800" dirty="0"/>
              <a:t>in</a:t>
            </a:r>
            <a:r>
              <a:rPr sz="1800" spc="-20" dirty="0"/>
              <a:t> </a:t>
            </a:r>
            <a:r>
              <a:rPr sz="1800" spc="-55" dirty="0"/>
              <a:t>CFL’s</a:t>
            </a:r>
            <a:r>
              <a:rPr sz="1800" spc="-5" dirty="0"/>
              <a:t> </a:t>
            </a:r>
            <a:r>
              <a:rPr sz="1800" dirty="0"/>
              <a:t>write</a:t>
            </a:r>
            <a:r>
              <a:rPr sz="1800" spc="-15" dirty="0"/>
              <a:t> </a:t>
            </a:r>
            <a:r>
              <a:rPr sz="1800" dirty="0"/>
              <a:t>up</a:t>
            </a:r>
            <a:r>
              <a:rPr sz="1800" spc="-20" dirty="0"/>
              <a:t> </a:t>
            </a:r>
            <a:r>
              <a:rPr sz="1800" dirty="0"/>
              <a:t>for</a:t>
            </a:r>
            <a:r>
              <a:rPr sz="1800" spc="-50" dirty="0"/>
              <a:t> </a:t>
            </a:r>
            <a:r>
              <a:rPr sz="1800" spc="-10" dirty="0"/>
              <a:t>the</a:t>
            </a:r>
            <a:r>
              <a:rPr sz="1800" spc="-225" dirty="0"/>
              <a:t> </a:t>
            </a:r>
            <a:r>
              <a:rPr sz="1800" dirty="0"/>
              <a:t>TPR</a:t>
            </a:r>
            <a:r>
              <a:rPr sz="1800" spc="-25" dirty="0"/>
              <a:t> </a:t>
            </a:r>
            <a:r>
              <a:rPr sz="1800" dirty="0"/>
              <a:t>&amp;</a:t>
            </a:r>
            <a:r>
              <a:rPr sz="1800" spc="-15" dirty="0"/>
              <a:t> </a:t>
            </a:r>
            <a:r>
              <a:rPr sz="1800" spc="-10" dirty="0"/>
              <a:t>CDOT.</a:t>
            </a:r>
            <a:endParaRPr sz="1800"/>
          </a:p>
          <a:p>
            <a:pPr>
              <a:lnSpc>
                <a:spcPct val="100000"/>
              </a:lnSpc>
              <a:spcBef>
                <a:spcPts val="1870"/>
              </a:spcBef>
              <a:buFont typeface="Arial"/>
              <a:buChar char="•"/>
            </a:pPr>
            <a:endParaRPr sz="1800"/>
          </a:p>
          <a:p>
            <a:pPr marL="406400" marR="57785" indent="-343535">
              <a:lnSpc>
                <a:spcPts val="1939"/>
              </a:lnSpc>
              <a:buFont typeface="Arial"/>
              <a:buChar char="•"/>
              <a:tabLst>
                <a:tab pos="406400" algn="l"/>
              </a:tabLst>
            </a:pPr>
            <a:r>
              <a:rPr sz="1800" dirty="0"/>
              <a:t>Project</a:t>
            </a:r>
            <a:r>
              <a:rPr sz="1800" spc="-35" dirty="0"/>
              <a:t> </a:t>
            </a:r>
            <a:r>
              <a:rPr sz="1800" dirty="0"/>
              <a:t>prioritization</a:t>
            </a:r>
            <a:r>
              <a:rPr sz="1800" spc="-15" dirty="0"/>
              <a:t> </a:t>
            </a:r>
            <a:r>
              <a:rPr sz="1800" dirty="0"/>
              <a:t>remains</a:t>
            </a:r>
            <a:r>
              <a:rPr sz="1800" spc="-20" dirty="0"/>
              <a:t> </a:t>
            </a:r>
            <a:r>
              <a:rPr sz="1800" dirty="0"/>
              <a:t>with</a:t>
            </a:r>
            <a:r>
              <a:rPr sz="1800" spc="-15" dirty="0"/>
              <a:t> </a:t>
            </a:r>
            <a:r>
              <a:rPr sz="1800" dirty="0"/>
              <a:t>the</a:t>
            </a:r>
            <a:r>
              <a:rPr sz="1800" spc="-15" dirty="0"/>
              <a:t> </a:t>
            </a:r>
            <a:r>
              <a:rPr sz="1800" dirty="0"/>
              <a:t>TPR</a:t>
            </a:r>
            <a:r>
              <a:rPr sz="1800" spc="-10" dirty="0"/>
              <a:t> </a:t>
            </a:r>
            <a:r>
              <a:rPr sz="1800" dirty="0"/>
              <a:t>and</a:t>
            </a:r>
            <a:r>
              <a:rPr sz="1800" spc="-30" dirty="0"/>
              <a:t> </a:t>
            </a:r>
            <a:r>
              <a:rPr sz="1800" dirty="0"/>
              <a:t>your</a:t>
            </a:r>
            <a:r>
              <a:rPr sz="1800" spc="-20" dirty="0"/>
              <a:t> process,</a:t>
            </a:r>
            <a:r>
              <a:rPr sz="1800" spc="-165" dirty="0"/>
              <a:t> </a:t>
            </a:r>
            <a:r>
              <a:rPr sz="1800" dirty="0"/>
              <a:t>keeping</a:t>
            </a:r>
            <a:r>
              <a:rPr sz="1800" spc="-20" dirty="0"/>
              <a:t> </a:t>
            </a:r>
            <a:r>
              <a:rPr sz="1800" dirty="0"/>
              <a:t>in</a:t>
            </a:r>
            <a:r>
              <a:rPr sz="1800" spc="-15" dirty="0"/>
              <a:t> </a:t>
            </a:r>
            <a:r>
              <a:rPr sz="1800" dirty="0"/>
              <a:t>mind</a:t>
            </a:r>
            <a:r>
              <a:rPr sz="1800" spc="-20" dirty="0"/>
              <a:t> </a:t>
            </a:r>
            <a:r>
              <a:rPr sz="1800" dirty="0"/>
              <a:t>that</a:t>
            </a:r>
            <a:r>
              <a:rPr sz="1800" spc="-15" dirty="0"/>
              <a:t> </a:t>
            </a:r>
            <a:r>
              <a:rPr sz="1800" spc="-10" dirty="0"/>
              <a:t>recreational</a:t>
            </a:r>
            <a:r>
              <a:rPr sz="1800" spc="-15" dirty="0"/>
              <a:t> </a:t>
            </a:r>
            <a:r>
              <a:rPr sz="1800" dirty="0"/>
              <a:t>access</a:t>
            </a:r>
            <a:r>
              <a:rPr sz="1800" spc="-15" dirty="0"/>
              <a:t> </a:t>
            </a:r>
            <a:r>
              <a:rPr sz="1800" spc="-10" dirty="0"/>
              <a:t>projects </a:t>
            </a:r>
            <a:r>
              <a:rPr sz="1800" dirty="0"/>
              <a:t>are</a:t>
            </a:r>
            <a:r>
              <a:rPr sz="1800" spc="-45" dirty="0"/>
              <a:t> </a:t>
            </a:r>
            <a:r>
              <a:rPr sz="1800" spc="-10" dirty="0"/>
              <a:t>inherently </a:t>
            </a:r>
            <a:r>
              <a:rPr sz="1800" dirty="0"/>
              <a:t>different</a:t>
            </a:r>
            <a:r>
              <a:rPr sz="1800" spc="-20" dirty="0"/>
              <a:t> </a:t>
            </a:r>
            <a:r>
              <a:rPr sz="1800" dirty="0"/>
              <a:t>that</a:t>
            </a:r>
            <a:r>
              <a:rPr sz="1800" spc="-25" dirty="0"/>
              <a:t> </a:t>
            </a:r>
            <a:r>
              <a:rPr sz="1800" dirty="0"/>
              <a:t>typical</a:t>
            </a:r>
            <a:r>
              <a:rPr sz="1800" spc="-25" dirty="0"/>
              <a:t> </a:t>
            </a:r>
            <a:r>
              <a:rPr sz="1800" spc="-10" dirty="0"/>
              <a:t>urban,</a:t>
            </a:r>
            <a:r>
              <a:rPr sz="1800" spc="-175" dirty="0"/>
              <a:t> </a:t>
            </a:r>
            <a:r>
              <a:rPr sz="1800" spc="-10" dirty="0"/>
              <a:t>interurban,</a:t>
            </a:r>
            <a:r>
              <a:rPr sz="1800" spc="-160" dirty="0"/>
              <a:t> </a:t>
            </a:r>
            <a:r>
              <a:rPr sz="1800" dirty="0"/>
              <a:t>or</a:t>
            </a:r>
            <a:r>
              <a:rPr sz="1800" spc="-30" dirty="0"/>
              <a:t> </a:t>
            </a:r>
            <a:r>
              <a:rPr sz="1800" dirty="0"/>
              <a:t>suburban</a:t>
            </a:r>
            <a:r>
              <a:rPr sz="1800" spc="-20" dirty="0"/>
              <a:t> </a:t>
            </a:r>
            <a:r>
              <a:rPr sz="1800" spc="-10" dirty="0"/>
              <a:t>routes.</a:t>
            </a:r>
            <a:endParaRPr sz="1800"/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376661" y="6060947"/>
            <a:ext cx="640078" cy="664463"/>
          </a:xfrm>
          <a:prstGeom prst="rect">
            <a:avLst/>
          </a:prstGeom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FLMA</a:t>
            </a:r>
            <a:r>
              <a:rPr spc="-420" dirty="0"/>
              <a:t> </a:t>
            </a:r>
            <a:r>
              <a:rPr spc="-10" dirty="0"/>
              <a:t>Coordination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0" y="-25"/>
            <a:ext cx="233679" cy="6858634"/>
            <a:chOff x="0" y="-25"/>
            <a:chExt cx="233679" cy="6858634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233679" cy="6858000"/>
            </a:xfrm>
            <a:custGeom>
              <a:avLst/>
              <a:gdLst/>
              <a:ahLst/>
              <a:cxnLst/>
              <a:rect l="l" t="t" r="r" b="b"/>
              <a:pathLst>
                <a:path w="233679" h="6858000">
                  <a:moveTo>
                    <a:pt x="233172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233172" y="6858000"/>
                  </a:lnTo>
                  <a:lnTo>
                    <a:pt x="233172" y="0"/>
                  </a:lnTo>
                  <a:close/>
                </a:path>
              </a:pathLst>
            </a:custGeom>
            <a:solidFill>
              <a:srgbClr val="061F5C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-25"/>
              <a:ext cx="233171" cy="3810012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676305" y="1496727"/>
            <a:ext cx="10500360" cy="16897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Multi-Agency</a:t>
            </a:r>
            <a:r>
              <a:rPr kumimoji="0" sz="2200" b="1" i="0" u="none" strike="noStrike" kern="0" cap="none" spc="2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Workshop</a:t>
            </a:r>
            <a:r>
              <a:rPr kumimoji="0" sz="2200" b="0" i="0" u="none" strike="noStrike" kern="0" cap="none" spc="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:</a:t>
            </a:r>
            <a:r>
              <a:rPr kumimoji="0" sz="2200" b="0" i="0" u="none" strike="noStrike" kern="0" cap="none" spc="-2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2200" b="0" i="0" u="none" strike="noStrike" kern="0" cap="none" spc="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Identify</a:t>
            </a:r>
            <a:r>
              <a:rPr kumimoji="0" sz="2200" b="0" i="0" u="none" strike="noStrike" kern="0" cap="none" spc="-1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2200" b="0" i="0" u="none" strike="noStrike" kern="0" cap="none" spc="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shared</a:t>
            </a:r>
            <a:r>
              <a:rPr kumimoji="0" sz="2200" b="0" i="0" u="none" strike="noStrike" kern="0" cap="none" spc="-15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2200" b="0" i="0" u="none" strike="noStrike" kern="0" cap="none" spc="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needs</a:t>
            </a:r>
            <a:r>
              <a:rPr kumimoji="0" sz="2200" b="0" i="0" u="none" strike="noStrike" kern="0" cap="none" spc="-1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 across </a:t>
            </a:r>
            <a:r>
              <a:rPr kumimoji="0" sz="2200" b="0" i="0" u="none" strike="noStrike" kern="0" cap="none" spc="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federal</a:t>
            </a:r>
            <a:r>
              <a:rPr kumimoji="0" sz="2200" b="0" i="0" u="none" strike="noStrike" kern="0" cap="none" spc="-2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2200" b="0" i="0" u="none" strike="noStrike" kern="0" cap="none" spc="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lands and</a:t>
            </a:r>
            <a:r>
              <a:rPr kumimoji="0" sz="2200" b="0" i="0" u="none" strike="noStrike" kern="0" cap="none" spc="-15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2200" b="0" i="0" u="none" strike="noStrike" kern="0" cap="none" spc="-25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federal-aid </a:t>
            </a:r>
            <a:r>
              <a:rPr kumimoji="0" sz="2200" b="0" i="0" u="none" strike="noStrike" kern="0" cap="none" spc="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transportation</a:t>
            </a:r>
            <a:r>
              <a:rPr kumimoji="0" sz="2200" b="0" i="0" u="none" strike="noStrike" kern="0" cap="none" spc="-1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2200" b="0" i="0" u="none" strike="noStrike" kern="0" cap="none" spc="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systems</a:t>
            </a:r>
            <a:r>
              <a:rPr kumimoji="0" sz="2200" b="0" i="0" u="none" strike="noStrike" kern="0" cap="none" spc="-1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2200" b="0" i="0" u="none" strike="noStrike" kern="0" cap="none" spc="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through</a:t>
            </a:r>
            <a:r>
              <a:rPr kumimoji="0" sz="2200" b="0" i="0" u="none" strike="noStrike" kern="0" cap="none" spc="-5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2200" b="0" i="0" u="none" strike="noStrike" kern="0" cap="none" spc="-1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multi-</a:t>
            </a:r>
            <a:r>
              <a:rPr kumimoji="0" sz="2200" b="0" i="0" u="none" strike="noStrike" kern="0" cap="none" spc="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agency</a:t>
            </a:r>
            <a:r>
              <a:rPr kumimoji="0" sz="2200" b="0" i="0" u="none" strike="noStrike" kern="0" cap="none" spc="15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2200" b="0" i="0" u="none" strike="noStrike" kern="0" cap="none" spc="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planning</a:t>
            </a:r>
            <a:r>
              <a:rPr kumimoji="0" sz="2200" b="0" i="0" u="none" strike="noStrike" kern="0" cap="none" spc="1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2200" b="0" i="0" u="none" strike="noStrike" kern="0" cap="none" spc="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efforts</a:t>
            </a:r>
            <a:r>
              <a:rPr kumimoji="0" sz="2200" b="0" i="0" u="none" strike="noStrike" kern="0" cap="none" spc="-3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2200" b="0" i="0" u="none" strike="noStrike" kern="0" cap="none" spc="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at</a:t>
            </a:r>
            <a:r>
              <a:rPr kumimoji="0" sz="2200" b="0" i="0" u="none" strike="noStrike" kern="0" cap="none" spc="-25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2200" b="0" i="0" u="none" strike="noStrike" kern="0" cap="none" spc="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the</a:t>
            </a:r>
            <a:r>
              <a:rPr kumimoji="0" sz="2200" b="0" i="0" u="none" strike="noStrike" kern="0" cap="none" spc="-4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2200" b="0" i="0" u="none" strike="noStrike" kern="0" cap="none" spc="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federal,</a:t>
            </a:r>
            <a:r>
              <a:rPr kumimoji="0" sz="2200" b="0" i="0" u="none" strike="noStrike" kern="0" cap="none" spc="-1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2200" b="0" i="0" u="none" strike="noStrike" kern="0" cap="none" spc="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state,</a:t>
            </a:r>
            <a:r>
              <a:rPr kumimoji="0" sz="2200" b="0" i="0" u="none" strike="noStrike" kern="0" cap="none" spc="-45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2200" b="0" i="0" u="none" strike="noStrike" kern="0" cap="none" spc="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MPO,</a:t>
            </a:r>
            <a:r>
              <a:rPr kumimoji="0" sz="2200" b="0" i="0" u="none" strike="noStrike" kern="0" cap="none" spc="-2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2200" b="0" i="0" u="none" strike="noStrike" kern="0" cap="none" spc="-25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and </a:t>
            </a:r>
            <a:r>
              <a:rPr kumimoji="0" sz="2200" b="0" i="0" u="none" strike="noStrike" kern="0" cap="none" spc="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local</a:t>
            </a:r>
            <a:r>
              <a:rPr kumimoji="0" sz="2200" b="0" i="0" u="none" strike="noStrike" kern="0" cap="none" spc="-45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2200" b="0" i="0" u="none" strike="noStrike" kern="0" cap="none" spc="-1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levels.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2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We</a:t>
            </a:r>
            <a:r>
              <a:rPr kumimoji="0" sz="2000" b="0" i="1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20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are</a:t>
            </a:r>
            <a:r>
              <a:rPr kumimoji="0" sz="2000" b="0" i="1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20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looking</a:t>
            </a:r>
            <a:r>
              <a:rPr kumimoji="0" sz="2000" b="0" i="1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20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for</a:t>
            </a:r>
            <a:r>
              <a:rPr kumimoji="0" sz="2000" b="0" i="1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20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projects</a:t>
            </a:r>
            <a:r>
              <a:rPr kumimoji="0" sz="2000" b="0" i="1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20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that</a:t>
            </a:r>
            <a:r>
              <a:rPr kumimoji="0" sz="2000" b="0" i="1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2000" b="0" i="1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are: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76306" y="3148880"/>
            <a:ext cx="4065904" cy="33235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330" marR="23495" lvl="0" indent="-342265" algn="just" defTabSz="914400" eaLnBrk="1" fontAlgn="auto" latinLnBrk="0" hangingPunct="1">
              <a:lnSpc>
                <a:spcPct val="1071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Symbol"/>
              <a:buChar char=""/>
              <a:tabLst>
                <a:tab pos="355600" algn="l"/>
              </a:tabLst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Beneficial</a:t>
            </a:r>
            <a:r>
              <a:rPr kumimoji="0" sz="1400" b="0" i="0" u="none" strike="noStrike" kern="0" cap="none" spc="2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to</a:t>
            </a:r>
            <a:r>
              <a:rPr kumimoji="0" sz="1400" b="0" i="0" u="none" strike="noStrike" kern="0" cap="none" spc="2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multiple</a:t>
            </a:r>
            <a:r>
              <a:rPr kumimoji="0" sz="1400" b="0" i="0" u="none" strike="noStrike" kern="0" cap="none" spc="2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agencies</a:t>
            </a:r>
            <a:r>
              <a:rPr kumimoji="0" sz="1400" b="0" i="0" u="none" strike="noStrike" kern="0" cap="none" spc="2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and</a:t>
            </a:r>
            <a:r>
              <a:rPr kumimoji="0" sz="1400" b="0" i="0" u="none" strike="noStrike" kern="0" cap="none" spc="2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supported</a:t>
            </a:r>
            <a:r>
              <a:rPr kumimoji="0" sz="1400" b="0" i="0" u="none" strike="noStrike" kern="0" cap="none" spc="2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by 	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the</a:t>
            </a:r>
            <a:r>
              <a:rPr kumimoji="0" sz="1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general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public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75"/>
              </a:spcBef>
              <a:spcAft>
                <a:spcPts val="0"/>
              </a:spcAft>
              <a:buClrTx/>
              <a:buSzTx/>
              <a:buFont typeface="Symbol"/>
              <a:buChar char=""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354330" marR="20955" lvl="0" indent="-342265" algn="just" defTabSz="914400" eaLnBrk="1" fontAlgn="auto" latinLnBrk="0" hangingPunct="1">
              <a:lnSpc>
                <a:spcPct val="107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/>
              <a:buChar char=""/>
              <a:tabLst>
                <a:tab pos="355600" algn="l"/>
              </a:tabLst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Most</a:t>
            </a:r>
            <a:r>
              <a:rPr kumimoji="0" sz="1400" b="0" i="0" u="none" strike="noStrike" kern="0" cap="none" spc="10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likely</a:t>
            </a:r>
            <a:r>
              <a:rPr kumimoji="0" sz="1400" b="0" i="0" u="none" strike="noStrike" kern="0" cap="none" spc="11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to</a:t>
            </a:r>
            <a:r>
              <a:rPr kumimoji="0" sz="1400" b="0" i="0" u="none" strike="noStrike" kern="0" cap="none" spc="1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receive</a:t>
            </a:r>
            <a:r>
              <a:rPr kumimoji="0" sz="1400" b="0" i="0" u="none" strike="noStrike" kern="0" cap="none" spc="11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(or</a:t>
            </a:r>
            <a:r>
              <a:rPr kumimoji="0" sz="1400" b="0" i="0" u="none" strike="noStrike" kern="0" cap="none" spc="10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have</a:t>
            </a:r>
            <a:r>
              <a:rPr kumimoji="0" sz="1400" b="0" i="0" u="none" strike="noStrike" kern="0" cap="none" spc="10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received)</a:t>
            </a:r>
            <a:r>
              <a:rPr kumimoji="0" sz="1400" b="0" i="0" u="none" strike="noStrike" kern="0" cap="none" spc="10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state</a:t>
            </a:r>
            <a:r>
              <a:rPr kumimoji="0" sz="1400" b="0" i="0" u="none" strike="noStrike" kern="0" cap="none" spc="1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or 	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local</a:t>
            </a:r>
            <a:r>
              <a:rPr kumimoji="0" sz="14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investment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65"/>
              </a:spcBef>
              <a:spcAft>
                <a:spcPts val="0"/>
              </a:spcAft>
              <a:buClrTx/>
              <a:buSzTx/>
              <a:buFont typeface="Symbol"/>
              <a:buChar char=""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354330" marR="23495" lvl="0" indent="-342265" algn="just" defTabSz="914400" eaLnBrk="1" fontAlgn="auto" latinLnBrk="0" hangingPunct="1">
              <a:lnSpc>
                <a:spcPct val="107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/>
              <a:buChar char=""/>
              <a:tabLst>
                <a:tab pos="355600" algn="l"/>
              </a:tabLst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Projects</a:t>
            </a:r>
            <a:r>
              <a:rPr kumimoji="0" sz="1400" b="0" i="0" u="none" strike="noStrike" kern="0" cap="none" spc="3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of</a:t>
            </a:r>
            <a:r>
              <a:rPr kumimoji="0" sz="1400" b="0" i="0" u="none" strike="noStrike" kern="0" cap="none" spc="3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mutual</a:t>
            </a:r>
            <a:r>
              <a:rPr kumimoji="0" sz="1400" b="0" i="0" u="none" strike="noStrike" kern="0" cap="none" spc="3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interest</a:t>
            </a:r>
            <a:r>
              <a:rPr kumimoji="0" sz="1400" b="0" i="0" u="none" strike="noStrike" kern="0" cap="none" spc="3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where</a:t>
            </a:r>
            <a:r>
              <a:rPr kumimoji="0" sz="1400" b="0" i="0" u="none" strike="noStrike" kern="0" cap="none" spc="3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planning</a:t>
            </a:r>
            <a:r>
              <a:rPr kumimoji="0" sz="1400" b="0" i="0" u="none" strike="noStrike" kern="0" cap="none" spc="3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and 	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design</a:t>
            </a:r>
            <a:r>
              <a:rPr kumimoji="0" sz="1400" b="0" i="0" u="none" strike="noStrike" kern="0" cap="none" spc="3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can</a:t>
            </a:r>
            <a:r>
              <a:rPr kumimoji="0" sz="1400" b="0" i="0" u="none" strike="noStrike" kern="0" cap="none" spc="3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be</a:t>
            </a:r>
            <a:r>
              <a:rPr kumimoji="0" sz="1400" b="0" i="0" u="none" strike="noStrike" kern="0" cap="none" spc="3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aligned</a:t>
            </a:r>
            <a:r>
              <a:rPr kumimoji="0" sz="1400" b="0" i="0" u="none" strike="noStrike" kern="0" cap="none" spc="3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before</a:t>
            </a:r>
            <a:r>
              <a:rPr kumimoji="0" sz="1400" b="0" i="0" u="none" strike="noStrike" kern="0" cap="none" spc="3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final</a:t>
            </a:r>
            <a:r>
              <a:rPr kumimoji="0" sz="1400" b="0" i="0" u="none" strike="noStrike" kern="0" cap="none" spc="3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programming 	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decisions</a:t>
            </a:r>
            <a:r>
              <a:rPr kumimoji="0" sz="14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are</a:t>
            </a:r>
            <a:r>
              <a:rPr kumimoji="0" sz="1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made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975"/>
              </a:spcBef>
              <a:spcAft>
                <a:spcPts val="0"/>
              </a:spcAft>
              <a:buClrTx/>
              <a:buSzTx/>
              <a:buFont typeface="Symbol"/>
              <a:buChar char=""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354330" marR="5080" lvl="0" indent="-342265" algn="just" defTabSz="914400" eaLnBrk="1" fontAlgn="auto" latinLnBrk="0" hangingPunct="1">
              <a:lnSpc>
                <a:spcPct val="106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/>
              <a:buChar char=""/>
              <a:tabLst>
                <a:tab pos="355600" algn="l"/>
              </a:tabLst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Eligible</a:t>
            </a:r>
            <a:r>
              <a:rPr kumimoji="0" sz="1400" b="0" i="0" u="none" strike="noStrike" kern="0" cap="none" spc="2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and</a:t>
            </a:r>
            <a:r>
              <a:rPr kumimoji="0" sz="1400" b="0" i="0" u="none" strike="noStrike" kern="0" cap="none" spc="2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competitive</a:t>
            </a:r>
            <a:r>
              <a:rPr kumimoji="0" sz="1400" b="0" i="0" u="none" strike="noStrike" kern="0" cap="none" spc="2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for</a:t>
            </a:r>
            <a:r>
              <a:rPr kumimoji="0" sz="1400" b="0" i="0" u="none" strike="noStrike" kern="0" cap="none" spc="2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a</a:t>
            </a:r>
            <a:r>
              <a:rPr kumimoji="0" sz="1400" b="0" i="0" u="none" strike="noStrike" kern="0" cap="none" spc="229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broad</a:t>
            </a:r>
            <a:r>
              <a:rPr kumimoji="0" sz="1400" b="0" i="0" u="none" strike="noStrike" kern="0" cap="none" spc="2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set</a:t>
            </a:r>
            <a:r>
              <a:rPr kumimoji="0" sz="1400" b="0" i="0" u="none" strike="noStrike" kern="0" cap="none" spc="2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of</a:t>
            </a:r>
            <a:r>
              <a:rPr kumimoji="0" sz="1400" b="0" i="0" u="none" strike="noStrike" kern="0" cap="none" spc="2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state 	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and</a:t>
            </a:r>
            <a:r>
              <a:rPr kumimoji="0" sz="1400" b="0" i="0" u="none" strike="noStrike" kern="0" cap="none" spc="8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federal</a:t>
            </a:r>
            <a:r>
              <a:rPr kumimoji="0" sz="1400" b="0" i="0" u="none" strike="noStrike" kern="0" cap="none" spc="9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grant</a:t>
            </a:r>
            <a:r>
              <a:rPr kumimoji="0" sz="1400" b="0" i="0" u="none" strike="noStrike" kern="0" cap="none" spc="9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funding</a:t>
            </a:r>
            <a:r>
              <a:rPr kumimoji="0" sz="1400" b="0" i="0" u="none" strike="noStrike" kern="0" cap="none" spc="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opportunities</a:t>
            </a:r>
            <a:r>
              <a:rPr kumimoji="0" sz="1400" b="0" i="0" u="none" strike="noStrike" kern="0" cap="none" spc="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(like</a:t>
            </a:r>
            <a:r>
              <a:rPr kumimoji="0" sz="1400" b="0" i="0" u="none" strike="noStrike" kern="0" cap="none" spc="9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FLAP, 	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or</a:t>
            </a:r>
            <a:r>
              <a:rPr kumimoji="0" sz="1400" b="0" i="0" u="none" strike="noStrike" kern="0" cap="none" spc="39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other</a:t>
            </a:r>
            <a:r>
              <a:rPr kumimoji="0" sz="1400" b="0" i="0" u="none" strike="noStrike" kern="0" cap="none" spc="39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discretionary</a:t>
            </a:r>
            <a:r>
              <a:rPr kumimoji="0" sz="1400" b="0" i="0" u="none" strike="noStrike" kern="0" cap="none" spc="40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sources</a:t>
            </a:r>
            <a:r>
              <a:rPr kumimoji="0" sz="1400" b="0" i="0" u="none" strike="noStrike" kern="0" cap="none" spc="40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at</a:t>
            </a:r>
            <a:r>
              <a:rPr kumimoji="0" sz="1400" b="0" i="0" u="none" strike="noStrike" kern="0" cap="none" spc="39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the</a:t>
            </a:r>
            <a:r>
              <a:rPr kumimoji="0" sz="1400" b="0" i="0" u="none" strike="noStrike" kern="0" cap="none" spc="39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state</a:t>
            </a:r>
            <a:r>
              <a:rPr kumimoji="0" sz="1400" b="0" i="0" u="none" strike="noStrike" kern="0" cap="none" spc="39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or 	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federal</a:t>
            </a:r>
            <a:r>
              <a:rPr kumimoji="0" sz="1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levels)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5079177" y="2654498"/>
            <a:ext cx="6995795" cy="4126229"/>
            <a:chOff x="5079177" y="2654498"/>
            <a:chExt cx="6995795" cy="4126229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79177" y="2654498"/>
              <a:ext cx="6507925" cy="362027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324845" y="6036564"/>
              <a:ext cx="749806" cy="74371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83432" y="2100895"/>
            <a:ext cx="6234476" cy="4269411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-25"/>
            <a:ext cx="233679" cy="6858634"/>
            <a:chOff x="0" y="-25"/>
            <a:chExt cx="233679" cy="6858634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233679" cy="6858000"/>
            </a:xfrm>
            <a:custGeom>
              <a:avLst/>
              <a:gdLst/>
              <a:ahLst/>
              <a:cxnLst/>
              <a:rect l="l" t="t" r="r" b="b"/>
              <a:pathLst>
                <a:path w="233679" h="6858000">
                  <a:moveTo>
                    <a:pt x="233172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233172" y="6858000"/>
                  </a:lnTo>
                  <a:lnTo>
                    <a:pt x="233172" y="0"/>
                  </a:lnTo>
                  <a:close/>
                </a:path>
              </a:pathLst>
            </a:custGeom>
            <a:solidFill>
              <a:srgbClr val="061F5C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-25"/>
              <a:ext cx="233171" cy="3810012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76308" y="233749"/>
            <a:ext cx="454660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0" dirty="0"/>
              <a:t>FLAP</a:t>
            </a:r>
            <a:r>
              <a:rPr sz="5400" spc="-315" dirty="0"/>
              <a:t> </a:t>
            </a:r>
            <a:r>
              <a:rPr sz="5400" spc="-10" dirty="0"/>
              <a:t>Funding</a:t>
            </a:r>
            <a:endParaRPr sz="5400"/>
          </a:p>
        </p:txBody>
      </p:sp>
      <p:sp>
        <p:nvSpPr>
          <p:cNvPr id="7" name="object 7"/>
          <p:cNvSpPr txBox="1"/>
          <p:nvPr/>
        </p:nvSpPr>
        <p:spPr>
          <a:xfrm>
            <a:off x="1628584" y="6044862"/>
            <a:ext cx="1445895" cy="4540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80%</a:t>
            </a:r>
            <a:r>
              <a:rPr kumimoji="0" sz="1600" b="1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of</a:t>
            </a:r>
            <a:r>
              <a:rPr kumimoji="0" sz="1600" b="1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1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FLAP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&gt;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1.5%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of</a:t>
            </a:r>
            <a:r>
              <a:rPr kumimoji="0" sz="12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Federal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Land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085290" y="6046186"/>
            <a:ext cx="1445895" cy="4540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20%</a:t>
            </a:r>
            <a:r>
              <a:rPr kumimoji="0" sz="1600" b="1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of</a:t>
            </a:r>
            <a:r>
              <a:rPr kumimoji="0" sz="1600" b="1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1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FLAP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&lt;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1.5%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of</a:t>
            </a:r>
            <a:r>
              <a:rPr kumimoji="0" sz="12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Federal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Land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76308" y="1065854"/>
            <a:ext cx="10726420" cy="11728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Federal</a:t>
            </a:r>
            <a:r>
              <a:rPr kumimoji="0" sz="4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Land</a:t>
            </a:r>
            <a:r>
              <a:rPr kumimoji="0" sz="4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by</a:t>
            </a:r>
            <a:r>
              <a:rPr kumimoji="0" sz="44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State &amp;</a:t>
            </a:r>
            <a:r>
              <a:rPr kumimoji="0" sz="4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Funding</a:t>
            </a:r>
            <a:r>
              <a:rPr kumimoji="0" sz="44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4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Allocation</a:t>
            </a:r>
            <a:endParaRPr kumimoji="0" sz="4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0" marR="5080" lvl="0" indent="0" algn="r" defTabSz="914400" eaLnBrk="1" fontAlgn="auto" latinLnBrk="0" hangingPunct="1">
              <a:lnSpc>
                <a:spcPct val="100000"/>
              </a:lnSpc>
              <a:spcBef>
                <a:spcPts val="15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Central</a:t>
            </a:r>
            <a:r>
              <a:rPr kumimoji="0" sz="1800" b="1" i="0" u="sng" strike="noStrike" kern="0" cap="none" spc="-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 </a:t>
            </a:r>
            <a:r>
              <a:rPr kumimoji="0" sz="1800" b="1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Federal</a:t>
            </a:r>
            <a:r>
              <a:rPr kumimoji="0" sz="1800" b="1" i="0" u="sng" strike="noStrike" kern="0" cap="none" spc="-8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 </a:t>
            </a:r>
            <a:r>
              <a:rPr kumimoji="0" sz="1800" b="1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Lands</a:t>
            </a:r>
            <a:r>
              <a:rPr kumimoji="0" sz="1800" b="1" i="0" u="sng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 </a:t>
            </a:r>
            <a:r>
              <a:rPr kumimoji="0" sz="1800" b="1" i="0" u="sng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States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277807" y="2214258"/>
            <a:ext cx="1491615" cy="3500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marR="0" lvl="0" indent="-286385" defTabSz="914400" eaLnBrk="1" fontAlgn="auto" latinLnBrk="0" hangingPunct="1">
              <a:lnSpc>
                <a:spcPts val="191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299085" algn="l"/>
              </a:tabLst>
              <a:defRPr/>
            </a:pP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California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299085" marR="0" lvl="0" indent="-286385" defTabSz="914400" eaLnBrk="1" fontAlgn="auto" latinLnBrk="0" hangingPunct="1">
              <a:lnSpc>
                <a:spcPts val="23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Gill Sans MT"/>
              <a:buChar char="-"/>
              <a:tabLst>
                <a:tab pos="299085" algn="l"/>
              </a:tabLst>
              <a:defRPr/>
            </a:pPr>
            <a:r>
              <a:rPr kumimoji="0" sz="2000" b="1" i="0" u="none" strike="noStrike" kern="0" cap="none" spc="-10" normalizeH="0" baseline="0" noProof="0" dirty="0">
                <a:ln>
                  <a:noFill/>
                </a:ln>
                <a:solidFill>
                  <a:srgbClr val="F09D18"/>
                </a:solidFill>
                <a:effectLst/>
                <a:uLnTx/>
                <a:uFillTx/>
                <a:latin typeface="Gill Sans MT"/>
                <a:cs typeface="Gill Sans MT"/>
              </a:rPr>
              <a:t>Colorado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299085" marR="0" lvl="0" indent="-286385" defTabSz="91440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299085" algn="l"/>
              </a:tabLst>
              <a:defRPr/>
            </a:pPr>
            <a:r>
              <a:rPr kumimoji="0" sz="16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Utah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299085" marR="0" lvl="0" indent="-28638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299085" algn="l"/>
              </a:tabLst>
              <a:defRPr/>
            </a:pP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Nevada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299085" marR="0" lvl="0" indent="-28638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299085" algn="l"/>
              </a:tabLst>
              <a:defRPr/>
            </a:pP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Arizona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299085" marR="0" lvl="0" indent="-28638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299085" algn="l"/>
              </a:tabLst>
              <a:defRPr/>
            </a:pP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Wyoming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299085" marR="0" lvl="0" indent="-28638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299085" algn="l"/>
              </a:tabLst>
              <a:defRPr/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New</a:t>
            </a:r>
            <a:r>
              <a:rPr kumimoji="0" sz="16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Mexico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299085" marR="0" lvl="0" indent="-28638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299085" algn="l"/>
              </a:tabLst>
              <a:defRPr/>
            </a:pP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Texas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299085" marR="0" lvl="0" indent="-28638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299085" algn="l"/>
              </a:tabLst>
              <a:defRPr/>
            </a:pP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Oklahoma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299085" marR="0" lvl="0" indent="-28638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299085" algn="l"/>
              </a:tabLst>
              <a:defRPr/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South</a:t>
            </a:r>
            <a:r>
              <a:rPr kumimoji="0" sz="16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Dakota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299085" marR="0" lvl="0" indent="-28638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299085" algn="l"/>
              </a:tabLst>
              <a:defRPr/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North</a:t>
            </a:r>
            <a:r>
              <a:rPr kumimoji="0" sz="16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Dakota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299085" marR="0" lvl="0" indent="-28638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299085" algn="l"/>
              </a:tabLst>
              <a:defRPr/>
            </a:pP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Kansas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299085" marR="0" lvl="0" indent="-28638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299085" algn="l"/>
              </a:tabLst>
              <a:defRPr/>
            </a:pP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Nebraska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299085" marR="0" lvl="0" indent="-28638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299085" algn="l"/>
              </a:tabLst>
              <a:defRPr/>
            </a:pP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Hawaii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106603" y="2214258"/>
            <a:ext cx="1702435" cy="3500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ts val="191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$30.7M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12700" marR="0" lvl="0" indent="0" defTabSz="914400" eaLnBrk="1" fontAlgn="auto" latinLnBrk="0" hangingPunct="1">
              <a:lnSpc>
                <a:spcPts val="23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F09D18"/>
                </a:solidFill>
                <a:effectLst/>
                <a:uLnTx/>
                <a:uFillTx/>
                <a:latin typeface="Gill Sans MT"/>
                <a:cs typeface="Gill Sans MT"/>
              </a:rPr>
              <a:t>$15.9M</a:t>
            </a:r>
            <a:r>
              <a:rPr kumimoji="0" sz="2000" b="1" i="0" u="none" strike="noStrike" kern="0" cap="none" spc="-55" normalizeH="0" baseline="0" noProof="0" dirty="0">
                <a:ln>
                  <a:noFill/>
                </a:ln>
                <a:solidFill>
                  <a:srgbClr val="F09D18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2000" b="1" i="0" u="none" strike="noStrike" kern="0" cap="none" spc="-10" normalizeH="0" baseline="0" noProof="0" dirty="0">
                <a:ln>
                  <a:noFill/>
                </a:ln>
                <a:solidFill>
                  <a:srgbClr val="F09D18"/>
                </a:solidFill>
                <a:effectLst/>
                <a:uLnTx/>
                <a:uFillTx/>
                <a:latin typeface="Gill Sans MT"/>
                <a:cs typeface="Gill Sans MT"/>
              </a:rPr>
              <a:t>(2025)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$12.1M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$11.9M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$11.2M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$9.5M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$8.2M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$3.2M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$1.2M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$1.2M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$1M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$766K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$329K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$308K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graphicFrame>
        <p:nvGraphicFramePr>
          <p:cNvPr id="12" name="object 12"/>
          <p:cNvGraphicFramePr>
            <a:graphicFrameLocks noGrp="1"/>
          </p:cNvGraphicFramePr>
          <p:nvPr/>
        </p:nvGraphicFramePr>
        <p:xfrm>
          <a:off x="5825634" y="6127184"/>
          <a:ext cx="6188073" cy="5314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122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61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47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842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547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97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9628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7051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1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Fiscal</a:t>
                      </a:r>
                      <a:r>
                        <a:rPr sz="1200" b="1" spc="-19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Year</a:t>
                      </a:r>
                      <a:endParaRPr sz="1200">
                        <a:latin typeface="Gill Sans MT"/>
                        <a:cs typeface="Gill Sans MT"/>
                      </a:endParaRPr>
                    </a:p>
                  </a:txBody>
                  <a:tcPr marL="0" marR="0" marT="37465" marB="0">
                    <a:lnL w="6350">
                      <a:solidFill>
                        <a:srgbClr val="1D6EA9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1D6EA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2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2022</a:t>
                      </a:r>
                      <a:endParaRPr sz="1200">
                        <a:latin typeface="Gill Sans MT"/>
                        <a:cs typeface="Gill Sans MT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1D6EA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2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2023</a:t>
                      </a:r>
                      <a:endParaRPr sz="1200">
                        <a:latin typeface="Gill Sans MT"/>
                        <a:cs typeface="Gill Sans MT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1D6EA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2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2024</a:t>
                      </a:r>
                      <a:endParaRPr sz="1200">
                        <a:latin typeface="Gill Sans MT"/>
                        <a:cs typeface="Gill Sans MT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1D6EA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2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2025</a:t>
                      </a:r>
                      <a:endParaRPr sz="1200">
                        <a:latin typeface="Gill Sans MT"/>
                        <a:cs typeface="Gill Sans MT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1D6EA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2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2026</a:t>
                      </a:r>
                      <a:endParaRPr sz="1200">
                        <a:latin typeface="Gill Sans MT"/>
                        <a:cs typeface="Gill Sans MT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1D6EA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1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BIL</a:t>
                      </a:r>
                      <a:r>
                        <a:rPr sz="1200" b="1" spc="-155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200" b="1" spc="-1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Total</a:t>
                      </a:r>
                      <a:endParaRPr sz="1200">
                        <a:latin typeface="Gill Sans MT"/>
                        <a:cs typeface="Gill Sans MT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1D6EA9"/>
                      </a:solidFill>
                      <a:prstDash val="solid"/>
                    </a:lnR>
                    <a:solidFill>
                      <a:srgbClr val="1D6E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0985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200" b="1" spc="-10" dirty="0">
                          <a:latin typeface="Gill Sans MT"/>
                          <a:cs typeface="Gill Sans MT"/>
                        </a:rPr>
                        <a:t>Authorization</a:t>
                      </a:r>
                      <a:endParaRPr sz="1200">
                        <a:latin typeface="Gill Sans MT"/>
                        <a:cs typeface="Gill Sans MT"/>
                      </a:endParaRPr>
                    </a:p>
                  </a:txBody>
                  <a:tcPr marL="0" marR="0" marT="31115" marB="0">
                    <a:lnL w="6350">
                      <a:solidFill>
                        <a:srgbClr val="1D6EA9"/>
                      </a:solidFill>
                      <a:prstDash val="solid"/>
                    </a:lnL>
                    <a:lnR w="12700">
                      <a:solidFill>
                        <a:srgbClr val="1D6EA9"/>
                      </a:solidFill>
                      <a:prstDash val="solid"/>
                    </a:lnR>
                    <a:lnB w="6350">
                      <a:solidFill>
                        <a:srgbClr val="1D6E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200" b="1" dirty="0">
                          <a:latin typeface="Gill Sans MT"/>
                          <a:cs typeface="Gill Sans MT"/>
                        </a:rPr>
                        <a:t>$286</a:t>
                      </a:r>
                      <a:r>
                        <a:rPr sz="1200" b="1" spc="-35" dirty="0"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200" b="1" spc="-50" dirty="0">
                          <a:latin typeface="Gill Sans MT"/>
                          <a:cs typeface="Gill Sans MT"/>
                        </a:rPr>
                        <a:t>M</a:t>
                      </a:r>
                      <a:endParaRPr sz="1200">
                        <a:latin typeface="Gill Sans MT"/>
                        <a:cs typeface="Gill Sans MT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1D6EA9"/>
                      </a:solidFill>
                      <a:prstDash val="solid"/>
                    </a:lnL>
                    <a:lnR w="12700">
                      <a:solidFill>
                        <a:srgbClr val="1D6EA9"/>
                      </a:solidFill>
                      <a:prstDash val="solid"/>
                    </a:lnR>
                    <a:lnB w="6350">
                      <a:solidFill>
                        <a:srgbClr val="1D6E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200" b="1" dirty="0">
                          <a:latin typeface="Gill Sans MT"/>
                          <a:cs typeface="Gill Sans MT"/>
                        </a:rPr>
                        <a:t>$292</a:t>
                      </a:r>
                      <a:r>
                        <a:rPr sz="1200" b="1" spc="-35" dirty="0"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200" b="1" spc="-50" dirty="0">
                          <a:latin typeface="Gill Sans MT"/>
                          <a:cs typeface="Gill Sans MT"/>
                        </a:rPr>
                        <a:t>M</a:t>
                      </a:r>
                      <a:endParaRPr sz="1200">
                        <a:latin typeface="Gill Sans MT"/>
                        <a:cs typeface="Gill Sans MT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1D6EA9"/>
                      </a:solidFill>
                      <a:prstDash val="solid"/>
                    </a:lnL>
                    <a:lnR w="12700">
                      <a:solidFill>
                        <a:srgbClr val="1D6EA9"/>
                      </a:solidFill>
                      <a:prstDash val="solid"/>
                    </a:lnR>
                    <a:lnB w="6350">
                      <a:solidFill>
                        <a:srgbClr val="1D6E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200" b="1" dirty="0">
                          <a:latin typeface="Gill Sans MT"/>
                          <a:cs typeface="Gill Sans MT"/>
                        </a:rPr>
                        <a:t>$297</a:t>
                      </a:r>
                      <a:r>
                        <a:rPr sz="1200" b="1" spc="-35" dirty="0"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200" b="1" spc="-50" dirty="0">
                          <a:latin typeface="Gill Sans MT"/>
                          <a:cs typeface="Gill Sans MT"/>
                        </a:rPr>
                        <a:t>M</a:t>
                      </a:r>
                      <a:endParaRPr sz="1200">
                        <a:latin typeface="Gill Sans MT"/>
                        <a:cs typeface="Gill Sans MT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1D6EA9"/>
                      </a:solidFill>
                      <a:prstDash val="solid"/>
                    </a:lnL>
                    <a:lnR w="12700">
                      <a:solidFill>
                        <a:srgbClr val="1D6EA9"/>
                      </a:solidFill>
                      <a:prstDash val="solid"/>
                    </a:lnR>
                    <a:lnB w="6350">
                      <a:solidFill>
                        <a:srgbClr val="1D6E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200" b="1" dirty="0">
                          <a:latin typeface="Gill Sans MT"/>
                          <a:cs typeface="Gill Sans MT"/>
                        </a:rPr>
                        <a:t>$304</a:t>
                      </a:r>
                      <a:r>
                        <a:rPr sz="1200" b="1" spc="-35" dirty="0"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200" b="1" spc="-50" dirty="0">
                          <a:latin typeface="Gill Sans MT"/>
                          <a:cs typeface="Gill Sans MT"/>
                        </a:rPr>
                        <a:t>M</a:t>
                      </a:r>
                      <a:endParaRPr sz="1200">
                        <a:latin typeface="Gill Sans MT"/>
                        <a:cs typeface="Gill Sans MT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1D6EA9"/>
                      </a:solidFill>
                      <a:prstDash val="solid"/>
                    </a:lnL>
                    <a:lnR w="12700">
                      <a:solidFill>
                        <a:srgbClr val="1D6EA9"/>
                      </a:solidFill>
                      <a:prstDash val="solid"/>
                    </a:lnR>
                    <a:lnB w="6350">
                      <a:solidFill>
                        <a:srgbClr val="1D6E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200" b="1" dirty="0">
                          <a:latin typeface="Gill Sans MT"/>
                          <a:cs typeface="Gill Sans MT"/>
                        </a:rPr>
                        <a:t>$309</a:t>
                      </a:r>
                      <a:r>
                        <a:rPr sz="1200" b="1" spc="-35" dirty="0"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200" b="1" spc="-50" dirty="0">
                          <a:latin typeface="Gill Sans MT"/>
                          <a:cs typeface="Gill Sans MT"/>
                        </a:rPr>
                        <a:t>M</a:t>
                      </a:r>
                      <a:endParaRPr sz="1200">
                        <a:latin typeface="Gill Sans MT"/>
                        <a:cs typeface="Gill Sans MT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1D6EA9"/>
                      </a:solidFill>
                      <a:prstDash val="solid"/>
                    </a:lnL>
                    <a:lnR w="12700">
                      <a:solidFill>
                        <a:srgbClr val="1D6EA9"/>
                      </a:solidFill>
                      <a:prstDash val="solid"/>
                    </a:lnR>
                    <a:lnB w="6350">
                      <a:solidFill>
                        <a:srgbClr val="1D6EA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200" b="1" dirty="0">
                          <a:latin typeface="Gill Sans MT"/>
                          <a:cs typeface="Gill Sans MT"/>
                        </a:rPr>
                        <a:t>$1.44</a:t>
                      </a:r>
                      <a:r>
                        <a:rPr sz="1200" b="1" spc="-25" dirty="0"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200" b="1" spc="-50" dirty="0">
                          <a:latin typeface="Gill Sans MT"/>
                          <a:cs typeface="Gill Sans MT"/>
                        </a:rPr>
                        <a:t>B</a:t>
                      </a:r>
                      <a:endParaRPr sz="1200">
                        <a:latin typeface="Gill Sans MT"/>
                        <a:cs typeface="Gill Sans MT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1D6EA9"/>
                      </a:solidFill>
                      <a:prstDash val="solid"/>
                    </a:lnL>
                    <a:lnR w="6350">
                      <a:solidFill>
                        <a:srgbClr val="1D6EA9"/>
                      </a:solidFill>
                      <a:prstDash val="solid"/>
                    </a:lnR>
                    <a:lnB w="6350">
                      <a:solidFill>
                        <a:srgbClr val="1D6EA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3" name="object 13"/>
          <p:cNvGrpSpPr/>
          <p:nvPr/>
        </p:nvGrpSpPr>
        <p:grpSpPr>
          <a:xfrm>
            <a:off x="415670" y="4030598"/>
            <a:ext cx="1207770" cy="1157605"/>
            <a:chOff x="415670" y="4030598"/>
            <a:chExt cx="1207770" cy="1157605"/>
          </a:xfrm>
        </p:grpSpPr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5195" y="4040124"/>
              <a:ext cx="1188719" cy="1138427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420433" y="4035361"/>
              <a:ext cx="1198245" cy="1148080"/>
            </a:xfrm>
            <a:custGeom>
              <a:avLst/>
              <a:gdLst/>
              <a:ahLst/>
              <a:cxnLst/>
              <a:rect l="l" t="t" r="r" b="b"/>
              <a:pathLst>
                <a:path w="1198245" h="1148079">
                  <a:moveTo>
                    <a:pt x="0" y="0"/>
                  </a:moveTo>
                  <a:lnTo>
                    <a:pt x="1198245" y="0"/>
                  </a:lnTo>
                  <a:lnTo>
                    <a:pt x="1198245" y="1147952"/>
                  </a:lnTo>
                  <a:lnTo>
                    <a:pt x="0" y="1147952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374843" y="5930869"/>
            <a:ext cx="2007870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lvl="0" indent="0" algn="ctr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-4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NATIONAL</a:t>
            </a:r>
            <a:r>
              <a:rPr kumimoji="0" sz="1600" b="1" i="0" u="none" strike="noStrike" kern="0" cap="none" spc="-65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1" i="0" u="none" strike="noStrike" kern="0" cap="none" spc="-2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FLMA </a:t>
            </a:r>
            <a:r>
              <a:rPr kumimoji="0" sz="1600" b="1" i="0" u="none" strike="noStrike" kern="0" cap="none" spc="-3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NEEDS</a:t>
            </a:r>
            <a:r>
              <a:rPr kumimoji="0" sz="1600" b="1" i="0" u="none" strike="noStrike" kern="0" cap="none" spc="-75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1" i="0" u="none" strike="noStrike" kern="0" cap="none" spc="-6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INVENTORY </a:t>
            </a:r>
            <a:r>
              <a:rPr kumimoji="0" sz="1600" b="1" i="0" u="none" strike="noStrike" kern="0" cap="none" spc="-1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(FL-</a:t>
            </a:r>
            <a:r>
              <a:rPr kumimoji="0" sz="1600" b="1" i="0" u="none" strike="noStrike" kern="0" cap="none" spc="-2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TPG)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-25"/>
            <a:ext cx="12192000" cy="6858634"/>
            <a:chOff x="0" y="-25"/>
            <a:chExt cx="12192000" cy="6858634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02096" y="3022092"/>
              <a:ext cx="2854451" cy="285292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0"/>
              <a:ext cx="233679" cy="6858000"/>
            </a:xfrm>
            <a:custGeom>
              <a:avLst/>
              <a:gdLst/>
              <a:ahLst/>
              <a:cxnLst/>
              <a:rect l="l" t="t" r="r" b="b"/>
              <a:pathLst>
                <a:path w="233679" h="6858000">
                  <a:moveTo>
                    <a:pt x="233172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233172" y="6858000"/>
                  </a:lnTo>
                  <a:lnTo>
                    <a:pt x="233172" y="0"/>
                  </a:lnTo>
                  <a:close/>
                </a:path>
              </a:pathLst>
            </a:custGeom>
            <a:solidFill>
              <a:srgbClr val="061F5C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-25"/>
              <a:ext cx="233171" cy="3810012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0799064" y="5551931"/>
              <a:ext cx="1393190" cy="1306195"/>
            </a:xfrm>
            <a:custGeom>
              <a:avLst/>
              <a:gdLst/>
              <a:ahLst/>
              <a:cxnLst/>
              <a:rect l="l" t="t" r="r" b="b"/>
              <a:pathLst>
                <a:path w="1393190" h="1306195">
                  <a:moveTo>
                    <a:pt x="1392935" y="0"/>
                  </a:moveTo>
                  <a:lnTo>
                    <a:pt x="0" y="0"/>
                  </a:lnTo>
                  <a:lnTo>
                    <a:pt x="0" y="1306068"/>
                  </a:lnTo>
                  <a:lnTo>
                    <a:pt x="1392935" y="1306068"/>
                  </a:lnTo>
                  <a:lnTo>
                    <a:pt x="13929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435084" y="3116579"/>
              <a:ext cx="2159507" cy="2781299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676308" y="1869955"/>
            <a:ext cx="835977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-4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GOAL</a:t>
            </a:r>
            <a:r>
              <a:rPr kumimoji="0" sz="1600" b="0" i="0" u="none" strike="noStrike" kern="0" cap="none" spc="-4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:</a:t>
            </a:r>
            <a:r>
              <a:rPr kumimoji="0" sz="1600" b="0" i="0" u="none" strike="noStrike" kern="0" cap="none" spc="-35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Better</a:t>
            </a:r>
            <a:r>
              <a:rPr kumimoji="0" sz="1600" b="0" i="0" u="none" strike="noStrike" kern="0" cap="none" spc="-55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cohesion</a:t>
            </a:r>
            <a:r>
              <a:rPr kumimoji="0" sz="1600" b="0" i="0" u="none" strike="noStrike" kern="0" cap="none" spc="-2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between</a:t>
            </a:r>
            <a:r>
              <a:rPr kumimoji="0" sz="1600" b="0" i="0" u="none" strike="noStrike" kern="0" cap="none" spc="-4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the</a:t>
            </a:r>
            <a:r>
              <a:rPr kumimoji="0" sz="1600" b="0" i="0" u="none" strike="noStrike" kern="0" cap="none" spc="-45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federal</a:t>
            </a:r>
            <a:r>
              <a:rPr kumimoji="0" sz="1600" b="0" i="0" u="none" strike="noStrike" kern="0" cap="none" spc="-45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lands</a:t>
            </a:r>
            <a:r>
              <a:rPr kumimoji="0" sz="1600" b="0" i="0" u="none" strike="noStrike" kern="0" cap="none" spc="-4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and</a:t>
            </a:r>
            <a:r>
              <a:rPr kumimoji="0" sz="1600" b="0" i="0" u="none" strike="noStrike" kern="0" cap="none" spc="-4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federal-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aid</a:t>
            </a:r>
            <a:r>
              <a:rPr kumimoji="0" sz="1600" b="0" i="0" u="none" strike="noStrike" kern="0" cap="none" spc="-45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transportation</a:t>
            </a:r>
            <a:r>
              <a:rPr kumimoji="0" sz="1600" b="0" i="0" u="none" strike="noStrike" kern="0" cap="none" spc="-3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planning</a:t>
            </a:r>
            <a:r>
              <a:rPr kumimoji="0" sz="1600" b="0" i="0" u="none" strike="noStrike" kern="0" cap="none" spc="-3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processes.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412561" y="5945333"/>
            <a:ext cx="222504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lvl="0" indent="40640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-11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STATE</a:t>
            </a:r>
            <a:r>
              <a:rPr kumimoji="0" sz="1600" b="1" i="0" u="none" strike="noStrike" kern="0" cap="none" spc="1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&amp;</a:t>
            </a:r>
            <a:r>
              <a:rPr kumimoji="0" sz="1600" b="1" i="0" u="none" strike="noStrike" kern="0" cap="none" spc="15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1" i="0" u="none" strike="noStrike" kern="0" cap="none" spc="-25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MPO </a:t>
            </a:r>
            <a:r>
              <a:rPr kumimoji="0" sz="1600" b="1" i="0" u="none" strike="noStrike" kern="0" cap="none" spc="-3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LONG-</a:t>
            </a: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RANGE</a:t>
            </a:r>
            <a:r>
              <a:rPr kumimoji="0" sz="1600" b="1" i="0" u="none" strike="noStrike" kern="0" cap="none" spc="-7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1" i="0" u="none" strike="noStrike" kern="0" cap="none" spc="-35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PLANS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591555" y="2473451"/>
            <a:ext cx="1059180" cy="573405"/>
          </a:xfrm>
          <a:custGeom>
            <a:avLst/>
            <a:gdLst/>
            <a:ahLst/>
            <a:cxnLst/>
            <a:rect l="l" t="t" r="r" b="b"/>
            <a:pathLst>
              <a:path w="1059179" h="573405">
                <a:moveTo>
                  <a:pt x="1059179" y="0"/>
                </a:moveTo>
                <a:lnTo>
                  <a:pt x="0" y="0"/>
                </a:lnTo>
                <a:lnTo>
                  <a:pt x="0" y="573024"/>
                </a:lnTo>
                <a:lnTo>
                  <a:pt x="1059179" y="573024"/>
                </a:lnTo>
                <a:lnTo>
                  <a:pt x="105917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24552" y="3250202"/>
            <a:ext cx="71120" cy="2266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ts val="176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0" cap="none" spc="-6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Arial"/>
                <a:cs typeface="Arial"/>
              </a:rPr>
              <a:t>•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98364" y="2698617"/>
            <a:ext cx="4006215" cy="10325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55344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-7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PROCESS</a:t>
            </a:r>
            <a:r>
              <a:rPr kumimoji="0" sz="1800" b="1" i="0" u="none" strike="noStrike" kern="0" cap="none" spc="-15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1" i="0" u="none" strike="noStrike" kern="0" cap="none" spc="-1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OUTCOMES: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12700" marR="5080" lvl="0" indent="0" defTabSz="914400" eaLnBrk="1" fontAlgn="auto" latinLnBrk="0" hangingPunct="1">
              <a:lnSpc>
                <a:spcPct val="100000"/>
              </a:lnSpc>
              <a:spcBef>
                <a:spcPts val="19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Better</a:t>
            </a:r>
            <a:r>
              <a:rPr kumimoji="0" sz="1600" b="0" i="0" u="none" strike="noStrike" kern="0" cap="none" spc="-5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definition</a:t>
            </a:r>
            <a:r>
              <a:rPr kumimoji="0" sz="1600" b="0" i="0" u="none" strike="noStrike" kern="0" cap="none" spc="-45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of</a:t>
            </a:r>
            <a:r>
              <a:rPr kumimoji="0" sz="1600" b="0" i="0" u="none" strike="noStrike" kern="0" cap="none" spc="-2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local FLMAs</a:t>
            </a:r>
            <a:r>
              <a:rPr kumimoji="0" sz="1600" b="0" i="0" u="none" strike="noStrike" kern="0" cap="none" spc="-3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role</a:t>
            </a:r>
            <a:r>
              <a:rPr kumimoji="0" sz="1600" b="0" i="0" u="none" strike="noStrike" kern="0" cap="none" spc="-15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at</a:t>
            </a:r>
            <a:r>
              <a:rPr kumimoji="0" sz="1600" b="0" i="0" u="none" strike="noStrike" kern="0" cap="none" spc="-2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different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stages</a:t>
            </a:r>
            <a:r>
              <a:rPr kumimoji="0" sz="1600" b="0" i="0" u="none" strike="noStrike" kern="0" cap="none" spc="-15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of</a:t>
            </a:r>
            <a:r>
              <a:rPr kumimoji="0" sz="1600" b="0" i="0" u="none" strike="noStrike" kern="0" cap="none" spc="5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the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state</a:t>
            </a:r>
            <a:r>
              <a:rPr kumimoji="0" sz="1600" b="0" i="0" u="none" strike="noStrike" kern="0" cap="none" spc="-2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and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local</a:t>
            </a:r>
            <a:r>
              <a:rPr kumimoji="0" sz="1600" b="0" i="0" u="none" strike="noStrike" kern="0" cap="none" spc="1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planning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process.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24552" y="3981722"/>
            <a:ext cx="71120" cy="2266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ts val="176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0" cap="none" spc="-6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Arial"/>
                <a:cs typeface="Arial"/>
              </a:rPr>
              <a:t>•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11852" y="3949822"/>
            <a:ext cx="4634865" cy="1976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marR="508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Provide</a:t>
            </a:r>
            <a:r>
              <a:rPr kumimoji="0" sz="1600" b="0" i="0" u="none" strike="noStrike" kern="0" cap="none" spc="-45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policy</a:t>
            </a:r>
            <a:r>
              <a:rPr kumimoji="0" sz="1600" b="0" i="0" u="none" strike="noStrike" kern="0" cap="none" spc="-35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and</a:t>
            </a:r>
            <a:r>
              <a:rPr kumimoji="0" sz="1600" b="0" i="0" u="none" strike="noStrike" kern="0" cap="none" spc="-5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process</a:t>
            </a:r>
            <a:r>
              <a:rPr kumimoji="0" sz="1600" b="0" i="0" u="none" strike="noStrike" kern="0" cap="none" spc="-5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recommendations</a:t>
            </a:r>
            <a:r>
              <a:rPr kumimoji="0" sz="1600" b="0" i="0" u="none" strike="noStrike" kern="0" cap="none" spc="-5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-25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for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enhanced</a:t>
            </a:r>
            <a:r>
              <a:rPr kumimoji="0" sz="1600" b="0" i="0" u="none" strike="noStrike" kern="0" cap="none" spc="-6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integration</a:t>
            </a:r>
            <a:r>
              <a:rPr kumimoji="0" sz="1600" b="0" i="0" u="none" strike="noStrike" kern="0" cap="none" spc="-45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of</a:t>
            </a:r>
            <a:r>
              <a:rPr kumimoji="0" sz="1600" b="0" i="0" u="none" strike="noStrike" kern="0" cap="none" spc="-5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federal</a:t>
            </a:r>
            <a:r>
              <a:rPr kumimoji="0" sz="1600" b="0" i="0" u="none" strike="noStrike" kern="0" cap="none" spc="-55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lands</a:t>
            </a:r>
            <a:r>
              <a:rPr kumimoji="0" sz="1600" b="0" i="0" u="none" strike="noStrike" kern="0" cap="none" spc="-55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access</a:t>
            </a:r>
            <a:r>
              <a:rPr kumimoji="0" sz="1600" b="0" i="0" u="none" strike="noStrike" kern="0" cap="none" spc="-35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needs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into</a:t>
            </a:r>
            <a:r>
              <a:rPr kumimoji="0" sz="1600" b="0" i="0" u="none" strike="noStrike" kern="0" cap="none" spc="-5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the</a:t>
            </a:r>
            <a:r>
              <a:rPr kumimoji="0" sz="1600" b="0" i="0" u="none" strike="noStrike" kern="0" cap="none" spc="-2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statewide</a:t>
            </a:r>
            <a:r>
              <a:rPr kumimoji="0" sz="1600" b="0" i="0" u="none" strike="noStrike" kern="0" cap="none" spc="-2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and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MPO</a:t>
            </a:r>
            <a:r>
              <a:rPr kumimoji="0" sz="1600" b="0" i="0" u="none" strike="noStrike" kern="0" cap="none" spc="-5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transportation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planning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processes</a:t>
            </a:r>
            <a:r>
              <a:rPr kumimoji="0" sz="1600" b="0" i="0" u="none" strike="noStrike" kern="0" cap="none" spc="-35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and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identifying</a:t>
            </a:r>
            <a:r>
              <a:rPr kumimoji="0" sz="1600" b="0" i="0" u="none" strike="noStrike" kern="0" cap="none" spc="-4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supplemental</a:t>
            </a:r>
            <a:r>
              <a:rPr kumimoji="0" sz="1600" b="0" i="0" u="none" strike="noStrike" kern="0" cap="none" spc="-55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funding.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299085" marR="297815" lvl="0" indent="-28702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9085" algn="l"/>
              </a:tabLst>
              <a:defRPr/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Cultivate</a:t>
            </a:r>
            <a:r>
              <a:rPr kumimoji="0" sz="1600" b="0" i="0" u="none" strike="noStrike" kern="0" cap="none" spc="-3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new</a:t>
            </a:r>
            <a:r>
              <a:rPr kumimoji="0" sz="1600" b="0" i="0" u="none" strike="noStrike" kern="0" cap="none" spc="-4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partnerships</a:t>
            </a:r>
            <a:r>
              <a:rPr kumimoji="0" sz="1600" b="0" i="0" u="none" strike="noStrike" kern="0" cap="none" spc="-4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to</a:t>
            </a:r>
            <a:r>
              <a:rPr kumimoji="0" sz="1600" b="0" i="0" u="none" strike="noStrike" kern="0" cap="none" spc="-25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jointly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fund</a:t>
            </a:r>
            <a:r>
              <a:rPr kumimoji="0" sz="1600" b="0" i="0" u="none" strike="noStrike" kern="0" cap="none" spc="-35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and/or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deliver</a:t>
            </a:r>
            <a:r>
              <a:rPr kumimoji="0" sz="1600" b="0" i="0" u="none" strike="noStrike" kern="0" cap="none" spc="-6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projects</a:t>
            </a:r>
            <a:r>
              <a:rPr kumimoji="0" sz="1600" b="0" i="0" u="none" strike="noStrike" kern="0" cap="none" spc="-45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of</a:t>
            </a:r>
            <a:r>
              <a:rPr kumimoji="0" sz="1600" b="0" i="0" u="none" strike="noStrike" kern="0" cap="none" spc="-35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mutual</a:t>
            </a:r>
            <a:r>
              <a:rPr kumimoji="0" sz="1600" b="0" i="0" u="none" strike="noStrike" kern="0" cap="none" spc="-55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interest</a:t>
            </a:r>
            <a:r>
              <a:rPr kumimoji="0" sz="1600" b="0" i="0" u="none" strike="noStrike" kern="0" cap="none" spc="-75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(either</a:t>
            </a:r>
            <a:r>
              <a:rPr kumimoji="0" sz="1600" b="0" i="0" u="none" strike="noStrike" kern="0" cap="none" spc="-65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grant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pursuits</a:t>
            </a:r>
            <a:r>
              <a:rPr kumimoji="0" sz="1600" b="0" i="0" u="none" strike="noStrike" kern="0" cap="none" spc="-5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or</a:t>
            </a:r>
            <a:r>
              <a:rPr kumimoji="0" sz="1600" b="0" i="0" u="none" strike="noStrike" kern="0" cap="none" spc="-35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program</a:t>
            </a:r>
            <a:r>
              <a:rPr kumimoji="0" sz="1600" b="0" i="0" u="none" strike="noStrike" kern="0" cap="none" spc="-25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funds).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568451" y="3229355"/>
            <a:ext cx="234950" cy="967740"/>
            <a:chOff x="568451" y="3229355"/>
            <a:chExt cx="234950" cy="967740"/>
          </a:xfrm>
        </p:grpSpPr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68451" y="3962400"/>
              <a:ext cx="234696" cy="234696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68451" y="3229355"/>
              <a:ext cx="234696" cy="234696"/>
            </a:xfrm>
            <a:prstGeom prst="rect">
              <a:avLst/>
            </a:prstGeom>
          </p:spPr>
        </p:pic>
      </p:grp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600" spc="-40" dirty="0"/>
              <a:t>FLMA</a:t>
            </a:r>
            <a:r>
              <a:rPr sz="6600" spc="-395" dirty="0"/>
              <a:t> </a:t>
            </a:r>
            <a:r>
              <a:rPr sz="6600" spc="-10" dirty="0"/>
              <a:t>Coordination</a:t>
            </a:r>
            <a:endParaRPr sz="6600"/>
          </a:p>
        </p:txBody>
      </p:sp>
      <p:sp>
        <p:nvSpPr>
          <p:cNvPr id="21" name="object 21"/>
          <p:cNvSpPr txBox="1"/>
          <p:nvPr/>
        </p:nvSpPr>
        <p:spPr>
          <a:xfrm>
            <a:off x="7569180" y="2698617"/>
            <a:ext cx="26739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-5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PRODUCT</a:t>
            </a:r>
            <a:r>
              <a:rPr kumimoji="0" sz="1800" b="1" i="0" u="none" strike="noStrike" kern="0" cap="none" spc="-20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1" i="0" u="none" strike="noStrike" kern="0" cap="none" spc="-55" normalizeH="0" baseline="0" noProof="0" dirty="0">
                <a:ln>
                  <a:noFill/>
                </a:ln>
                <a:solidFill>
                  <a:srgbClr val="040402"/>
                </a:solidFill>
                <a:effectLst/>
                <a:uLnTx/>
                <a:uFillTx/>
                <a:latin typeface="Gill Sans MT"/>
                <a:cs typeface="Gill Sans MT"/>
              </a:rPr>
              <a:t>OUTCOMES: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pic>
        <p:nvPicPr>
          <p:cNvPr id="22" name="object 2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74548" y="5169407"/>
            <a:ext cx="234696" cy="234696"/>
          </a:xfrm>
          <a:prstGeom prst="rect">
            <a:avLst/>
          </a:prstGeom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165" dirty="0"/>
              <a:t>CDOT</a:t>
            </a:r>
            <a:r>
              <a:rPr sz="4400" spc="-40" dirty="0"/>
              <a:t> </a:t>
            </a:r>
            <a:r>
              <a:rPr sz="4400" dirty="0"/>
              <a:t>TPR</a:t>
            </a:r>
            <a:r>
              <a:rPr sz="4400" spc="-35" dirty="0"/>
              <a:t> </a:t>
            </a:r>
            <a:r>
              <a:rPr sz="4400" dirty="0"/>
              <a:t>Plan</a:t>
            </a:r>
            <a:r>
              <a:rPr sz="4400" spc="-45" dirty="0"/>
              <a:t> </a:t>
            </a:r>
            <a:r>
              <a:rPr sz="4400" dirty="0"/>
              <a:t>Update</a:t>
            </a:r>
            <a:r>
              <a:rPr sz="4400" spc="-60" dirty="0"/>
              <a:t> </a:t>
            </a:r>
            <a:r>
              <a:rPr sz="4400" spc="-10" dirty="0"/>
              <a:t>Schedule</a:t>
            </a:r>
            <a:endParaRPr sz="44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7408" y="1383792"/>
            <a:ext cx="11393423" cy="5221223"/>
          </a:xfrm>
          <a:prstGeom prst="rect">
            <a:avLst/>
          </a:prstGeom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-6350"/>
            <a:ext cx="12198350" cy="6870700"/>
            <a:chOff x="0" y="-6350"/>
            <a:chExt cx="12198350" cy="68707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295131" y="0"/>
              <a:ext cx="3896995" cy="6858000"/>
            </a:xfrm>
            <a:custGeom>
              <a:avLst/>
              <a:gdLst/>
              <a:ahLst/>
              <a:cxnLst/>
              <a:rect l="l" t="t" r="r" b="b"/>
              <a:pathLst>
                <a:path w="3896995" h="6858000">
                  <a:moveTo>
                    <a:pt x="389688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3896880" y="6858000"/>
                  </a:lnTo>
                  <a:lnTo>
                    <a:pt x="38968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8295131" y="0"/>
              <a:ext cx="3896995" cy="6858000"/>
            </a:xfrm>
            <a:custGeom>
              <a:avLst/>
              <a:gdLst/>
              <a:ahLst/>
              <a:cxnLst/>
              <a:rect l="l" t="t" r="r" b="b"/>
              <a:pathLst>
                <a:path w="3896995" h="6858000">
                  <a:moveTo>
                    <a:pt x="0" y="0"/>
                  </a:moveTo>
                  <a:lnTo>
                    <a:pt x="3896868" y="0"/>
                  </a:lnTo>
                  <a:lnTo>
                    <a:pt x="389686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155" dirty="0"/>
              <a:t>CDOT</a:t>
            </a:r>
            <a:r>
              <a:rPr sz="4400" spc="40" dirty="0"/>
              <a:t> </a:t>
            </a:r>
            <a:r>
              <a:rPr sz="4400" dirty="0"/>
              <a:t>Transportation</a:t>
            </a:r>
            <a:r>
              <a:rPr sz="4400" spc="10" dirty="0"/>
              <a:t> </a:t>
            </a:r>
            <a:r>
              <a:rPr sz="4400" dirty="0"/>
              <a:t>Planning</a:t>
            </a:r>
            <a:r>
              <a:rPr sz="4400" spc="35" dirty="0"/>
              <a:t> </a:t>
            </a:r>
            <a:r>
              <a:rPr sz="4400" spc="-10" dirty="0"/>
              <a:t>Regions</a:t>
            </a:r>
            <a:endParaRPr sz="4400"/>
          </a:p>
        </p:txBody>
      </p:sp>
      <p:grpSp>
        <p:nvGrpSpPr>
          <p:cNvPr id="7" name="object 7"/>
          <p:cNvGrpSpPr/>
          <p:nvPr/>
        </p:nvGrpSpPr>
        <p:grpSpPr>
          <a:xfrm>
            <a:off x="577595" y="1031747"/>
            <a:ext cx="11497310" cy="5826760"/>
            <a:chOff x="577595" y="1031747"/>
            <a:chExt cx="11497310" cy="582676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7595" y="1031747"/>
              <a:ext cx="7540751" cy="5826251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764279" y="1658285"/>
              <a:ext cx="2586355" cy="1245235"/>
            </a:xfrm>
            <a:custGeom>
              <a:avLst/>
              <a:gdLst/>
              <a:ahLst/>
              <a:cxnLst/>
              <a:rect l="l" t="t" r="r" b="b"/>
              <a:pathLst>
                <a:path w="2586354" h="1245235">
                  <a:moveTo>
                    <a:pt x="0" y="10642"/>
                  </a:moveTo>
                  <a:lnTo>
                    <a:pt x="24255" y="47683"/>
                  </a:lnTo>
                  <a:lnTo>
                    <a:pt x="48728" y="84589"/>
                  </a:lnTo>
                  <a:lnTo>
                    <a:pt x="72760" y="121765"/>
                  </a:lnTo>
                  <a:lnTo>
                    <a:pt x="95694" y="159613"/>
                  </a:lnTo>
                  <a:lnTo>
                    <a:pt x="101645" y="172608"/>
                  </a:lnTo>
                  <a:lnTo>
                    <a:pt x="106164" y="186309"/>
                  </a:lnTo>
                  <a:lnTo>
                    <a:pt x="110766" y="199961"/>
                  </a:lnTo>
                  <a:lnTo>
                    <a:pt x="116967" y="212813"/>
                  </a:lnTo>
                  <a:lnTo>
                    <a:pt x="132922" y="234223"/>
                  </a:lnTo>
                  <a:lnTo>
                    <a:pt x="150896" y="254347"/>
                  </a:lnTo>
                  <a:lnTo>
                    <a:pt x="167853" y="274984"/>
                  </a:lnTo>
                  <a:lnTo>
                    <a:pt x="180759" y="297929"/>
                  </a:lnTo>
                  <a:lnTo>
                    <a:pt x="186229" y="311179"/>
                  </a:lnTo>
                  <a:lnTo>
                    <a:pt x="191795" y="324391"/>
                  </a:lnTo>
                  <a:lnTo>
                    <a:pt x="197161" y="337671"/>
                  </a:lnTo>
                  <a:lnTo>
                    <a:pt x="202031" y="351129"/>
                  </a:lnTo>
                  <a:lnTo>
                    <a:pt x="209511" y="378052"/>
                  </a:lnTo>
                  <a:lnTo>
                    <a:pt x="212948" y="394917"/>
                  </a:lnTo>
                  <a:lnTo>
                    <a:pt x="218903" y="411171"/>
                  </a:lnTo>
                  <a:lnTo>
                    <a:pt x="233934" y="436257"/>
                  </a:lnTo>
                  <a:lnTo>
                    <a:pt x="244119" y="449885"/>
                  </a:lnTo>
                  <a:lnTo>
                    <a:pt x="255200" y="462857"/>
                  </a:lnTo>
                  <a:lnTo>
                    <a:pt x="266280" y="475830"/>
                  </a:lnTo>
                  <a:lnTo>
                    <a:pt x="276466" y="489458"/>
                  </a:lnTo>
                  <a:lnTo>
                    <a:pt x="282184" y="499877"/>
                  </a:lnTo>
                  <a:lnTo>
                    <a:pt x="286896" y="510886"/>
                  </a:lnTo>
                  <a:lnTo>
                    <a:pt x="291707" y="521822"/>
                  </a:lnTo>
                  <a:lnTo>
                    <a:pt x="297726" y="532028"/>
                  </a:lnTo>
                  <a:lnTo>
                    <a:pt x="312937" y="551230"/>
                  </a:lnTo>
                  <a:lnTo>
                    <a:pt x="329185" y="569607"/>
                  </a:lnTo>
                  <a:lnTo>
                    <a:pt x="345655" y="587813"/>
                  </a:lnTo>
                  <a:lnTo>
                    <a:pt x="361530" y="606501"/>
                  </a:lnTo>
                  <a:lnTo>
                    <a:pt x="367226" y="614209"/>
                  </a:lnTo>
                  <a:lnTo>
                    <a:pt x="372500" y="622222"/>
                  </a:lnTo>
                  <a:lnTo>
                    <a:pt x="377607" y="630355"/>
                  </a:lnTo>
                  <a:lnTo>
                    <a:pt x="382803" y="638429"/>
                  </a:lnTo>
                  <a:lnTo>
                    <a:pt x="396205" y="677891"/>
                  </a:lnTo>
                  <a:lnTo>
                    <a:pt x="414693" y="712914"/>
                  </a:lnTo>
                  <a:lnTo>
                    <a:pt x="438240" y="721508"/>
                  </a:lnTo>
                  <a:lnTo>
                    <a:pt x="446595" y="723557"/>
                  </a:lnTo>
                  <a:lnTo>
                    <a:pt x="467868" y="787400"/>
                  </a:lnTo>
                  <a:lnTo>
                    <a:pt x="470318" y="795460"/>
                  </a:lnTo>
                  <a:lnTo>
                    <a:pt x="472630" y="803581"/>
                  </a:lnTo>
                  <a:lnTo>
                    <a:pt x="475218" y="811590"/>
                  </a:lnTo>
                  <a:lnTo>
                    <a:pt x="478497" y="819315"/>
                  </a:lnTo>
                  <a:lnTo>
                    <a:pt x="521030" y="904443"/>
                  </a:lnTo>
                  <a:lnTo>
                    <a:pt x="562327" y="897302"/>
                  </a:lnTo>
                  <a:lnTo>
                    <a:pt x="627962" y="886379"/>
                  </a:lnTo>
                  <a:lnTo>
                    <a:pt x="695957" y="876505"/>
                  </a:lnTo>
                  <a:lnTo>
                    <a:pt x="744334" y="872515"/>
                  </a:lnTo>
                  <a:lnTo>
                    <a:pt x="793277" y="873641"/>
                  </a:lnTo>
                  <a:lnTo>
                    <a:pt x="842208" y="875188"/>
                  </a:lnTo>
                  <a:lnTo>
                    <a:pt x="891128" y="877081"/>
                  </a:lnTo>
                  <a:lnTo>
                    <a:pt x="940040" y="879247"/>
                  </a:lnTo>
                  <a:lnTo>
                    <a:pt x="988945" y="881610"/>
                  </a:lnTo>
                  <a:lnTo>
                    <a:pt x="1037847" y="884097"/>
                  </a:lnTo>
                  <a:lnTo>
                    <a:pt x="1086747" y="886633"/>
                  </a:lnTo>
                  <a:lnTo>
                    <a:pt x="1135648" y="889146"/>
                  </a:lnTo>
                  <a:lnTo>
                    <a:pt x="1184552" y="891559"/>
                  </a:lnTo>
                  <a:lnTo>
                    <a:pt x="1233462" y="893800"/>
                  </a:lnTo>
                  <a:lnTo>
                    <a:pt x="1236496" y="901705"/>
                  </a:lnTo>
                  <a:lnTo>
                    <a:pt x="1239781" y="909558"/>
                  </a:lnTo>
                  <a:lnTo>
                    <a:pt x="1242565" y="917510"/>
                  </a:lnTo>
                  <a:lnTo>
                    <a:pt x="1244092" y="925715"/>
                  </a:lnTo>
                  <a:lnTo>
                    <a:pt x="1247410" y="991613"/>
                  </a:lnTo>
                  <a:lnTo>
                    <a:pt x="1247237" y="1045021"/>
                  </a:lnTo>
                  <a:lnTo>
                    <a:pt x="1245116" y="1087155"/>
                  </a:lnTo>
                  <a:lnTo>
                    <a:pt x="1242589" y="1119233"/>
                  </a:lnTo>
                  <a:lnTo>
                    <a:pt x="1241201" y="1142470"/>
                  </a:lnTo>
                  <a:lnTo>
                    <a:pt x="1242493" y="1158084"/>
                  </a:lnTo>
                  <a:lnTo>
                    <a:pt x="1248009" y="1167291"/>
                  </a:lnTo>
                  <a:lnTo>
                    <a:pt x="1259293" y="1171309"/>
                  </a:lnTo>
                  <a:lnTo>
                    <a:pt x="1277887" y="1171353"/>
                  </a:lnTo>
                  <a:lnTo>
                    <a:pt x="1305334" y="1168641"/>
                  </a:lnTo>
                  <a:lnTo>
                    <a:pt x="1343178" y="1164389"/>
                  </a:lnTo>
                  <a:lnTo>
                    <a:pt x="1392961" y="1159814"/>
                  </a:lnTo>
                  <a:lnTo>
                    <a:pt x="1410772" y="1153835"/>
                  </a:lnTo>
                  <a:lnTo>
                    <a:pt x="1429829" y="1145649"/>
                  </a:lnTo>
                  <a:lnTo>
                    <a:pt x="1446400" y="1141885"/>
                  </a:lnTo>
                  <a:lnTo>
                    <a:pt x="1456753" y="1149172"/>
                  </a:lnTo>
                  <a:lnTo>
                    <a:pt x="1455862" y="1166021"/>
                  </a:lnTo>
                  <a:lnTo>
                    <a:pt x="1443707" y="1181612"/>
                  </a:lnTo>
                  <a:lnTo>
                    <a:pt x="1427442" y="1196944"/>
                  </a:lnTo>
                  <a:lnTo>
                    <a:pt x="1414221" y="1213015"/>
                  </a:lnTo>
                  <a:lnTo>
                    <a:pt x="1408691" y="1222138"/>
                  </a:lnTo>
                  <a:lnTo>
                    <a:pt x="1402667" y="1232649"/>
                  </a:lnTo>
                  <a:lnTo>
                    <a:pt x="1399762" y="1241322"/>
                  </a:lnTo>
                  <a:lnTo>
                    <a:pt x="1403591" y="1244930"/>
                  </a:lnTo>
                  <a:lnTo>
                    <a:pt x="1435874" y="1240382"/>
                  </a:lnTo>
                  <a:lnTo>
                    <a:pt x="1467432" y="1230144"/>
                  </a:lnTo>
                  <a:lnTo>
                    <a:pt x="1498969" y="1219319"/>
                  </a:lnTo>
                  <a:lnTo>
                    <a:pt x="1531188" y="1213015"/>
                  </a:lnTo>
                  <a:lnTo>
                    <a:pt x="1680057" y="1202372"/>
                  </a:lnTo>
                  <a:lnTo>
                    <a:pt x="1703877" y="1196190"/>
                  </a:lnTo>
                  <a:lnTo>
                    <a:pt x="1727623" y="1189439"/>
                  </a:lnTo>
                  <a:lnTo>
                    <a:pt x="1751511" y="1183832"/>
                  </a:lnTo>
                  <a:lnTo>
                    <a:pt x="1775752" y="1181087"/>
                  </a:lnTo>
                  <a:lnTo>
                    <a:pt x="1824269" y="1180454"/>
                  </a:lnTo>
                  <a:lnTo>
                    <a:pt x="1874074" y="1181334"/>
                  </a:lnTo>
                  <a:lnTo>
                    <a:pt x="1924717" y="1183555"/>
                  </a:lnTo>
                  <a:lnTo>
                    <a:pt x="1975747" y="1186943"/>
                  </a:lnTo>
                  <a:lnTo>
                    <a:pt x="2026713" y="1191324"/>
                  </a:lnTo>
                  <a:lnTo>
                    <a:pt x="2077165" y="1196525"/>
                  </a:lnTo>
                  <a:lnTo>
                    <a:pt x="2126653" y="1202372"/>
                  </a:lnTo>
                  <a:lnTo>
                    <a:pt x="2163856" y="1207822"/>
                  </a:lnTo>
                  <a:lnTo>
                    <a:pt x="2182447" y="1210621"/>
                  </a:lnTo>
                  <a:lnTo>
                    <a:pt x="2201087" y="1213015"/>
                  </a:lnTo>
                  <a:lnTo>
                    <a:pt x="2230297" y="1215999"/>
                  </a:lnTo>
                  <a:lnTo>
                    <a:pt x="2259542" y="1218622"/>
                  </a:lnTo>
                  <a:lnTo>
                    <a:pt x="2288802" y="1221101"/>
                  </a:lnTo>
                  <a:lnTo>
                    <a:pt x="2318054" y="1223657"/>
                  </a:lnTo>
                  <a:lnTo>
                    <a:pt x="2370460" y="1220889"/>
                  </a:lnTo>
                  <a:lnTo>
                    <a:pt x="2424232" y="1221738"/>
                  </a:lnTo>
                  <a:lnTo>
                    <a:pt x="2477321" y="1220779"/>
                  </a:lnTo>
                  <a:lnTo>
                    <a:pt x="2527676" y="1212584"/>
                  </a:lnTo>
                  <a:lnTo>
                    <a:pt x="2573248" y="1191729"/>
                  </a:lnTo>
                  <a:lnTo>
                    <a:pt x="2586196" y="1167464"/>
                  </a:lnTo>
                  <a:lnTo>
                    <a:pt x="2579277" y="1134611"/>
                  </a:lnTo>
                  <a:lnTo>
                    <a:pt x="2564029" y="1098396"/>
                  </a:lnTo>
                  <a:lnTo>
                    <a:pt x="2551988" y="1064044"/>
                  </a:lnTo>
                  <a:lnTo>
                    <a:pt x="2539921" y="1002003"/>
                  </a:lnTo>
                  <a:lnTo>
                    <a:pt x="2533287" y="967408"/>
                  </a:lnTo>
                  <a:lnTo>
                    <a:pt x="2526306" y="946809"/>
                  </a:lnTo>
                  <a:lnTo>
                    <a:pt x="2513199" y="926756"/>
                  </a:lnTo>
                  <a:lnTo>
                    <a:pt x="2488184" y="893800"/>
                  </a:lnTo>
                  <a:lnTo>
                    <a:pt x="2478177" y="854023"/>
                  </a:lnTo>
                  <a:lnTo>
                    <a:pt x="2473910" y="824137"/>
                  </a:lnTo>
                  <a:lnTo>
                    <a:pt x="2476780" y="789180"/>
                  </a:lnTo>
                  <a:lnTo>
                    <a:pt x="2488184" y="734187"/>
                  </a:lnTo>
                  <a:lnTo>
                    <a:pt x="2491464" y="727739"/>
                  </a:lnTo>
                  <a:lnTo>
                    <a:pt x="2497010" y="722545"/>
                  </a:lnTo>
                  <a:lnTo>
                    <a:pt x="2503460" y="717854"/>
                  </a:lnTo>
                  <a:lnTo>
                    <a:pt x="2509456" y="712914"/>
                  </a:lnTo>
                  <a:lnTo>
                    <a:pt x="2516627" y="676959"/>
                  </a:lnTo>
                  <a:lnTo>
                    <a:pt x="2526806" y="640092"/>
                  </a:lnTo>
                  <a:lnTo>
                    <a:pt x="2530968" y="605054"/>
                  </a:lnTo>
                  <a:lnTo>
                    <a:pt x="2520086" y="574586"/>
                  </a:lnTo>
                  <a:lnTo>
                    <a:pt x="2493436" y="562830"/>
                  </a:lnTo>
                  <a:lnTo>
                    <a:pt x="2458159" y="567536"/>
                  </a:lnTo>
                  <a:lnTo>
                    <a:pt x="2421947" y="573105"/>
                  </a:lnTo>
                  <a:lnTo>
                    <a:pt x="2392489" y="563943"/>
                  </a:lnTo>
                  <a:lnTo>
                    <a:pt x="2379191" y="539933"/>
                  </a:lnTo>
                  <a:lnTo>
                    <a:pt x="2377716" y="510089"/>
                  </a:lnTo>
                  <a:lnTo>
                    <a:pt x="2380970" y="477911"/>
                  </a:lnTo>
                  <a:lnTo>
                    <a:pt x="2381859" y="446900"/>
                  </a:lnTo>
                  <a:lnTo>
                    <a:pt x="2384820" y="404544"/>
                  </a:lnTo>
                  <a:lnTo>
                    <a:pt x="2388311" y="354656"/>
                  </a:lnTo>
                  <a:lnTo>
                    <a:pt x="2391788" y="299682"/>
                  </a:lnTo>
                  <a:lnTo>
                    <a:pt x="2394705" y="242067"/>
                  </a:lnTo>
                  <a:lnTo>
                    <a:pt x="2396520" y="184258"/>
                  </a:lnTo>
                  <a:lnTo>
                    <a:pt x="2396687" y="128701"/>
                  </a:lnTo>
                  <a:lnTo>
                    <a:pt x="2394662" y="77841"/>
                  </a:lnTo>
                  <a:lnTo>
                    <a:pt x="2389901" y="34125"/>
                  </a:lnTo>
                  <a:lnTo>
                    <a:pt x="2381859" y="0"/>
                  </a:lnTo>
                  <a:lnTo>
                    <a:pt x="2357573" y="2236"/>
                  </a:lnTo>
                  <a:lnTo>
                    <a:pt x="2304434" y="9547"/>
                  </a:lnTo>
                  <a:lnTo>
                    <a:pt x="2250132" y="17405"/>
                  </a:lnTo>
                  <a:lnTo>
                    <a:pt x="2222360" y="21285"/>
                  </a:lnTo>
                  <a:lnTo>
                    <a:pt x="2166577" y="24687"/>
                  </a:lnTo>
                  <a:lnTo>
                    <a:pt x="2110746" y="27263"/>
                  </a:lnTo>
                  <a:lnTo>
                    <a:pt x="2054896" y="29511"/>
                  </a:lnTo>
                  <a:lnTo>
                    <a:pt x="1999056" y="31927"/>
                  </a:lnTo>
                  <a:lnTo>
                    <a:pt x="1942393" y="37989"/>
                  </a:lnTo>
                  <a:lnTo>
                    <a:pt x="1890266" y="43634"/>
                  </a:lnTo>
                  <a:lnTo>
                    <a:pt x="1841526" y="48793"/>
                  </a:lnTo>
                  <a:lnTo>
                    <a:pt x="1795022" y="53391"/>
                  </a:lnTo>
                  <a:lnTo>
                    <a:pt x="1749604" y="57358"/>
                  </a:lnTo>
                  <a:lnTo>
                    <a:pt x="1704121" y="60620"/>
                  </a:lnTo>
                  <a:lnTo>
                    <a:pt x="1657425" y="63106"/>
                  </a:lnTo>
                  <a:lnTo>
                    <a:pt x="1608364" y="64743"/>
                  </a:lnTo>
                  <a:lnTo>
                    <a:pt x="1555789" y="65460"/>
                  </a:lnTo>
                  <a:lnTo>
                    <a:pt x="1498548" y="65184"/>
                  </a:lnTo>
                  <a:lnTo>
                    <a:pt x="1435493" y="63842"/>
                  </a:lnTo>
                  <a:lnTo>
                    <a:pt x="1387547" y="61573"/>
                  </a:lnTo>
                  <a:lnTo>
                    <a:pt x="1339683" y="57834"/>
                  </a:lnTo>
                  <a:lnTo>
                    <a:pt x="1291873" y="53115"/>
                  </a:lnTo>
                  <a:lnTo>
                    <a:pt x="1244092" y="47904"/>
                  </a:lnTo>
                  <a:lnTo>
                    <a:pt x="1196310" y="42691"/>
                  </a:lnTo>
                  <a:lnTo>
                    <a:pt x="1148500" y="37964"/>
                  </a:lnTo>
                  <a:lnTo>
                    <a:pt x="1100636" y="34213"/>
                  </a:lnTo>
                  <a:lnTo>
                    <a:pt x="1052690" y="31927"/>
                  </a:lnTo>
                  <a:lnTo>
                    <a:pt x="318998" y="10642"/>
                  </a:lnTo>
                  <a:lnTo>
                    <a:pt x="242545" y="4984"/>
                  </a:lnTo>
                  <a:lnTo>
                    <a:pt x="175769" y="3400"/>
                  </a:lnTo>
                  <a:lnTo>
                    <a:pt x="118398" y="4532"/>
                  </a:lnTo>
                  <a:lnTo>
                    <a:pt x="70161" y="7021"/>
                  </a:lnTo>
                  <a:lnTo>
                    <a:pt x="30785" y="9511"/>
                  </a:lnTo>
                  <a:lnTo>
                    <a:pt x="0" y="10642"/>
                  </a:lnTo>
                  <a:close/>
                </a:path>
              </a:pathLst>
            </a:custGeom>
            <a:ln w="57150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324845" y="6036563"/>
              <a:ext cx="749806" cy="743711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8196640" y="1662490"/>
            <a:ext cx="3684270" cy="3549650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NOTE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12700" marR="5715" lvl="0" indent="-635" algn="just" defTabSz="914400" eaLnBrk="1" fontAlgn="auto" latinLnBrk="0" hangingPunct="1">
              <a:lnSpc>
                <a:spcPct val="107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that</a:t>
            </a:r>
            <a:r>
              <a:rPr kumimoji="0" sz="1800" b="0" i="0" u="none" strike="noStrike" kern="0" cap="none" spc="1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Upper</a:t>
            </a:r>
            <a:r>
              <a:rPr kumimoji="0" sz="1800" b="0" i="0" u="none" strike="noStrike" kern="0" cap="none" spc="1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Front</a:t>
            </a:r>
            <a:r>
              <a:rPr kumimoji="0" sz="1800" b="0" i="0" u="none" strike="noStrike" kern="0" cap="none" spc="1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Range</a:t>
            </a:r>
            <a:r>
              <a:rPr kumimoji="0" sz="1800" b="0" i="0" u="none" strike="noStrike" kern="0" cap="none" spc="1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TPR</a:t>
            </a:r>
            <a:r>
              <a:rPr kumimoji="0" sz="1800" b="0" i="0" u="none" strike="noStrike" kern="0" cap="none" spc="1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&amp;</a:t>
            </a:r>
            <a:r>
              <a:rPr kumimoji="0" sz="1800" b="0" i="0" u="none" strike="noStrike" kern="0" cap="none" spc="1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North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Front</a:t>
            </a:r>
            <a:r>
              <a:rPr kumimoji="0" sz="1800" b="0" i="0" u="none" strike="noStrike" kern="0" cap="none" spc="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Range</a:t>
            </a:r>
            <a:r>
              <a:rPr kumimoji="0" sz="1800" b="0" i="0" u="none" strike="noStrike" kern="0" cap="none" spc="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MPO</a:t>
            </a:r>
            <a:r>
              <a:rPr kumimoji="0" sz="1800" b="0" i="0" u="none" strike="noStrike" kern="0" cap="none" spc="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geographies</a:t>
            </a:r>
            <a:r>
              <a:rPr kumimoji="0" sz="1800" b="0" i="0" u="none" strike="noStrike" kern="0" cap="none" spc="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 </a:t>
            </a: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were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combined</a:t>
            </a:r>
            <a:r>
              <a:rPr kumimoji="0" sz="1800" b="0" i="0" u="none" strike="noStrike" kern="0" cap="none" spc="43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in</a:t>
            </a:r>
            <a:r>
              <a:rPr kumimoji="0" sz="1800" b="0" i="0" u="none" strike="noStrike" kern="0" cap="none" spc="4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the</a:t>
            </a:r>
            <a:r>
              <a:rPr kumimoji="0" sz="1800" b="0" i="0" u="none" strike="noStrike" kern="0" cap="none" spc="4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workshop,</a:t>
            </a:r>
            <a:r>
              <a:rPr kumimoji="0" sz="1800" b="0" i="0" u="none" strike="noStrike" kern="0" cap="none" spc="2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CFL</a:t>
            </a:r>
            <a:r>
              <a:rPr kumimoji="0" sz="1800" b="0" i="0" u="none" strike="noStrike" kern="0" cap="none" spc="4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will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work</a:t>
            </a:r>
            <a:r>
              <a:rPr kumimoji="0" sz="180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with</a:t>
            </a:r>
            <a:r>
              <a:rPr kumimoji="0" sz="18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TPR</a:t>
            </a:r>
            <a:r>
              <a:rPr kumimoji="0" sz="18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&amp;</a:t>
            </a:r>
            <a:r>
              <a:rPr kumimoji="0" sz="180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MPO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representatives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to</a:t>
            </a:r>
            <a:r>
              <a:rPr kumimoji="0" sz="18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tailor</a:t>
            </a:r>
            <a:r>
              <a:rPr kumimoji="0" sz="18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deliverables</a:t>
            </a:r>
            <a:r>
              <a:rPr kumimoji="0" sz="18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to</a:t>
            </a:r>
            <a:r>
              <a:rPr kumimoji="0" sz="18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each.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13335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What’s</a:t>
            </a:r>
            <a:r>
              <a:rPr kumimoji="0" sz="1800" b="1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the</a:t>
            </a:r>
            <a:r>
              <a:rPr kumimoji="0" sz="1800" b="1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1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ask?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12700" marR="5080" lvl="0" indent="0" algn="just" defTabSz="914400" eaLnBrk="1" fontAlgn="auto" latinLnBrk="0" hangingPunct="1">
              <a:lnSpc>
                <a:spcPct val="107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Please</a:t>
            </a:r>
            <a:r>
              <a:rPr kumimoji="0" sz="1800" b="0" i="0" u="none" strike="noStrike" kern="0" cap="none" spc="3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validate</a:t>
            </a:r>
            <a:r>
              <a:rPr kumimoji="0" sz="1800" b="0" i="0" u="none" strike="noStrike" kern="0" cap="none" spc="3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the</a:t>
            </a:r>
            <a:r>
              <a:rPr kumimoji="0" sz="1800" b="0" i="0" u="none" strike="noStrike" kern="0" cap="none" spc="3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list</a:t>
            </a:r>
            <a:r>
              <a:rPr kumimoji="0" sz="1800" b="0" i="0" u="none" strike="noStrike" kern="0" cap="none" spc="3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of</a:t>
            </a:r>
            <a:r>
              <a:rPr kumimoji="0" sz="1800" b="0" i="0" u="none" strike="noStrike" kern="0" cap="none" spc="3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projects</a:t>
            </a:r>
            <a:r>
              <a:rPr kumimoji="0" sz="1800" b="0" i="0" u="none" strike="noStrike" kern="0" cap="none" spc="3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so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CFL</a:t>
            </a:r>
            <a:r>
              <a:rPr kumimoji="0" sz="1800" b="0" i="0" u="none" strike="noStrike" kern="0" cap="none" spc="2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can</a:t>
            </a:r>
            <a:r>
              <a:rPr kumimoji="0" sz="1800" b="0" i="0" u="none" strike="noStrike" kern="0" cap="none" spc="2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begin</a:t>
            </a:r>
            <a:r>
              <a:rPr kumimoji="0" sz="1800" b="0" i="0" u="none" strike="noStrike" kern="0" cap="none" spc="19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work</a:t>
            </a:r>
            <a:r>
              <a:rPr kumimoji="0" sz="1800" b="0" i="0" u="none" strike="noStrike" kern="0" cap="none" spc="19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on</a:t>
            </a:r>
            <a:r>
              <a:rPr kumimoji="0" sz="1800" b="0" i="0" u="none" strike="noStrike" kern="0" cap="none" spc="19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the</a:t>
            </a:r>
            <a:r>
              <a:rPr kumimoji="0" sz="1800" b="0" i="0" u="none" strike="noStrike" kern="0" cap="none" spc="2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final deliverables.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Carter</a:t>
            </a:r>
            <a:r>
              <a:rPr spc="125" dirty="0"/>
              <a:t> </a:t>
            </a:r>
            <a:r>
              <a:rPr spc="40" dirty="0"/>
              <a:t>Lake/Horsetooth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0" y="-25"/>
            <a:ext cx="233679" cy="6858634"/>
            <a:chOff x="0" y="-25"/>
            <a:chExt cx="233679" cy="6858634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233679" cy="6858000"/>
            </a:xfrm>
            <a:custGeom>
              <a:avLst/>
              <a:gdLst/>
              <a:ahLst/>
              <a:cxnLst/>
              <a:rect l="l" t="t" r="r" b="b"/>
              <a:pathLst>
                <a:path w="233679" h="6858000">
                  <a:moveTo>
                    <a:pt x="233172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233172" y="6858000"/>
                  </a:lnTo>
                  <a:lnTo>
                    <a:pt x="233172" y="0"/>
                  </a:lnTo>
                  <a:close/>
                </a:path>
              </a:pathLst>
            </a:custGeom>
            <a:solidFill>
              <a:srgbClr val="061F5C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-25"/>
              <a:ext cx="233171" cy="3810012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597408" y="1312164"/>
            <a:ext cx="10997565" cy="5539740"/>
            <a:chOff x="597408" y="1312164"/>
            <a:chExt cx="10997565" cy="553974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7408" y="1312164"/>
              <a:ext cx="9610344" cy="553973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8976360" y="1648968"/>
              <a:ext cx="2618740" cy="1346200"/>
            </a:xfrm>
            <a:custGeom>
              <a:avLst/>
              <a:gdLst/>
              <a:ahLst/>
              <a:cxnLst/>
              <a:rect l="l" t="t" r="r" b="b"/>
              <a:pathLst>
                <a:path w="2618740" h="1346200">
                  <a:moveTo>
                    <a:pt x="2618231" y="0"/>
                  </a:moveTo>
                  <a:lnTo>
                    <a:pt x="0" y="0"/>
                  </a:lnTo>
                  <a:lnTo>
                    <a:pt x="0" y="1345691"/>
                  </a:lnTo>
                  <a:lnTo>
                    <a:pt x="2618231" y="1345691"/>
                  </a:lnTo>
                  <a:lnTo>
                    <a:pt x="26182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8976359" y="1648967"/>
            <a:ext cx="2618740" cy="134620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35560" rIns="0" bIns="0" rtlCol="0">
            <a:spAutoFit/>
          </a:bodyPr>
          <a:lstStyle/>
          <a:p>
            <a:pPr marL="90805" marR="0" lvl="0" indent="0" defTabSz="914400" eaLnBrk="1" fontAlgn="auto" latinLnBrk="0" hangingPunct="1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Validate: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377190" marR="0" lvl="0" indent="-286385" defTabSz="914400" eaLnBrk="1" fontAlgn="auto" latinLnBrk="0" hangingPunct="1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77190" algn="l"/>
              </a:tabLst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Geographic</a:t>
            </a:r>
            <a:r>
              <a:rPr kumimoji="0" sz="1800" b="0" i="0" u="none" strike="noStrike" kern="0" cap="none" spc="-9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Extent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377190" marR="0" lvl="0" indent="-286385" defTabSz="914400" eaLnBrk="1" fontAlgn="auto" latinLnBrk="0" hangingPunct="1">
              <a:lnSpc>
                <a:spcPct val="100000"/>
              </a:lnSpc>
              <a:spcBef>
                <a:spcPts val="15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77190" algn="l"/>
              </a:tabLst>
              <a:defRPr/>
            </a:pP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Description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377190" marR="0" lvl="0" indent="-286385" defTabSz="914400" eaLnBrk="1" fontAlgn="auto" latinLnBrk="0" hangingPunct="1">
              <a:lnSpc>
                <a:spcPct val="100000"/>
              </a:lnSpc>
              <a:spcBef>
                <a:spcPts val="14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77190" algn="l"/>
              </a:tabLst>
              <a:defRPr/>
            </a:pPr>
            <a:r>
              <a:rPr kumimoji="0" sz="18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Type</a:t>
            </a:r>
            <a:r>
              <a:rPr kumimoji="0" sz="18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of</a:t>
            </a:r>
            <a:r>
              <a:rPr kumimoji="0" sz="18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Project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376661" y="6060947"/>
            <a:ext cx="640078" cy="664463"/>
          </a:xfrm>
          <a:prstGeom prst="rect">
            <a:avLst/>
          </a:prstGeom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97408" y="1235964"/>
            <a:ext cx="10997565" cy="5553710"/>
            <a:chOff x="597408" y="1235964"/>
            <a:chExt cx="10997565" cy="555371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7408" y="1235964"/>
              <a:ext cx="9596843" cy="555345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976360" y="1648968"/>
              <a:ext cx="2618740" cy="1346200"/>
            </a:xfrm>
            <a:custGeom>
              <a:avLst/>
              <a:gdLst/>
              <a:ahLst/>
              <a:cxnLst/>
              <a:rect l="l" t="t" r="r" b="b"/>
              <a:pathLst>
                <a:path w="2618740" h="1346200">
                  <a:moveTo>
                    <a:pt x="2618231" y="0"/>
                  </a:moveTo>
                  <a:lnTo>
                    <a:pt x="0" y="0"/>
                  </a:lnTo>
                  <a:lnTo>
                    <a:pt x="0" y="1345691"/>
                  </a:lnTo>
                  <a:lnTo>
                    <a:pt x="2618231" y="1345691"/>
                  </a:lnTo>
                  <a:lnTo>
                    <a:pt x="26182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County</a:t>
            </a:r>
            <a:r>
              <a:rPr spc="90" dirty="0"/>
              <a:t> </a:t>
            </a:r>
            <a:r>
              <a:rPr dirty="0"/>
              <a:t>Rd</a:t>
            </a:r>
            <a:r>
              <a:rPr spc="130" dirty="0"/>
              <a:t> </a:t>
            </a:r>
            <a:r>
              <a:rPr spc="65" dirty="0"/>
              <a:t>63</a:t>
            </a:r>
            <a:r>
              <a:rPr spc="120" dirty="0"/>
              <a:t> </a:t>
            </a:r>
            <a:r>
              <a:rPr spc="-10" dirty="0"/>
              <a:t>Bridge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0" y="-25"/>
            <a:ext cx="233679" cy="6858634"/>
            <a:chOff x="0" y="-25"/>
            <a:chExt cx="233679" cy="6858634"/>
          </a:xfrm>
        </p:grpSpPr>
        <p:sp>
          <p:nvSpPr>
            <p:cNvPr id="7" name="object 7"/>
            <p:cNvSpPr/>
            <p:nvPr/>
          </p:nvSpPr>
          <p:spPr>
            <a:xfrm>
              <a:off x="0" y="0"/>
              <a:ext cx="233679" cy="6858000"/>
            </a:xfrm>
            <a:custGeom>
              <a:avLst/>
              <a:gdLst/>
              <a:ahLst/>
              <a:cxnLst/>
              <a:rect l="l" t="t" r="r" b="b"/>
              <a:pathLst>
                <a:path w="233679" h="6858000">
                  <a:moveTo>
                    <a:pt x="233172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233172" y="6858000"/>
                  </a:lnTo>
                  <a:lnTo>
                    <a:pt x="233172" y="0"/>
                  </a:lnTo>
                  <a:close/>
                </a:path>
              </a:pathLst>
            </a:custGeom>
            <a:solidFill>
              <a:srgbClr val="061F5C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-25"/>
              <a:ext cx="233171" cy="3810012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8976359" y="1648967"/>
            <a:ext cx="2618740" cy="134620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35560" rIns="0" bIns="0" rtlCol="0">
            <a:spAutoFit/>
          </a:bodyPr>
          <a:lstStyle/>
          <a:p>
            <a:pPr marL="90805" marR="0" lvl="0" indent="0" defTabSz="914400" eaLnBrk="1" fontAlgn="auto" latinLnBrk="0" hangingPunct="1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Validate: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377190" marR="0" lvl="0" indent="-286385" defTabSz="914400" eaLnBrk="1" fontAlgn="auto" latinLnBrk="0" hangingPunct="1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77190" algn="l"/>
              </a:tabLst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Geographic</a:t>
            </a:r>
            <a:r>
              <a:rPr kumimoji="0" sz="1800" b="0" i="0" u="none" strike="noStrike" kern="0" cap="none" spc="-9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Extent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377190" marR="0" lvl="0" indent="-286385" defTabSz="914400" eaLnBrk="1" fontAlgn="auto" latinLnBrk="0" hangingPunct="1">
              <a:lnSpc>
                <a:spcPct val="100000"/>
              </a:lnSpc>
              <a:spcBef>
                <a:spcPts val="15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77190" algn="l"/>
              </a:tabLst>
              <a:defRPr/>
            </a:pP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Description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  <a:p>
            <a:pPr marL="377190" marR="0" lvl="0" indent="-286385" defTabSz="914400" eaLnBrk="1" fontAlgn="auto" latinLnBrk="0" hangingPunct="1">
              <a:lnSpc>
                <a:spcPct val="100000"/>
              </a:lnSpc>
              <a:spcBef>
                <a:spcPts val="14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77190" algn="l"/>
              </a:tabLst>
              <a:defRPr/>
            </a:pPr>
            <a:r>
              <a:rPr kumimoji="0" sz="18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Type</a:t>
            </a:r>
            <a:r>
              <a:rPr kumimoji="0" sz="18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of</a:t>
            </a:r>
            <a:r>
              <a:rPr kumimoji="0" sz="18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Project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cs typeface="Gill Sans MT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376661" y="6060947"/>
            <a:ext cx="640078" cy="66446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DOT Title Slide">
  <a:themeElements>
    <a:clrScheme name="Custom 1">
      <a:dk1>
        <a:srgbClr val="000000"/>
      </a:dk1>
      <a:lt1>
        <a:srgbClr val="FFFFFF"/>
      </a:lt1>
      <a:dk2>
        <a:srgbClr val="7F7F7F"/>
      </a:dk2>
      <a:lt2>
        <a:srgbClr val="E7E6E6"/>
      </a:lt2>
      <a:accent1>
        <a:srgbClr val="001970"/>
      </a:accent1>
      <a:accent2>
        <a:srgbClr val="EF7420"/>
      </a:accent2>
      <a:accent3>
        <a:srgbClr val="C3002F"/>
      </a:accent3>
      <a:accent4>
        <a:srgbClr val="FFD000"/>
      </a:accent4>
      <a:accent5>
        <a:srgbClr val="245D39"/>
      </a:accent5>
      <a:accent6>
        <a:srgbClr val="6D3A5D"/>
      </a:accent6>
      <a:hlink>
        <a:srgbClr val="EF7420"/>
      </a:hlink>
      <a:folHlink>
        <a:srgbClr val="001970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BB5699ED-91B0-774E-BC66-F8865C125628}" vid="{8A8783F6-F748-AB45-9D39-4D1977BC6DCE}"/>
    </a:ext>
  </a:extLst>
</a:theme>
</file>

<file path=ppt/theme/theme4.xml><?xml version="1.0" encoding="utf-8"?>
<a:theme xmlns:a="http://schemas.openxmlformats.org/drawingml/2006/main" name="Content">
  <a:themeElements>
    <a:clrScheme name="Custom 1">
      <a:dk1>
        <a:srgbClr val="000000"/>
      </a:dk1>
      <a:lt1>
        <a:srgbClr val="FFFFFF"/>
      </a:lt1>
      <a:dk2>
        <a:srgbClr val="7F7F7F"/>
      </a:dk2>
      <a:lt2>
        <a:srgbClr val="E7E6E6"/>
      </a:lt2>
      <a:accent1>
        <a:srgbClr val="001970"/>
      </a:accent1>
      <a:accent2>
        <a:srgbClr val="EF7420"/>
      </a:accent2>
      <a:accent3>
        <a:srgbClr val="C3002F"/>
      </a:accent3>
      <a:accent4>
        <a:srgbClr val="FFD000"/>
      </a:accent4>
      <a:accent5>
        <a:srgbClr val="245D39"/>
      </a:accent5>
      <a:accent6>
        <a:srgbClr val="6D3A5D"/>
      </a:accent6>
      <a:hlink>
        <a:srgbClr val="EF7420"/>
      </a:hlink>
      <a:folHlink>
        <a:srgbClr val="001970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BB5699ED-91B0-774E-BC66-F8865C125628}" vid="{9E3539B5-D6D7-A443-8D6A-92D817857136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491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415</TotalTime>
  <Words>9773</Words>
  <Application>Microsoft Office PowerPoint</Application>
  <PresentationFormat>Widescreen</PresentationFormat>
  <Paragraphs>1731</Paragraphs>
  <Slides>159</Slides>
  <Notes>14</Notes>
  <HiddenSlides>0</HiddenSlides>
  <MMClips>0</MMClips>
  <ScaleCrop>false</ScaleCrop>
  <HeadingPairs>
    <vt:vector size="10" baseType="variant">
      <vt:variant>
        <vt:lpstr>Fonts Used</vt:lpstr>
      </vt:variant>
      <vt:variant>
        <vt:i4>10</vt:i4>
      </vt:variant>
      <vt:variant>
        <vt:lpstr>Theme</vt:lpstr>
      </vt:variant>
      <vt:variant>
        <vt:i4>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159</vt:i4>
      </vt:variant>
      <vt:variant>
        <vt:lpstr>Custom Shows</vt:lpstr>
      </vt:variant>
      <vt:variant>
        <vt:i4>16</vt:i4>
      </vt:variant>
    </vt:vector>
  </HeadingPairs>
  <TitlesOfParts>
    <vt:vector size="193" baseType="lpstr">
      <vt:lpstr>Arial</vt:lpstr>
      <vt:lpstr>Calibri</vt:lpstr>
      <vt:lpstr>Calibri Light</vt:lpstr>
      <vt:lpstr>Century Gothic</vt:lpstr>
      <vt:lpstr>Gill Sans MT</vt:lpstr>
      <vt:lpstr>Palatino Linotype</vt:lpstr>
      <vt:lpstr>Segoe UI</vt:lpstr>
      <vt:lpstr>Symbol</vt:lpstr>
      <vt:lpstr>Times New Roman</vt:lpstr>
      <vt:lpstr>Trebuchet MS</vt:lpstr>
      <vt:lpstr>Office Theme</vt:lpstr>
      <vt:lpstr>1_Office Theme</vt:lpstr>
      <vt:lpstr>CDOT Title Slide</vt:lpstr>
      <vt:lpstr>Content</vt:lpstr>
      <vt:lpstr>2_Office Theme</vt:lpstr>
      <vt:lpstr>3_Office Theme</vt:lpstr>
      <vt:lpstr>4_Office Theme</vt:lpstr>
      <vt:lpstr>Acrobat Document</vt:lpstr>
      <vt:lpstr>PowerPoint Presentation</vt:lpstr>
      <vt:lpstr>PowerPoint Presentation</vt:lpstr>
      <vt:lpstr>PowerPoint Presentation</vt:lpstr>
      <vt:lpstr>PowerPoint Presentation</vt:lpstr>
      <vt:lpstr>Transportation Commissioner Appointment Update</vt:lpstr>
      <vt:lpstr>PowerPoint Presentation</vt:lpstr>
      <vt:lpstr>“Community Clean Transportation Assistance” Grant Funding Program (CCTAP) - Overview</vt:lpstr>
      <vt:lpstr>“Community Clean Transportation Assistance” Grant Funding Program (CCTAP) - NOFO</vt:lpstr>
      <vt:lpstr>“Community Clean Transportation Assistance” Grant Funding Program (CCTAP) - Eligibility</vt:lpstr>
      <vt:lpstr>“Community Clean Transportation Assistance” Grant Funding Program (CCTAP) - Evaluation</vt:lpstr>
      <vt:lpstr>“Community Clean Transportation Assistance” Grant Funding Program (CCTAP) - Timeline</vt:lpstr>
      <vt:lpstr>“Community Clean Transportation Assistance” Grant Funding Program (CCTAP) - Engagement</vt:lpstr>
      <vt:lpstr>CCTAP - Thank You, and Questions?</vt:lpstr>
      <vt:lpstr>PowerPoint Presentation</vt:lpstr>
      <vt:lpstr>CMAQ FY24 Resolution - SH 52/WCR 59 Roundabout </vt:lpstr>
      <vt:lpstr>PowerPoint Presentation</vt:lpstr>
      <vt:lpstr>Resolution MMOF Match Rate Reduction </vt:lpstr>
      <vt:lpstr>PowerPoint Presentation</vt:lpstr>
      <vt:lpstr>Meeting Purpose</vt:lpstr>
      <vt:lpstr>What We Need From You Today</vt:lpstr>
      <vt:lpstr>Plan Development</vt:lpstr>
      <vt:lpstr>Policy Directive (PD) 14 Guiding Principles for Plan Development &amp; Implementation</vt:lpstr>
      <vt:lpstr>Transportation Funding</vt:lpstr>
      <vt:lpstr>Region 4 Strategic Highway Safety Plan (SHSP) Workshop Results</vt:lpstr>
      <vt:lpstr>Common Themes from All Strategic Highway Safety Plan (SHSP) Workshops</vt:lpstr>
      <vt:lpstr>Additional Information and Resources</vt:lpstr>
      <vt:lpstr>Additional Data Request: Wildlife Crash Data</vt:lpstr>
      <vt:lpstr>Data Visualizer</vt:lpstr>
      <vt:lpstr>Upper Front Range VISION, GOALS, and FOCUS AREAS</vt:lpstr>
      <vt:lpstr>Upper Front Range Vision</vt:lpstr>
      <vt:lpstr>PowerPoint Presentation</vt:lpstr>
      <vt:lpstr>2045 Upper Front Range RTP Goals &amp; Survey Results</vt:lpstr>
      <vt:lpstr>2045 Upper Front Range RTP Goals &amp; Survey Results</vt:lpstr>
      <vt:lpstr>Survey Result Themes</vt:lpstr>
      <vt:lpstr>2050 Upper Front Range RTP Modified Goals</vt:lpstr>
      <vt:lpstr>2050 Upper Front Range RTP Modified Goals</vt:lpstr>
      <vt:lpstr>Focus Areas &amp; Potential Modifications</vt:lpstr>
      <vt:lpstr>Status Update: Upper Front Range TPR Projects</vt:lpstr>
      <vt:lpstr>Projects Overview/Background</vt:lpstr>
      <vt:lpstr>Upper Front Range TPR Project Overview</vt:lpstr>
      <vt:lpstr>Upper Front Range TPR Project Overview (cont.)</vt:lpstr>
      <vt:lpstr>Upper Front Range TPR Project Types</vt:lpstr>
      <vt:lpstr>Upper Front Range TPR Project Types (cont.)</vt:lpstr>
      <vt:lpstr>Project Updates</vt:lpstr>
      <vt:lpstr>New Projects for Consideration</vt:lpstr>
      <vt:lpstr>New Projects for Consideration</vt:lpstr>
      <vt:lpstr>2045 RTP Priority Projects</vt:lpstr>
      <vt:lpstr>2050 RTP PROJECT PRIORITIES</vt:lpstr>
      <vt:lpstr>UFR Project Scoring (from 2045 RTP)</vt:lpstr>
      <vt:lpstr>Discussion Question: Project Evaluation Approach for 2050 RTP</vt:lpstr>
      <vt:lpstr>Summary of TPR Decisions &amp; Guidance</vt:lpstr>
      <vt:lpstr>SCHEDULE &amp; NEXT STEPS</vt:lpstr>
      <vt:lpstr>2050 Statewide and Regional Plan Timeline</vt:lpstr>
      <vt:lpstr>Next Steps</vt:lpstr>
      <vt:lpstr>PowerPoint Presentation</vt:lpstr>
      <vt:lpstr>Meeting Purpose</vt:lpstr>
      <vt:lpstr>Importance of “Complete Project” Approach</vt:lpstr>
      <vt:lpstr>Project Integration Approach</vt:lpstr>
      <vt:lpstr>“Complete Project” Considerations</vt:lpstr>
      <vt:lpstr>Active Transportation</vt:lpstr>
      <vt:lpstr>What is Active Transportation?</vt:lpstr>
      <vt:lpstr>What is a Vulnerable Road User (VRU)?</vt:lpstr>
      <vt:lpstr>DI Communities meet oneWor hat are Disproportionately Impacted (DI)</vt:lpstr>
      <vt:lpstr>Why Invest in Active Transportation?</vt:lpstr>
      <vt:lpstr>Why Invest in Active Transportation?</vt:lpstr>
      <vt:lpstr>PowerPoint Presentation</vt:lpstr>
      <vt:lpstr>What makes a good location for AT investment?</vt:lpstr>
      <vt:lpstr>PowerPoint Presentation</vt:lpstr>
      <vt:lpstr>Active Transportation Plan (ATP)</vt:lpstr>
      <vt:lpstr>DRAFT Active Transportation Goals</vt:lpstr>
      <vt:lpstr>ATP Public Involvement</vt:lpstr>
      <vt:lpstr>PowerPoint Presentation</vt:lpstr>
      <vt:lpstr>ATP Survey Responses</vt:lpstr>
      <vt:lpstr>UFR Survey Results: Vehicles and Modes</vt:lpstr>
      <vt:lpstr>UFR Survey Results: Pedestrian Facilities</vt:lpstr>
      <vt:lpstr>UFR Survey Results: Bicycle Facilities</vt:lpstr>
      <vt:lpstr>UFR Survey Results: Barriers to Walking</vt:lpstr>
      <vt:lpstr>UFR Survey Results: Barriers to Biking and Rolling</vt:lpstr>
      <vt:lpstr>UFR Survey Results: Active Transportation Vision</vt:lpstr>
      <vt:lpstr>PowerPoint Presentation</vt:lpstr>
      <vt:lpstr>Setting the Stage</vt:lpstr>
      <vt:lpstr>Advancing Priorities through Transit</vt:lpstr>
      <vt:lpstr>Transit in Upper Front Range</vt:lpstr>
      <vt:lpstr>Transit in Upper Front Range</vt:lpstr>
      <vt:lpstr>Transit in the Regional Plans</vt:lpstr>
      <vt:lpstr>Transit in the Regional/Statewide Plans</vt:lpstr>
      <vt:lpstr>Regional Plans &amp; TCS</vt:lpstr>
      <vt:lpstr>Examples of Transit Project Integration: “Complete Project”</vt:lpstr>
      <vt:lpstr>Next Steps</vt:lpstr>
      <vt:lpstr>Key Takeaways</vt:lpstr>
      <vt:lpstr>Colorado Multi-Agency Planning</vt:lpstr>
      <vt:lpstr>Project Briefing &amp; Update</vt:lpstr>
      <vt:lpstr>FLMA Coordination</vt:lpstr>
      <vt:lpstr>FLAP Funding</vt:lpstr>
      <vt:lpstr>FLMA Coordination</vt:lpstr>
      <vt:lpstr>CDOT TPR Plan Update Schedule</vt:lpstr>
      <vt:lpstr>CDOT Transportation Planning Regions</vt:lpstr>
      <vt:lpstr>Carter Lake/Horsetooth</vt:lpstr>
      <vt:lpstr>County Rd 63 Bridge</vt:lpstr>
      <vt:lpstr>County Rd 73</vt:lpstr>
      <vt:lpstr>County Rd 86</vt:lpstr>
      <vt:lpstr>County Rd 127</vt:lpstr>
      <vt:lpstr>Dunraven</vt:lpstr>
      <vt:lpstr>Greyrock</vt:lpstr>
      <vt:lpstr>Horsetooth</vt:lpstr>
      <vt:lpstr>Lilly Lake</vt:lpstr>
      <vt:lpstr>Mary’s Lake</vt:lpstr>
      <vt:lpstr>Red Feather</vt:lpstr>
      <vt:lpstr>US-36</vt:lpstr>
      <vt:lpstr>PowerPoint Presentation</vt:lpstr>
      <vt:lpstr>PowerPoint Presentation</vt:lpstr>
      <vt:lpstr>PowerPoint Presentation</vt:lpstr>
      <vt:lpstr>PROJECT GOAL</vt:lpstr>
      <vt:lpstr>REAR-END</vt:lpstr>
      <vt:lpstr>1ST STAKEHOLDER MEETING (3/7/24) OVERVIEW</vt:lpstr>
      <vt:lpstr>CORRIDOR-WIDE RECOMMENDATIONS</vt:lpstr>
      <vt:lpstr>CORRIDOR-WIDE RECOMMENDATIONS</vt:lpstr>
      <vt:lpstr>NON-INTERSECTION RECOMMENDATIONS</vt:lpstr>
      <vt:lpstr>NON-INTERSECTION RECOMMENDATIONS</vt:lpstr>
      <vt:lpstr>NON-INTERSECTION RECOMMENDATIONS</vt:lpstr>
      <vt:lpstr>NON-INTERSECTION RECOMMENDATIONS</vt:lpstr>
      <vt:lpstr>NON-INTERSECTION RECOMMENDATIONS</vt:lpstr>
      <vt:lpstr>NON-INTERSECTION RECOMMENDATIONS</vt:lpstr>
      <vt:lpstr>NON-INTERSECTION RECOMMENDATIONS</vt:lpstr>
      <vt:lpstr>NON-INTERSECTION RECOMMENDATIONS</vt:lpstr>
      <vt:lpstr>INTERSECTION RECOMMENDATIONS</vt:lpstr>
      <vt:lpstr>INTERSECTION RECOMMENDATIONS OVERVIEW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PEDESTRIAN SAFETY RECOMMENDATIONS</vt:lpstr>
      <vt:lpstr>PEDESTRIAN SAFETY RECOMMENDATIONS</vt:lpstr>
      <vt:lpstr>PEDESTRIAN SAFETY RECOMMENDATIONS</vt:lpstr>
      <vt:lpstr>PEDESTRIAN SAFETY RECOMMENDATIONS</vt:lpstr>
      <vt:lpstr>Upper Front Range TPR US 287 Safety Improvements</vt:lpstr>
      <vt:lpstr>Project Background</vt:lpstr>
      <vt:lpstr>Project Background</vt:lpstr>
      <vt:lpstr>Project Funding</vt:lpstr>
      <vt:lpstr>Project Scope</vt:lpstr>
      <vt:lpstr>Schedule</vt:lpstr>
      <vt:lpstr>Questions/Contact Information</vt:lpstr>
      <vt:lpstr>Upper Front Range TPR US 287 Safety Improvements</vt:lpstr>
      <vt:lpstr>Project Background</vt:lpstr>
      <vt:lpstr>Project Background</vt:lpstr>
      <vt:lpstr>Project Funding</vt:lpstr>
      <vt:lpstr>Project Scope</vt:lpstr>
      <vt:lpstr>Schedule</vt:lpstr>
      <vt:lpstr>Questions/Contact Information</vt:lpstr>
      <vt:lpstr>PowerPoint Presentation</vt:lpstr>
      <vt:lpstr>PowerPoint Presentation</vt:lpstr>
      <vt:lpstr>PowerPoint Presentation</vt:lpstr>
      <vt:lpstr>PowerPoint Presentation</vt:lpstr>
      <vt:lpstr>Introductions &amp; Approval of Minutes</vt:lpstr>
      <vt:lpstr>Approve Meeting Dates</vt:lpstr>
      <vt:lpstr>Election of Chair/Vice Chair</vt:lpstr>
      <vt:lpstr>Transportation Commissioner Appt Update</vt:lpstr>
      <vt:lpstr>NAAPME Grant - Darius Pakbaz</vt:lpstr>
      <vt:lpstr>CMAQ FY 24 Project Award</vt:lpstr>
      <vt:lpstr>MMOF Projects Presentation</vt:lpstr>
      <vt:lpstr>Reso of support for MMOF match reduction requests</vt:lpstr>
      <vt:lpstr>CDOT 2050 RTP</vt:lpstr>
      <vt:lpstr>FHWA FLAP Central Federal Lands</vt:lpstr>
      <vt:lpstr>CDOT Presentation SH 14 Safety Plan</vt:lpstr>
      <vt:lpstr>US 287 Safety Improvement Project INFRA Grant Award</vt:lpstr>
      <vt:lpstr>Community Roundtable</vt:lpstr>
      <vt:lpstr>Public or Additional Comments</vt:lpstr>
      <vt:lpstr>Inactive Projects Report (Handout)</vt:lpstr>
      <vt:lpstr>Adjorn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Michelle Wall</dc:creator>
  <cp:lastModifiedBy>Michelle Wall</cp:lastModifiedBy>
  <cp:revision>45</cp:revision>
  <cp:lastPrinted>2024-12-04T17:36:56Z</cp:lastPrinted>
  <dcterms:created xsi:type="dcterms:W3CDTF">2024-11-22T18:00:41Z</dcterms:created>
  <dcterms:modified xsi:type="dcterms:W3CDTF">2024-12-04T20:49:01Z</dcterms:modified>
</cp:coreProperties>
</file>